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275" r:id="rId3"/>
    <p:sldId id="307" r:id="rId4"/>
    <p:sldId id="306" r:id="rId5"/>
    <p:sldId id="305" r:id="rId6"/>
    <p:sldId id="276" r:id="rId7"/>
    <p:sldId id="299" r:id="rId8"/>
    <p:sldId id="277" r:id="rId9"/>
    <p:sldId id="278" r:id="rId10"/>
    <p:sldId id="280" r:id="rId11"/>
    <p:sldId id="279" r:id="rId12"/>
    <p:sldId id="281" r:id="rId13"/>
    <p:sldId id="282" r:id="rId14"/>
    <p:sldId id="300" r:id="rId15"/>
    <p:sldId id="311" r:id="rId16"/>
    <p:sldId id="312" r:id="rId17"/>
    <p:sldId id="283" r:id="rId18"/>
    <p:sldId id="263" r:id="rId19"/>
    <p:sldId id="285" r:id="rId20"/>
    <p:sldId id="264" r:id="rId21"/>
    <p:sldId id="286" r:id="rId22"/>
    <p:sldId id="288" r:id="rId23"/>
    <p:sldId id="287" r:id="rId24"/>
    <p:sldId id="296" r:id="rId25"/>
    <p:sldId id="310" r:id="rId26"/>
    <p:sldId id="289" r:id="rId27"/>
    <p:sldId id="266" r:id="rId28"/>
    <p:sldId id="269" r:id="rId29"/>
    <p:sldId id="270" r:id="rId30"/>
    <p:sldId id="308" r:id="rId31"/>
    <p:sldId id="267" r:id="rId32"/>
    <p:sldId id="271" r:id="rId33"/>
    <p:sldId id="272" r:id="rId34"/>
    <p:sldId id="273" r:id="rId35"/>
    <p:sldId id="274" r:id="rId36"/>
    <p:sldId id="297" r:id="rId37"/>
    <p:sldId id="298" r:id="rId38"/>
    <p:sldId id="268" r:id="rId39"/>
    <p:sldId id="291" r:id="rId40"/>
    <p:sldId id="293" r:id="rId41"/>
    <p:sldId id="294" r:id="rId42"/>
    <p:sldId id="295" r:id="rId43"/>
    <p:sldId id="292" r:id="rId44"/>
    <p:sldId id="290" r:id="rId45"/>
    <p:sldId id="304" r:id="rId46"/>
    <p:sldId id="303" r:id="rId47"/>
    <p:sldId id="302" r:id="rId48"/>
    <p:sldId id="301" r:id="rId49"/>
    <p:sldId id="30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74"/>
    <p:restoredTop sz="62372"/>
  </p:normalViewPr>
  <p:slideViewPr>
    <p:cSldViewPr snapToGrid="0" snapToObjects="1">
      <p:cViewPr>
        <p:scale>
          <a:sx n="110" d="100"/>
          <a:sy n="110" d="100"/>
        </p:scale>
        <p:origin x="-472" y="-7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8T13:50:08.38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1,'59'0,"-1"0,40 0,-15 0,6 0,1 0,-31 0,-1 0,20 0,-21 0,0 0,7 0,34 0,-38 0,24 0,-35 0,31 0,-30 0,19 0,1 0,-9 8,8-6,1 7,-9-1,-2-6,-5 7,-8-9,11 0,-1 0,14 0,4 0,12 0,0 0,1 0,-14 0,-3 0,-13-9,-11 7,-11-6,-7 8,-13 0,4 0,-5-13,14 10,37 2,22 14,-27 4,1 1,-8-5,0 0,5 4,2 0,1-4,1-1,0 0,2 0,15 1,-1 1,-14-2,-2 0,9-4,-2-1,-16-1,-1-2,0-3,-2-2,37 1,-14 0,-3 0,0 0,-10 0,-4 0,4 0,38 0,-44 0,2 0,3 0,-4 0,23 0,-28-4,2-1,34 2,0-16,-12 16,-5-6,-12 0,0 7,-11-6,-3 8,-10 0,10 0,-8-8,19 7,-18-7,7 8,-11-7,1 5,-1-5,-7 7,5 0,-14 0,6 0,0 0,2 0,19 0,28 0,-8 0,33 0,-36 0,-1 0,-5 0,-19 0,19 0,5-10,30 8,-38-3,3 0,15 4,1 2,-7 0,0-2,7-4,-1-1,-7 5,-2 0,-7-5,0 1,-1 4,-2 2,23-1,-14 0,-16 0,-19 0,7-7,-7 5,8-5,12 7,2 0,11 0,-11 0,-3 0,-11 0,-8 0,-2 0,0 0,3 0,21 0,1 0,27 0,-1 0,14 0,-14 0,-3 0,-13 0,-1-9,1 7,-11-6,-3 0,-18 6,-3-5,-9 7,1 0,5 0,3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8T13:50:35.45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6333 104,'-98'-2,"0"1,1-1,-1 1,0-1,0 0,1 1,-1-1,0 1,1-1,-1 0,0 1,0-1,1 1,-1-1,0 0,1 1,-1-1,0 1,0-1,1 0,-1 1,0-1,1 1,-1-1,0 0,0 1,1-1,-1 1,0-1,1 0,-1 1,0-1,0 1,1-1,-1 0,1 1,0-1,0 1,0-1,0 1,0-1,0 0,0 1,0-1,-1 1,1-1,0 0,0 1,0-1,0 1,0-1,0 1,0-1,0 0,0 1,0-1,0 1,0-1,0 0,0 1,0-1,0 1,0-1,0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8T13:50:46.87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15966 179,'-99'0,"35"0,-2 0,1 0,1 0,1 0,-2 0,-9 0,-6 0,5 0,-6 0,1 0,5 0,1 0,-2 0,-12 0,-1 0,5 0,-9 0,10 0,29 0,2 0,-8 0,2 0,-19 0,20 0,0 0,-21 0,28 0,-2 0,-34 0,35 0,0 0,-2 0,0 0,-1 0,1 0,-36 0,6 0,23 0,-10 0,24 0,-9 0,20 0,-9 0,12 0,-12 0,-2 0,-11 0,0 0,0 8,-13 4,10 7,-24 2,24-10,-10-1,13-10,0 0,0 0,0 0,11 0,-34 0,27 0,-29 0,25 0,0-9,11 7,-8-6,18 8,-7 0,-1 0,9 0,-9 0,1 0,8 0,-20 0,20 0,-9 7,1 3,-3 8,-11 0,0 1,10-1,-7 1,19-10,-9-1,12-8,8 0,-7 0,-17 0,-15 0,-10-8,-10 6,22-7,-9 9,24-7,-8 5,18-5,-7 7,10 0,1 0,-1 0,0 0,1 0,-1 0,9 0,-7 0,15 0,-15 0,7 0,-9 0,1 0,-1 0,0 0,-5 0,3 0,-14 0,13 0,-18 0,-5 0,-2 0,-9 0,13 0,-13 0,10 0,-10 0,24 0,-9 0,9 0,0 0,-8 0,8 0,-11 0,-14-10,-2 8,0-16,-11 6,24 1,-10-7,13 16,11-7,2 9,20-6,-7 4,16-4,-16 6,16 0,-15-7,5 5,-7-5,-1 0,0 5,1-5,-1 7,0 0,1 0,-1 0,0 0,-10 0,7 0,-7 0,10 0,-10 0,7 0,-7 0,-1 0,-2 0,0 0,-8 0,7 0,-10 0,0 0,11 0,-8 0,8 0,-11 0,-14 0,11 0,-23 0,23 0,-24-10,24 8,-23-8,22 1,-9 7,24-13,-23 5,30 1,-10-4,18 11,15-10,-14 3,14-5,-7 5,10-3,-1 4,-8-6,6-1,-6 7,8 2,0 6,-6-7,5 6,-3-5,-14 6,-5 0,-33 0,10 8,-24 4,24 7,-23-7,9 6,-12-16,12 8,-9-10,23 0,-11 0,25 0,3 0,19 0,-7 0,7 0,-9 0,0 0,1 0,-1 0,-11 0,9 0,-8 0,10 0,-11 0,9 0,-9 0,12 0,-1 0,0 0,9 0,-6 0,5 0,-7 0,-26 0,19 0,-30 0,33 0,-18 0,19 0,-9 0,11 0,-10 0,8 0,-9 0,11 0,1 0,-12 0,9 0,-9-8,12 7,-12-7,9 8,-9-7,1 5,7-5,-32-2,18-1,-47-1,34 3,-9 8,18 0,8 0,-1 0,4 0,-1 0,9 0,-9 0,1 0,8 0,-20 0,20 0,-9 0,20 0,-6 0,14 0,-15 0,7 0,-9 0,9 0,-7 0,7 0,-9 0,-10 0,16 0,-15 0,26 0,-14 0,14 0,-6 0,8 0,1 0,-9 0,-2 0,-9 0,1 7,-1-5,-11 5,9-7,-19 0,18 0,-7 0,10 0,0 0,1 0,7 0,-5 0,14 0,-6 0,0 0,6 0,-7 0,10 0,-10 0,-1 7,-9 2,-5 7,3-7,5 4,-1-11,7 4,-9-6,1 7,-1-5,-10 5,7-7,-7 0,10 0,0 0,1 0,-1 0,-11 0,9 0,-8 7,10-5,0 5,1-7,-1 0,9 0,1 0,1 0,6 0,-6 0,8 0,0 0,-6 0,6 0,-5 0,1 0,4 0,-4-5,5-3,-1 1,1-4,0 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8T13:50:54.92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1 116,'56'0,"-1"0,-1 0,-1 0,-2 0,-1 0,41 0,-16-1,5 2,-3 5,0 1,7-1,1 2,6 6,-4 0,-24-6,0-2,15 1,1-2,-16-5,0 0,7 0,-1 0,-16 0,0 0,6 0,-1 0,33 0,-41 0,2 0,-1 0,-1 0,41 0,-2 0,-19 0,-14 0,-10 0,-2 0,-12 0,1 0,10-9,-8 0,19-2,-19 4,19-1,-18 6,7-14,-11 14,12-14,-9 14,19-15,-19 15,19-6,-8 8,11 0,0 0,0 0,0 0,-11 0,-3 0,-19 0,6 0,-6 0,9 0,10 0,16 0,1-9,10-1,-24-1,-2 3,-12 8,1-8,-9 6,-2-5,0 7,-6 0,14 0,-6-7,9 5,-1-12,7 12,-14-5,3 7,-14 0,-1 0,5 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8T13:50:59.07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1 252,'76'0,"0"0,8 0,-4 0,-27 0,4 0,18 0,16 0,2 0,-12 0,6 0,1 0,-2 0,12 0,0 0,-11 0,9 0,-5 0,-17 0,3 0,2 0,6 0,2 0,2 0,7 0,3 0,-5 0,-16 0,-3 0,1 0,8 0,0 0,-6 0,-2 0,-3 0,10 0,-2 0,-24 0,-4 0,46 0,-58 0,13 0,-30 0,9 0,10 0,-16 0,14 0,-25 0,14 0,-14 0,6 0,-8 0,-1 0,15-17,21 13,6-14,28 18,6 0,-37 0,2 0,4 0,5 0,27 0,2 0,-14 0,-1 0,8 0,1 0,-8 0,-3 0,-10 0,-1 0,7 0,1 0,-1 0,-2 0,-15 0,-3 0,0 0,0 0,6 0,-2 0,25 0,-9 0,4 0,-17 0,1 0,15 0,0 0,-10 0,-4 0,-8 0,-2 0,2 0,-2 0,27 0,9 0,-30 0,-10 0,-2 0,-12 0,25 0,13 0,9 0,0 1,4-2,-6-3,6-1,-2 1,-2 2,-2 2,-3-2,14-4,-1-1,-13 6,3 2,-7-1,-3 0,-3 0,17 0,-3 0,-23 0,-4 0,2 0,-4 0,14 0,-7 0,-32 0,-2 0,0 0,2 0,34 0,-19 0,59 0,-32 0,-9 0,4 0,-8 0,0 0,6 0,3 0,8 0,-1 0,-7 0,2 0,0 0,5 0,-2 0,20 0,1 0,-13 0,2 0,1 0,-1 0,-1 0,1 0,2 0,1-1,-3 2,22 4,-1 1,-16-6,2 0,-6 3,0 8,-2 0,-8-9,2-3,-3 3,7 10,-4-1,-8-9,-1-1,-1 4,-2 0,32-5,-39 0,0 0,35 0,-35 0,0 0,2 0,0 0,7 0,2 0,-1 0,-1 0,-7 0,0 0,-2 0,0 0,35 0,-13 0,-3 0,-24 0,-2 0,-1 0,-8 0,8 0,-10 0,-1 0,12 0,-9 0,8 0,-10 0,-9 0,6 0,-14 0,6 0,-9 0,1 0,8 0,2 0,0 0,7 0,-7 0,0 0,17 0,-3-8,18-3,-10-7,-2 1,3-7,-11 13,51-3,-39 13,4 2,17-1,6 0,14-7,4 1,-25 4,2 3,2-4,12-5,4-4,0 3,0 7,-1 3,3-3,-13-5,3-2,-2 0,-4 2,-4 5,-4 2,1-1,16-4,2-2,-7 3,-2 3,-3 2,10-1,-2 0,-17 0,-4 0,28 0,-18 0,-13-8,-11 5,8-5,-8 8,11 0,0-9,0 7,-1-6,1 8,0 0,-11-7,8 5,-19-5,0 7,-4 0,-16 0,7 0,-8 0,0 0,5 0,-4 0,3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8T13:51:09.06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1,'71'0,"0"0,-5 0,3 0,-4 0,3 0,2 0,-1 0,1 0,0 0,0 0,0 0,3 0,20 0,4 0,-9 0,-13 0,3 0,0 0,13 0,1 0,-10 0,13 0,-1 0,-19 0,7 0,1 0,-5 0,11 0,-5 0,-4 0,8 0,-1 0,-14 0,3 0,-5 0,6 0,-5 0,4 0,-3 0,-11 0,-4 0,15 0,-14 0,-24 0,-13 0,-8 0,-1 0,15 0,8 0,15 0,6 0,13 0,3 0,-24 0,4 0,18 0,2 0,0 0,3 0,-10 0,3 0,-1 0,26 0,-1 0,-9-1,1 2,14 4,0 3,-24-1,-2 1,10 0,-1 0,-12 4,-1-1,-7-5,-3 1,-5 4,-2 1,-1 0,0-1,0 1,0-1,39 1,-12 0,0 0,-28-5,0-1,27 1,1 1,-24 3,-2-1,7-8,4-2,30 6,-1-1,6-5,-23 0,-9 0,-32 0,-4 0,1 0,-7 0,8 0,12 0,2 0,0 0,8 0,-19 0,8 0,-10 0,-1 7,1-5,-1 5,12-7,15 0,29 0,3 0,-40 0,0 0,35 0,0 0,-12 0,-15 7,-16-5,-19 5,-2-7,6 0,37 0,7 0,-21 0,0 0,22 0,-16 0,2 0,39 11,-30-4,3 0,-10-1,-1 1,10 4,-1 1,-7-5,2-1,24 1,2 1,-17 4,3-1,-5-9,6-3,0 3,-5 5,0 4,-1-3,27-6,2-1,-19 3,2 2,-5-1,-1 1,0 0,3-5,5-1,-7 2,-7 3,-4 2,8-3,-5 0,0-2,-33 13,-4-14,-19 5,-1-6,6 6,-4-4,4 4,-5-6,0 0,8 0,2 0,19 0,-8 0,9 0,-1 0,-8 0,19 0,-8 0,40 0,-9 0,-27 0,2 0,-1 0,0 0,39 0,-1 0,-19 0,-24 0,-3 0,-19 0,-2 0,-8 0,8 0,13 0,11 0,11 0,-11 0,-3 0,-19 0,6 0,-14 0,6 0,-9 0,14 0,-2 0,13 0,5 0,-8 0,8-7,-10 5,-1-6,1 1,-9 5,6-5,-14 7,14 0,-5 0,18-8,3 5,0-5,8 8,-19-7,8 5,-10-5,-1-1,1 7,-1-7,-8 8,7 0,-15 0,14 0,-6 0,0-6,-2 5,-8-5,-1 6,6 0,-10-16,3-3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08495-BDF7-D646-B823-567AAD56F0A9}" type="datetimeFigureOut">
              <a:rPr lang="en-US" smtClean="0"/>
              <a:t>11/7/23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CD0490-CDCF-4F46-B6C7-5089974B3C90}" type="slidenum">
              <a:rPr lang="en-US" smtClean="0"/>
              <a:t>‹#›</a:t>
            </a:fld>
            <a:endParaRPr lang="en-US"/>
          </a:p>
        </p:txBody>
      </p:sp>
    </p:spTree>
    <p:extLst>
      <p:ext uri="{BB962C8B-B14F-4D97-AF65-F5344CB8AC3E}">
        <p14:creationId xmlns:p14="http://schemas.microsoft.com/office/powerpoint/2010/main" val="77616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D0490-CDCF-4F46-B6C7-5089974B3C90}" type="slidenum">
              <a:rPr lang="en-US" smtClean="0"/>
              <a:t>1</a:t>
            </a:fld>
            <a:endParaRPr lang="en-US"/>
          </a:p>
        </p:txBody>
      </p:sp>
    </p:spTree>
    <p:extLst>
      <p:ext uri="{BB962C8B-B14F-4D97-AF65-F5344CB8AC3E}">
        <p14:creationId xmlns:p14="http://schemas.microsoft.com/office/powerpoint/2010/main" val="4229659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D0490-CDCF-4F46-B6C7-5089974B3C90}" type="slidenum">
              <a:rPr lang="en-US" smtClean="0"/>
              <a:t>18</a:t>
            </a:fld>
            <a:endParaRPr lang="en-US"/>
          </a:p>
        </p:txBody>
      </p:sp>
    </p:spTree>
    <p:extLst>
      <p:ext uri="{BB962C8B-B14F-4D97-AF65-F5344CB8AC3E}">
        <p14:creationId xmlns:p14="http://schemas.microsoft.com/office/powerpoint/2010/main" val="2634277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D0490-CDCF-4F46-B6C7-5089974B3C90}" type="slidenum">
              <a:rPr lang="en-US" smtClean="0"/>
              <a:t>20</a:t>
            </a:fld>
            <a:endParaRPr lang="en-US"/>
          </a:p>
        </p:txBody>
      </p:sp>
    </p:spTree>
    <p:extLst>
      <p:ext uri="{BB962C8B-B14F-4D97-AF65-F5344CB8AC3E}">
        <p14:creationId xmlns:p14="http://schemas.microsoft.com/office/powerpoint/2010/main" val="2819982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D0490-CDCF-4F46-B6C7-5089974B3C90}" type="slidenum">
              <a:rPr lang="en-US" smtClean="0"/>
              <a:t>21</a:t>
            </a:fld>
            <a:endParaRPr lang="en-US"/>
          </a:p>
        </p:txBody>
      </p:sp>
    </p:spTree>
    <p:extLst>
      <p:ext uri="{BB962C8B-B14F-4D97-AF65-F5344CB8AC3E}">
        <p14:creationId xmlns:p14="http://schemas.microsoft.com/office/powerpoint/2010/main" val="725274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D0490-CDCF-4F46-B6C7-5089974B3C90}" type="slidenum">
              <a:rPr lang="en-US" smtClean="0"/>
              <a:t>22</a:t>
            </a:fld>
            <a:endParaRPr lang="en-US"/>
          </a:p>
        </p:txBody>
      </p:sp>
    </p:spTree>
    <p:extLst>
      <p:ext uri="{BB962C8B-B14F-4D97-AF65-F5344CB8AC3E}">
        <p14:creationId xmlns:p14="http://schemas.microsoft.com/office/powerpoint/2010/main" val="1772853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D0490-CDCF-4F46-B6C7-5089974B3C90}" type="slidenum">
              <a:rPr lang="en-US" smtClean="0"/>
              <a:t>25</a:t>
            </a:fld>
            <a:endParaRPr lang="en-US"/>
          </a:p>
        </p:txBody>
      </p:sp>
    </p:spTree>
    <p:extLst>
      <p:ext uri="{BB962C8B-B14F-4D97-AF65-F5344CB8AC3E}">
        <p14:creationId xmlns:p14="http://schemas.microsoft.com/office/powerpoint/2010/main" val="2300739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D0490-CDCF-4F46-B6C7-5089974B3C90}" type="slidenum">
              <a:rPr lang="en-US" smtClean="0"/>
              <a:t>26</a:t>
            </a:fld>
            <a:endParaRPr lang="en-US"/>
          </a:p>
        </p:txBody>
      </p:sp>
    </p:spTree>
    <p:extLst>
      <p:ext uri="{BB962C8B-B14F-4D97-AF65-F5344CB8AC3E}">
        <p14:creationId xmlns:p14="http://schemas.microsoft.com/office/powerpoint/2010/main" val="2689865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D0490-CDCF-4F46-B6C7-5089974B3C90}" type="slidenum">
              <a:rPr lang="en-US" smtClean="0"/>
              <a:t>30</a:t>
            </a:fld>
            <a:endParaRPr lang="en-US"/>
          </a:p>
        </p:txBody>
      </p:sp>
    </p:spTree>
    <p:extLst>
      <p:ext uri="{BB962C8B-B14F-4D97-AF65-F5344CB8AC3E}">
        <p14:creationId xmlns:p14="http://schemas.microsoft.com/office/powerpoint/2010/main" val="754201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D0490-CDCF-4F46-B6C7-5089974B3C90}" type="slidenum">
              <a:rPr lang="en-US" smtClean="0"/>
              <a:t>36</a:t>
            </a:fld>
            <a:endParaRPr lang="en-US"/>
          </a:p>
        </p:txBody>
      </p:sp>
    </p:spTree>
    <p:extLst>
      <p:ext uri="{BB962C8B-B14F-4D97-AF65-F5344CB8AC3E}">
        <p14:creationId xmlns:p14="http://schemas.microsoft.com/office/powerpoint/2010/main" val="1102065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D0490-CDCF-4F46-B6C7-5089974B3C90}" type="slidenum">
              <a:rPr lang="en-US" smtClean="0"/>
              <a:t>37</a:t>
            </a:fld>
            <a:endParaRPr lang="en-US"/>
          </a:p>
        </p:txBody>
      </p:sp>
    </p:spTree>
    <p:extLst>
      <p:ext uri="{BB962C8B-B14F-4D97-AF65-F5344CB8AC3E}">
        <p14:creationId xmlns:p14="http://schemas.microsoft.com/office/powerpoint/2010/main" val="1054937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D0490-CDCF-4F46-B6C7-5089974B3C90}" type="slidenum">
              <a:rPr lang="en-US" smtClean="0"/>
              <a:t>39</a:t>
            </a:fld>
            <a:endParaRPr lang="en-US"/>
          </a:p>
        </p:txBody>
      </p:sp>
    </p:spTree>
    <p:extLst>
      <p:ext uri="{BB962C8B-B14F-4D97-AF65-F5344CB8AC3E}">
        <p14:creationId xmlns:p14="http://schemas.microsoft.com/office/powerpoint/2010/main" val="1242562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D0490-CDCF-4F46-B6C7-5089974B3C90}" type="slidenum">
              <a:rPr lang="en-US" smtClean="0"/>
              <a:t>5</a:t>
            </a:fld>
            <a:endParaRPr lang="en-US"/>
          </a:p>
        </p:txBody>
      </p:sp>
    </p:spTree>
    <p:extLst>
      <p:ext uri="{BB962C8B-B14F-4D97-AF65-F5344CB8AC3E}">
        <p14:creationId xmlns:p14="http://schemas.microsoft.com/office/powerpoint/2010/main" val="2797343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D0490-CDCF-4F46-B6C7-5089974B3C90}" type="slidenum">
              <a:rPr lang="en-US" smtClean="0"/>
              <a:t>49</a:t>
            </a:fld>
            <a:endParaRPr lang="en-US"/>
          </a:p>
        </p:txBody>
      </p:sp>
    </p:spTree>
    <p:extLst>
      <p:ext uri="{BB962C8B-B14F-4D97-AF65-F5344CB8AC3E}">
        <p14:creationId xmlns:p14="http://schemas.microsoft.com/office/powerpoint/2010/main" val="956539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READ UPDATE DELETE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4CD0490-CDCF-4F46-B6C7-5089974B3C90}" type="slidenum">
              <a:rPr lang="en-US" smtClean="0"/>
              <a:t>6</a:t>
            </a:fld>
            <a:endParaRPr lang="en-US"/>
          </a:p>
        </p:txBody>
      </p:sp>
    </p:spTree>
    <p:extLst>
      <p:ext uri="{BB962C8B-B14F-4D97-AF65-F5344CB8AC3E}">
        <p14:creationId xmlns:p14="http://schemas.microsoft.com/office/powerpoint/2010/main" val="1209719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D0490-CDCF-4F46-B6C7-5089974B3C90}" type="slidenum">
              <a:rPr lang="en-US" smtClean="0"/>
              <a:t>7</a:t>
            </a:fld>
            <a:endParaRPr lang="en-US"/>
          </a:p>
        </p:txBody>
      </p:sp>
    </p:spTree>
    <p:extLst>
      <p:ext uri="{BB962C8B-B14F-4D97-AF65-F5344CB8AC3E}">
        <p14:creationId xmlns:p14="http://schemas.microsoft.com/office/powerpoint/2010/main" val="320548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D0490-CDCF-4F46-B6C7-5089974B3C90}" type="slidenum">
              <a:rPr lang="en-US" smtClean="0"/>
              <a:t>8</a:t>
            </a:fld>
            <a:endParaRPr lang="en-US"/>
          </a:p>
        </p:txBody>
      </p:sp>
    </p:spTree>
    <p:extLst>
      <p:ext uri="{BB962C8B-B14F-4D97-AF65-F5344CB8AC3E}">
        <p14:creationId xmlns:p14="http://schemas.microsoft.com/office/powerpoint/2010/main" val="3772415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D0490-CDCF-4F46-B6C7-5089974B3C90}" type="slidenum">
              <a:rPr lang="en-US" smtClean="0"/>
              <a:t>10</a:t>
            </a:fld>
            <a:endParaRPr lang="en-US"/>
          </a:p>
        </p:txBody>
      </p:sp>
    </p:spTree>
    <p:extLst>
      <p:ext uri="{BB962C8B-B14F-4D97-AF65-F5344CB8AC3E}">
        <p14:creationId xmlns:p14="http://schemas.microsoft.com/office/powerpoint/2010/main" val="2047091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D0490-CDCF-4F46-B6C7-5089974B3C90}" type="slidenum">
              <a:rPr lang="en-US" smtClean="0"/>
              <a:t>13</a:t>
            </a:fld>
            <a:endParaRPr lang="en-US"/>
          </a:p>
        </p:txBody>
      </p:sp>
    </p:spTree>
    <p:extLst>
      <p:ext uri="{BB962C8B-B14F-4D97-AF65-F5344CB8AC3E}">
        <p14:creationId xmlns:p14="http://schemas.microsoft.com/office/powerpoint/2010/main" val="452108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D0490-CDCF-4F46-B6C7-5089974B3C90}" type="slidenum">
              <a:rPr lang="en-US" smtClean="0"/>
              <a:t>15</a:t>
            </a:fld>
            <a:endParaRPr lang="en-US"/>
          </a:p>
        </p:txBody>
      </p:sp>
    </p:spTree>
    <p:extLst>
      <p:ext uri="{BB962C8B-B14F-4D97-AF65-F5344CB8AC3E}">
        <p14:creationId xmlns:p14="http://schemas.microsoft.com/office/powerpoint/2010/main" val="2915669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D0490-CDCF-4F46-B6C7-5089974B3C90}" type="slidenum">
              <a:rPr lang="en-US" smtClean="0"/>
              <a:t>16</a:t>
            </a:fld>
            <a:endParaRPr lang="en-US"/>
          </a:p>
        </p:txBody>
      </p:sp>
    </p:spTree>
    <p:extLst>
      <p:ext uri="{BB962C8B-B14F-4D97-AF65-F5344CB8AC3E}">
        <p14:creationId xmlns:p14="http://schemas.microsoft.com/office/powerpoint/2010/main" val="1012966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CC8CF-32EC-4744-922E-CBE360328A80}"/>
              </a:ext>
            </a:extLst>
          </p:cNvPr>
          <p:cNvSpPr>
            <a:spLocks noGrp="1"/>
          </p:cNvSpPr>
          <p:nvPr>
            <p:ph type="ctrTitle"/>
          </p:nvPr>
        </p:nvSpPr>
        <p:spPr>
          <a:xfrm>
            <a:off x="1524000" y="1122363"/>
            <a:ext cx="9144000" cy="2387600"/>
          </a:xfrm>
        </p:spPr>
        <p:txBody>
          <a:bodyPr anchor="b">
            <a:normAutofit/>
          </a:bodyPr>
          <a:lstStyle>
            <a:lvl1pPr algn="ctr">
              <a:defRPr sz="4800" b="1" i="0">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D50E65DC-BCE7-164D-BBE6-2A6872F658A2}"/>
              </a:ext>
            </a:extLst>
          </p:cNvPr>
          <p:cNvSpPr>
            <a:spLocks noGrp="1"/>
          </p:cNvSpPr>
          <p:nvPr>
            <p:ph type="subTitle" idx="1"/>
          </p:nvPr>
        </p:nvSpPr>
        <p:spPr>
          <a:xfrm>
            <a:off x="1524000" y="3602038"/>
            <a:ext cx="9144000" cy="1655762"/>
          </a:xfrm>
        </p:spPr>
        <p:txBody>
          <a:bodyPr/>
          <a:lstStyle>
            <a:lvl1pPr marL="0" indent="0" algn="ctr">
              <a:buNone/>
              <a:defRPr sz="2400">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3285BC-FBBE-9446-8DEA-7DB711CC6F8D}"/>
              </a:ext>
            </a:extLst>
          </p:cNvPr>
          <p:cNvSpPr>
            <a:spLocks noGrp="1"/>
          </p:cNvSpPr>
          <p:nvPr>
            <p:ph type="dt" sz="half" idx="10"/>
          </p:nvPr>
        </p:nvSpPr>
        <p:spPr/>
        <p:txBody>
          <a:bodyPr/>
          <a:lstStyle/>
          <a:p>
            <a:fld id="{509F055B-BC11-5949-8E5C-D01A6156AD90}" type="datetimeFigureOut">
              <a:rPr lang="en-US" smtClean="0"/>
              <a:t>11/7/23</a:t>
            </a:fld>
            <a:endParaRPr lang="en-US"/>
          </a:p>
        </p:txBody>
      </p:sp>
      <p:sp>
        <p:nvSpPr>
          <p:cNvPr id="5" name="Footer Placeholder 4">
            <a:extLst>
              <a:ext uri="{FF2B5EF4-FFF2-40B4-BE49-F238E27FC236}">
                <a16:creationId xmlns:a16="http://schemas.microsoft.com/office/drawing/2014/main" id="{C1B18635-19CC-5F44-A601-2661370CF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F8CDBF-62BE-224D-9F5A-8865E7AF7ABF}"/>
              </a:ext>
            </a:extLst>
          </p:cNvPr>
          <p:cNvSpPr>
            <a:spLocks noGrp="1"/>
          </p:cNvSpPr>
          <p:nvPr>
            <p:ph type="sldNum" sz="quarter" idx="12"/>
          </p:nvPr>
        </p:nvSpPr>
        <p:spPr/>
        <p:txBody>
          <a:bodyPr/>
          <a:lstStyle/>
          <a:p>
            <a:fld id="{4BE543C8-2716-E84C-815C-6AB257AA2E3C}" type="slidenum">
              <a:rPr lang="en-US" smtClean="0"/>
              <a:t>‹#›</a:t>
            </a:fld>
            <a:endParaRPr lang="en-US"/>
          </a:p>
        </p:txBody>
      </p:sp>
    </p:spTree>
    <p:extLst>
      <p:ext uri="{BB962C8B-B14F-4D97-AF65-F5344CB8AC3E}">
        <p14:creationId xmlns:p14="http://schemas.microsoft.com/office/powerpoint/2010/main" val="3189647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8A74A-6498-6045-8538-FD15A71C29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261D7F-EBE0-5843-84C8-E33C545ED8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D605C5-FCDD-9348-A696-374877898F73}"/>
              </a:ext>
            </a:extLst>
          </p:cNvPr>
          <p:cNvSpPr>
            <a:spLocks noGrp="1"/>
          </p:cNvSpPr>
          <p:nvPr>
            <p:ph type="dt" sz="half" idx="10"/>
          </p:nvPr>
        </p:nvSpPr>
        <p:spPr/>
        <p:txBody>
          <a:bodyPr/>
          <a:lstStyle/>
          <a:p>
            <a:fld id="{509F055B-BC11-5949-8E5C-D01A6156AD90}" type="datetimeFigureOut">
              <a:rPr lang="en-US" smtClean="0"/>
              <a:t>11/7/23</a:t>
            </a:fld>
            <a:endParaRPr lang="en-US"/>
          </a:p>
        </p:txBody>
      </p:sp>
      <p:sp>
        <p:nvSpPr>
          <p:cNvPr id="5" name="Footer Placeholder 4">
            <a:extLst>
              <a:ext uri="{FF2B5EF4-FFF2-40B4-BE49-F238E27FC236}">
                <a16:creationId xmlns:a16="http://schemas.microsoft.com/office/drawing/2014/main" id="{B9ABE48C-4D72-6E41-B0AC-A83947B92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E50275-44E0-0449-B01D-DA025F8B5C03}"/>
              </a:ext>
            </a:extLst>
          </p:cNvPr>
          <p:cNvSpPr>
            <a:spLocks noGrp="1"/>
          </p:cNvSpPr>
          <p:nvPr>
            <p:ph type="sldNum" sz="quarter" idx="12"/>
          </p:nvPr>
        </p:nvSpPr>
        <p:spPr/>
        <p:txBody>
          <a:bodyPr/>
          <a:lstStyle/>
          <a:p>
            <a:fld id="{4BE543C8-2716-E84C-815C-6AB257AA2E3C}" type="slidenum">
              <a:rPr lang="en-US" smtClean="0"/>
              <a:t>‹#›</a:t>
            </a:fld>
            <a:endParaRPr lang="en-US"/>
          </a:p>
        </p:txBody>
      </p:sp>
    </p:spTree>
    <p:extLst>
      <p:ext uri="{BB962C8B-B14F-4D97-AF65-F5344CB8AC3E}">
        <p14:creationId xmlns:p14="http://schemas.microsoft.com/office/powerpoint/2010/main" val="272942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DD033F-A13B-4F4E-9C6A-DF89DECE04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EB4D98-C5D2-FC4F-BBD8-8AE7ED0E1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45ACDB-025D-234C-B811-6DD2CD29F1B8}"/>
              </a:ext>
            </a:extLst>
          </p:cNvPr>
          <p:cNvSpPr>
            <a:spLocks noGrp="1"/>
          </p:cNvSpPr>
          <p:nvPr>
            <p:ph type="dt" sz="half" idx="10"/>
          </p:nvPr>
        </p:nvSpPr>
        <p:spPr/>
        <p:txBody>
          <a:bodyPr/>
          <a:lstStyle/>
          <a:p>
            <a:fld id="{509F055B-BC11-5949-8E5C-D01A6156AD90}" type="datetimeFigureOut">
              <a:rPr lang="en-US" smtClean="0"/>
              <a:t>11/7/23</a:t>
            </a:fld>
            <a:endParaRPr lang="en-US"/>
          </a:p>
        </p:txBody>
      </p:sp>
      <p:sp>
        <p:nvSpPr>
          <p:cNvPr id="5" name="Footer Placeholder 4">
            <a:extLst>
              <a:ext uri="{FF2B5EF4-FFF2-40B4-BE49-F238E27FC236}">
                <a16:creationId xmlns:a16="http://schemas.microsoft.com/office/drawing/2014/main" id="{9E480B8B-6377-F947-A8B4-3EFC9293C6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B9BBF-4109-D144-8440-D86CFF20824D}"/>
              </a:ext>
            </a:extLst>
          </p:cNvPr>
          <p:cNvSpPr>
            <a:spLocks noGrp="1"/>
          </p:cNvSpPr>
          <p:nvPr>
            <p:ph type="sldNum" sz="quarter" idx="12"/>
          </p:nvPr>
        </p:nvSpPr>
        <p:spPr/>
        <p:txBody>
          <a:bodyPr/>
          <a:lstStyle/>
          <a:p>
            <a:fld id="{4BE543C8-2716-E84C-815C-6AB257AA2E3C}" type="slidenum">
              <a:rPr lang="en-US" smtClean="0"/>
              <a:t>‹#›</a:t>
            </a:fld>
            <a:endParaRPr lang="en-US"/>
          </a:p>
        </p:txBody>
      </p:sp>
    </p:spTree>
    <p:extLst>
      <p:ext uri="{BB962C8B-B14F-4D97-AF65-F5344CB8AC3E}">
        <p14:creationId xmlns:p14="http://schemas.microsoft.com/office/powerpoint/2010/main" val="317183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FFC93-DE07-B641-A9E5-41D3AC5BB9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8077D4-37B5-5845-8689-8752115908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A2638-9925-6E42-9FC3-0B33814015D7}"/>
              </a:ext>
            </a:extLst>
          </p:cNvPr>
          <p:cNvSpPr>
            <a:spLocks noGrp="1"/>
          </p:cNvSpPr>
          <p:nvPr>
            <p:ph type="dt" sz="half" idx="10"/>
          </p:nvPr>
        </p:nvSpPr>
        <p:spPr/>
        <p:txBody>
          <a:bodyPr/>
          <a:lstStyle/>
          <a:p>
            <a:fld id="{509F055B-BC11-5949-8E5C-D01A6156AD90}" type="datetimeFigureOut">
              <a:rPr lang="en-US" smtClean="0"/>
              <a:t>11/7/23</a:t>
            </a:fld>
            <a:endParaRPr lang="en-US"/>
          </a:p>
        </p:txBody>
      </p:sp>
      <p:sp>
        <p:nvSpPr>
          <p:cNvPr id="5" name="Footer Placeholder 4">
            <a:extLst>
              <a:ext uri="{FF2B5EF4-FFF2-40B4-BE49-F238E27FC236}">
                <a16:creationId xmlns:a16="http://schemas.microsoft.com/office/drawing/2014/main" id="{A2A146EF-6C22-ED42-AA8C-0E51973E51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E4F3E-03B3-5F44-9DE5-C40703C203A9}"/>
              </a:ext>
            </a:extLst>
          </p:cNvPr>
          <p:cNvSpPr>
            <a:spLocks noGrp="1"/>
          </p:cNvSpPr>
          <p:nvPr>
            <p:ph type="sldNum" sz="quarter" idx="12"/>
          </p:nvPr>
        </p:nvSpPr>
        <p:spPr/>
        <p:txBody>
          <a:bodyPr/>
          <a:lstStyle/>
          <a:p>
            <a:fld id="{4BE543C8-2716-E84C-815C-6AB257AA2E3C}" type="slidenum">
              <a:rPr lang="en-US" smtClean="0"/>
              <a:t>‹#›</a:t>
            </a:fld>
            <a:endParaRPr lang="en-US"/>
          </a:p>
        </p:txBody>
      </p:sp>
    </p:spTree>
    <p:extLst>
      <p:ext uri="{BB962C8B-B14F-4D97-AF65-F5344CB8AC3E}">
        <p14:creationId xmlns:p14="http://schemas.microsoft.com/office/powerpoint/2010/main" val="4121221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004AB-99F1-8C4F-9C9D-AA9AE4043C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52F911-94FF-574F-8DA6-227E273DC1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006CB3-06CD-3D46-8196-EDD67F0C9F25}"/>
              </a:ext>
            </a:extLst>
          </p:cNvPr>
          <p:cNvSpPr>
            <a:spLocks noGrp="1"/>
          </p:cNvSpPr>
          <p:nvPr>
            <p:ph type="dt" sz="half" idx="10"/>
          </p:nvPr>
        </p:nvSpPr>
        <p:spPr/>
        <p:txBody>
          <a:bodyPr/>
          <a:lstStyle/>
          <a:p>
            <a:fld id="{509F055B-BC11-5949-8E5C-D01A6156AD90}" type="datetimeFigureOut">
              <a:rPr lang="en-US" smtClean="0"/>
              <a:t>11/7/23</a:t>
            </a:fld>
            <a:endParaRPr lang="en-US"/>
          </a:p>
        </p:txBody>
      </p:sp>
      <p:sp>
        <p:nvSpPr>
          <p:cNvPr id="5" name="Footer Placeholder 4">
            <a:extLst>
              <a:ext uri="{FF2B5EF4-FFF2-40B4-BE49-F238E27FC236}">
                <a16:creationId xmlns:a16="http://schemas.microsoft.com/office/drawing/2014/main" id="{8EAED086-A018-7E4B-9B12-F41EE352C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1C295D-87B7-AC48-B3B8-7081698E4D8A}"/>
              </a:ext>
            </a:extLst>
          </p:cNvPr>
          <p:cNvSpPr>
            <a:spLocks noGrp="1"/>
          </p:cNvSpPr>
          <p:nvPr>
            <p:ph type="sldNum" sz="quarter" idx="12"/>
          </p:nvPr>
        </p:nvSpPr>
        <p:spPr/>
        <p:txBody>
          <a:bodyPr/>
          <a:lstStyle/>
          <a:p>
            <a:fld id="{4BE543C8-2716-E84C-815C-6AB257AA2E3C}" type="slidenum">
              <a:rPr lang="en-US" smtClean="0"/>
              <a:t>‹#›</a:t>
            </a:fld>
            <a:endParaRPr lang="en-US"/>
          </a:p>
        </p:txBody>
      </p:sp>
    </p:spTree>
    <p:extLst>
      <p:ext uri="{BB962C8B-B14F-4D97-AF65-F5344CB8AC3E}">
        <p14:creationId xmlns:p14="http://schemas.microsoft.com/office/powerpoint/2010/main" val="287507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52368-7247-9B48-9171-7726AA75A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98CDB8-96B6-BC45-8EDD-1685DAEF80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6758FD-4035-E048-B042-49C29A7FFD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375D9C-227D-1D42-B9EF-330AD185DD9A}"/>
              </a:ext>
            </a:extLst>
          </p:cNvPr>
          <p:cNvSpPr>
            <a:spLocks noGrp="1"/>
          </p:cNvSpPr>
          <p:nvPr>
            <p:ph type="dt" sz="half" idx="10"/>
          </p:nvPr>
        </p:nvSpPr>
        <p:spPr/>
        <p:txBody>
          <a:bodyPr/>
          <a:lstStyle/>
          <a:p>
            <a:fld id="{509F055B-BC11-5949-8E5C-D01A6156AD90}" type="datetimeFigureOut">
              <a:rPr lang="en-US" smtClean="0"/>
              <a:t>11/7/23</a:t>
            </a:fld>
            <a:endParaRPr lang="en-US"/>
          </a:p>
        </p:txBody>
      </p:sp>
      <p:sp>
        <p:nvSpPr>
          <p:cNvPr id="6" name="Footer Placeholder 5">
            <a:extLst>
              <a:ext uri="{FF2B5EF4-FFF2-40B4-BE49-F238E27FC236}">
                <a16:creationId xmlns:a16="http://schemas.microsoft.com/office/drawing/2014/main" id="{9B2692FB-A338-994B-B234-86AA59EAFF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5C856B-4002-A14B-B9CF-4CFBAD66A839}"/>
              </a:ext>
            </a:extLst>
          </p:cNvPr>
          <p:cNvSpPr>
            <a:spLocks noGrp="1"/>
          </p:cNvSpPr>
          <p:nvPr>
            <p:ph type="sldNum" sz="quarter" idx="12"/>
          </p:nvPr>
        </p:nvSpPr>
        <p:spPr/>
        <p:txBody>
          <a:bodyPr/>
          <a:lstStyle/>
          <a:p>
            <a:fld id="{4BE543C8-2716-E84C-815C-6AB257AA2E3C}" type="slidenum">
              <a:rPr lang="en-US" smtClean="0"/>
              <a:t>‹#›</a:t>
            </a:fld>
            <a:endParaRPr lang="en-US"/>
          </a:p>
        </p:txBody>
      </p:sp>
    </p:spTree>
    <p:extLst>
      <p:ext uri="{BB962C8B-B14F-4D97-AF65-F5344CB8AC3E}">
        <p14:creationId xmlns:p14="http://schemas.microsoft.com/office/powerpoint/2010/main" val="3074287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F501E-DDF4-804B-97A4-0CB78B6D3B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3510E2-A17B-1049-85CF-F33D6C22B3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C69789-2F19-1C4B-8FAB-5B6B89FC2B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C29780-861A-D44D-9751-80551AA7E0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FCC445-5690-124C-BC9B-7B6FD61F6D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5AA2F2-AC47-8A41-9ED9-81440D8CD436}"/>
              </a:ext>
            </a:extLst>
          </p:cNvPr>
          <p:cNvSpPr>
            <a:spLocks noGrp="1"/>
          </p:cNvSpPr>
          <p:nvPr>
            <p:ph type="dt" sz="half" idx="10"/>
          </p:nvPr>
        </p:nvSpPr>
        <p:spPr/>
        <p:txBody>
          <a:bodyPr/>
          <a:lstStyle/>
          <a:p>
            <a:fld id="{509F055B-BC11-5949-8E5C-D01A6156AD90}" type="datetimeFigureOut">
              <a:rPr lang="en-US" smtClean="0"/>
              <a:t>11/7/23</a:t>
            </a:fld>
            <a:endParaRPr lang="en-US"/>
          </a:p>
        </p:txBody>
      </p:sp>
      <p:sp>
        <p:nvSpPr>
          <p:cNvPr id="8" name="Footer Placeholder 7">
            <a:extLst>
              <a:ext uri="{FF2B5EF4-FFF2-40B4-BE49-F238E27FC236}">
                <a16:creationId xmlns:a16="http://schemas.microsoft.com/office/drawing/2014/main" id="{9A2C232C-B2C1-D94A-BA5D-F07FE6531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464EF7-CF64-944A-B305-AA0DD0E6A0ED}"/>
              </a:ext>
            </a:extLst>
          </p:cNvPr>
          <p:cNvSpPr>
            <a:spLocks noGrp="1"/>
          </p:cNvSpPr>
          <p:nvPr>
            <p:ph type="sldNum" sz="quarter" idx="12"/>
          </p:nvPr>
        </p:nvSpPr>
        <p:spPr/>
        <p:txBody>
          <a:bodyPr/>
          <a:lstStyle/>
          <a:p>
            <a:fld id="{4BE543C8-2716-E84C-815C-6AB257AA2E3C}" type="slidenum">
              <a:rPr lang="en-US" smtClean="0"/>
              <a:t>‹#›</a:t>
            </a:fld>
            <a:endParaRPr lang="en-US"/>
          </a:p>
        </p:txBody>
      </p:sp>
    </p:spTree>
    <p:extLst>
      <p:ext uri="{BB962C8B-B14F-4D97-AF65-F5344CB8AC3E}">
        <p14:creationId xmlns:p14="http://schemas.microsoft.com/office/powerpoint/2010/main" val="3641698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AB032-E16C-A94A-BFC7-12E09CC036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75D0F9-B679-6048-8C68-CB2B4D51A2B4}"/>
              </a:ext>
            </a:extLst>
          </p:cNvPr>
          <p:cNvSpPr>
            <a:spLocks noGrp="1"/>
          </p:cNvSpPr>
          <p:nvPr>
            <p:ph type="dt" sz="half" idx="10"/>
          </p:nvPr>
        </p:nvSpPr>
        <p:spPr/>
        <p:txBody>
          <a:bodyPr/>
          <a:lstStyle/>
          <a:p>
            <a:fld id="{509F055B-BC11-5949-8E5C-D01A6156AD90}" type="datetimeFigureOut">
              <a:rPr lang="en-US" smtClean="0"/>
              <a:t>11/7/23</a:t>
            </a:fld>
            <a:endParaRPr lang="en-US"/>
          </a:p>
        </p:txBody>
      </p:sp>
      <p:sp>
        <p:nvSpPr>
          <p:cNvPr id="4" name="Footer Placeholder 3">
            <a:extLst>
              <a:ext uri="{FF2B5EF4-FFF2-40B4-BE49-F238E27FC236}">
                <a16:creationId xmlns:a16="http://schemas.microsoft.com/office/drawing/2014/main" id="{C4D19BB9-A66E-0E43-A4C0-A06650C906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EA38D3-B10D-0A40-AC18-72B16A460516}"/>
              </a:ext>
            </a:extLst>
          </p:cNvPr>
          <p:cNvSpPr>
            <a:spLocks noGrp="1"/>
          </p:cNvSpPr>
          <p:nvPr>
            <p:ph type="sldNum" sz="quarter" idx="12"/>
          </p:nvPr>
        </p:nvSpPr>
        <p:spPr/>
        <p:txBody>
          <a:bodyPr/>
          <a:lstStyle/>
          <a:p>
            <a:fld id="{4BE543C8-2716-E84C-815C-6AB257AA2E3C}" type="slidenum">
              <a:rPr lang="en-US" smtClean="0"/>
              <a:t>‹#›</a:t>
            </a:fld>
            <a:endParaRPr lang="en-US"/>
          </a:p>
        </p:txBody>
      </p:sp>
    </p:spTree>
    <p:extLst>
      <p:ext uri="{BB962C8B-B14F-4D97-AF65-F5344CB8AC3E}">
        <p14:creationId xmlns:p14="http://schemas.microsoft.com/office/powerpoint/2010/main" val="219655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3D6A36-EF87-1E45-BB50-55DF9D8BD906}"/>
              </a:ext>
            </a:extLst>
          </p:cNvPr>
          <p:cNvSpPr>
            <a:spLocks noGrp="1"/>
          </p:cNvSpPr>
          <p:nvPr>
            <p:ph type="dt" sz="half" idx="10"/>
          </p:nvPr>
        </p:nvSpPr>
        <p:spPr/>
        <p:txBody>
          <a:bodyPr/>
          <a:lstStyle/>
          <a:p>
            <a:fld id="{509F055B-BC11-5949-8E5C-D01A6156AD90}" type="datetimeFigureOut">
              <a:rPr lang="en-US" smtClean="0"/>
              <a:t>11/7/23</a:t>
            </a:fld>
            <a:endParaRPr lang="en-US"/>
          </a:p>
        </p:txBody>
      </p:sp>
      <p:sp>
        <p:nvSpPr>
          <p:cNvPr id="3" name="Footer Placeholder 2">
            <a:extLst>
              <a:ext uri="{FF2B5EF4-FFF2-40B4-BE49-F238E27FC236}">
                <a16:creationId xmlns:a16="http://schemas.microsoft.com/office/drawing/2014/main" id="{0FDC9C37-3B5B-6A4D-B25D-574EF4C1BF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471AA4-61B2-9743-A8B1-AD5CC69CB03C}"/>
              </a:ext>
            </a:extLst>
          </p:cNvPr>
          <p:cNvSpPr>
            <a:spLocks noGrp="1"/>
          </p:cNvSpPr>
          <p:nvPr>
            <p:ph type="sldNum" sz="quarter" idx="12"/>
          </p:nvPr>
        </p:nvSpPr>
        <p:spPr/>
        <p:txBody>
          <a:bodyPr/>
          <a:lstStyle/>
          <a:p>
            <a:fld id="{4BE543C8-2716-E84C-815C-6AB257AA2E3C}" type="slidenum">
              <a:rPr lang="en-US" smtClean="0"/>
              <a:t>‹#›</a:t>
            </a:fld>
            <a:endParaRPr lang="en-US"/>
          </a:p>
        </p:txBody>
      </p:sp>
    </p:spTree>
    <p:extLst>
      <p:ext uri="{BB962C8B-B14F-4D97-AF65-F5344CB8AC3E}">
        <p14:creationId xmlns:p14="http://schemas.microsoft.com/office/powerpoint/2010/main" val="114580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D487-7835-F94F-8A6D-3576227CDA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2FB9BE-58A4-CF44-A217-311587C617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9DA215-642A-4644-A345-700811DAD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D29188-FA9D-6C46-A808-E331E8CFBA79}"/>
              </a:ext>
            </a:extLst>
          </p:cNvPr>
          <p:cNvSpPr>
            <a:spLocks noGrp="1"/>
          </p:cNvSpPr>
          <p:nvPr>
            <p:ph type="dt" sz="half" idx="10"/>
          </p:nvPr>
        </p:nvSpPr>
        <p:spPr/>
        <p:txBody>
          <a:bodyPr/>
          <a:lstStyle/>
          <a:p>
            <a:fld id="{509F055B-BC11-5949-8E5C-D01A6156AD90}" type="datetimeFigureOut">
              <a:rPr lang="en-US" smtClean="0"/>
              <a:t>11/7/23</a:t>
            </a:fld>
            <a:endParaRPr lang="en-US"/>
          </a:p>
        </p:txBody>
      </p:sp>
      <p:sp>
        <p:nvSpPr>
          <p:cNvPr id="6" name="Footer Placeholder 5">
            <a:extLst>
              <a:ext uri="{FF2B5EF4-FFF2-40B4-BE49-F238E27FC236}">
                <a16:creationId xmlns:a16="http://schemas.microsoft.com/office/drawing/2014/main" id="{A261D1F2-9587-9748-BDEA-2832C7A592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33866C-D917-6145-9D4C-732F0CC1318A}"/>
              </a:ext>
            </a:extLst>
          </p:cNvPr>
          <p:cNvSpPr>
            <a:spLocks noGrp="1"/>
          </p:cNvSpPr>
          <p:nvPr>
            <p:ph type="sldNum" sz="quarter" idx="12"/>
          </p:nvPr>
        </p:nvSpPr>
        <p:spPr/>
        <p:txBody>
          <a:bodyPr/>
          <a:lstStyle/>
          <a:p>
            <a:fld id="{4BE543C8-2716-E84C-815C-6AB257AA2E3C}" type="slidenum">
              <a:rPr lang="en-US" smtClean="0"/>
              <a:t>‹#›</a:t>
            </a:fld>
            <a:endParaRPr lang="en-US"/>
          </a:p>
        </p:txBody>
      </p:sp>
    </p:spTree>
    <p:extLst>
      <p:ext uri="{BB962C8B-B14F-4D97-AF65-F5344CB8AC3E}">
        <p14:creationId xmlns:p14="http://schemas.microsoft.com/office/powerpoint/2010/main" val="3842657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1D457-462F-C244-A8CE-981F545343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0195F6-4AC9-8E48-BB0F-5C840B798A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EBED62-239B-4641-B69C-1D645BA8D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9B3D8D-BC5A-994F-870F-2E236991808E}"/>
              </a:ext>
            </a:extLst>
          </p:cNvPr>
          <p:cNvSpPr>
            <a:spLocks noGrp="1"/>
          </p:cNvSpPr>
          <p:nvPr>
            <p:ph type="dt" sz="half" idx="10"/>
          </p:nvPr>
        </p:nvSpPr>
        <p:spPr/>
        <p:txBody>
          <a:bodyPr/>
          <a:lstStyle/>
          <a:p>
            <a:fld id="{509F055B-BC11-5949-8E5C-D01A6156AD90}" type="datetimeFigureOut">
              <a:rPr lang="en-US" smtClean="0"/>
              <a:t>11/7/23</a:t>
            </a:fld>
            <a:endParaRPr lang="en-US"/>
          </a:p>
        </p:txBody>
      </p:sp>
      <p:sp>
        <p:nvSpPr>
          <p:cNvPr id="6" name="Footer Placeholder 5">
            <a:extLst>
              <a:ext uri="{FF2B5EF4-FFF2-40B4-BE49-F238E27FC236}">
                <a16:creationId xmlns:a16="http://schemas.microsoft.com/office/drawing/2014/main" id="{D4C29211-7B4F-3545-8CCA-EA43F7197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B30DE0-42F5-D647-AE90-A03A0296CAD0}"/>
              </a:ext>
            </a:extLst>
          </p:cNvPr>
          <p:cNvSpPr>
            <a:spLocks noGrp="1"/>
          </p:cNvSpPr>
          <p:nvPr>
            <p:ph type="sldNum" sz="quarter" idx="12"/>
          </p:nvPr>
        </p:nvSpPr>
        <p:spPr/>
        <p:txBody>
          <a:bodyPr/>
          <a:lstStyle/>
          <a:p>
            <a:fld id="{4BE543C8-2716-E84C-815C-6AB257AA2E3C}" type="slidenum">
              <a:rPr lang="en-US" smtClean="0"/>
              <a:t>‹#›</a:t>
            </a:fld>
            <a:endParaRPr lang="en-US"/>
          </a:p>
        </p:txBody>
      </p:sp>
    </p:spTree>
    <p:extLst>
      <p:ext uri="{BB962C8B-B14F-4D97-AF65-F5344CB8AC3E}">
        <p14:creationId xmlns:p14="http://schemas.microsoft.com/office/powerpoint/2010/main" val="2981876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84E710-2D44-B14B-A147-55CEA3C331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0FEF75-52A8-3049-891B-2261EAA152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1AF36-0465-5A46-BB9D-76EB61405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F055B-BC11-5949-8E5C-D01A6156AD90}" type="datetimeFigureOut">
              <a:rPr lang="en-US" smtClean="0"/>
              <a:t>11/7/23</a:t>
            </a:fld>
            <a:endParaRPr lang="en-US"/>
          </a:p>
        </p:txBody>
      </p:sp>
      <p:sp>
        <p:nvSpPr>
          <p:cNvPr id="5" name="Footer Placeholder 4">
            <a:extLst>
              <a:ext uri="{FF2B5EF4-FFF2-40B4-BE49-F238E27FC236}">
                <a16:creationId xmlns:a16="http://schemas.microsoft.com/office/drawing/2014/main" id="{BC5D1424-581F-664A-AE5F-9BD9E2DE2A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F7A2A3-E413-3C4D-B431-1709370A0A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543C8-2716-E84C-815C-6AB257AA2E3C}" type="slidenum">
              <a:rPr lang="en-US" smtClean="0"/>
              <a:t>‹#›</a:t>
            </a:fld>
            <a:endParaRPr lang="en-US"/>
          </a:p>
        </p:txBody>
      </p:sp>
    </p:spTree>
    <p:extLst>
      <p:ext uri="{BB962C8B-B14F-4D97-AF65-F5344CB8AC3E}">
        <p14:creationId xmlns:p14="http://schemas.microsoft.com/office/powerpoint/2010/main" val="2893899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b="1"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customXml" Target="../ink/ink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1.png"/><Relationship Id="rId14" Type="http://schemas.openxmlformats.org/officeDocument/2006/relationships/customXml" Target="../ink/ink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emf"/></Relationships>
</file>

<file path=ppt/slides/_rels/slide3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3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3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D22D4-F971-FB48-B600-A12745EE123C}"/>
              </a:ext>
            </a:extLst>
          </p:cNvPr>
          <p:cNvSpPr>
            <a:spLocks noGrp="1"/>
          </p:cNvSpPr>
          <p:nvPr>
            <p:ph type="ctrTitle"/>
          </p:nvPr>
        </p:nvSpPr>
        <p:spPr>
          <a:xfrm>
            <a:off x="1524000" y="53152"/>
            <a:ext cx="9144000" cy="1447247"/>
          </a:xfrm>
        </p:spPr>
        <p:txBody>
          <a:bodyPr/>
          <a:lstStyle/>
          <a:p>
            <a:r>
              <a:rPr lang="en-US" dirty="0"/>
              <a:t>Eventual Consistency &amp; Amazon Dynamo</a:t>
            </a:r>
          </a:p>
        </p:txBody>
      </p:sp>
      <p:sp>
        <p:nvSpPr>
          <p:cNvPr id="8" name="TextBox 7">
            <a:extLst>
              <a:ext uri="{FF2B5EF4-FFF2-40B4-BE49-F238E27FC236}">
                <a16:creationId xmlns:a16="http://schemas.microsoft.com/office/drawing/2014/main" id="{EA2C2FFE-DAE3-AF6A-40D6-1DF7AAD4274B}"/>
              </a:ext>
            </a:extLst>
          </p:cNvPr>
          <p:cNvSpPr txBox="1"/>
          <p:nvPr/>
        </p:nvSpPr>
        <p:spPr>
          <a:xfrm>
            <a:off x="6241656" y="6313530"/>
            <a:ext cx="4871590" cy="523220"/>
          </a:xfrm>
          <a:prstGeom prst="rect">
            <a:avLst/>
          </a:prstGeom>
          <a:noFill/>
        </p:spPr>
        <p:txBody>
          <a:bodyPr wrap="none" rtlCol="0">
            <a:spAutoFit/>
          </a:bodyPr>
          <a:lstStyle/>
          <a:p>
            <a:pPr algn="ctr"/>
            <a:r>
              <a:rPr lang="en-US" sz="1400" dirty="0"/>
              <a:t>“electric dynamo in the style of Natalia </a:t>
            </a:r>
            <a:r>
              <a:rPr lang="en-US" sz="1400" dirty="0" err="1"/>
              <a:t>Sergeevna</a:t>
            </a:r>
            <a:r>
              <a:rPr lang="en-US" sz="1400" dirty="0"/>
              <a:t> </a:t>
            </a:r>
            <a:r>
              <a:rPr lang="en-US" sz="1400" dirty="0" err="1"/>
              <a:t>Goncharova</a:t>
            </a:r>
            <a:r>
              <a:rPr lang="en-US" sz="1400" dirty="0"/>
              <a:t>”, </a:t>
            </a:r>
            <a:br>
              <a:rPr lang="en-US" sz="1400" dirty="0"/>
            </a:br>
            <a:r>
              <a:rPr lang="en-US" sz="1400" dirty="0"/>
              <a:t>DALL-E 3</a:t>
            </a:r>
          </a:p>
        </p:txBody>
      </p:sp>
      <p:pic>
        <p:nvPicPr>
          <p:cNvPr id="10" name="Picture 9" descr="A picture containing graffiti, covered, colorful, painted&#10;&#10;Description automatically generated">
            <a:extLst>
              <a:ext uri="{FF2B5EF4-FFF2-40B4-BE49-F238E27FC236}">
                <a16:creationId xmlns:a16="http://schemas.microsoft.com/office/drawing/2014/main" id="{14D0BF1D-5EA6-ABA8-BB5D-F0C3EE6FAE94}"/>
              </a:ext>
            </a:extLst>
          </p:cNvPr>
          <p:cNvPicPr>
            <a:picLocks noChangeAspect="1"/>
          </p:cNvPicPr>
          <p:nvPr/>
        </p:nvPicPr>
        <p:blipFill>
          <a:blip r:embed="rId3"/>
          <a:stretch>
            <a:fillRect/>
          </a:stretch>
        </p:blipFill>
        <p:spPr>
          <a:xfrm>
            <a:off x="812582" y="1500398"/>
            <a:ext cx="3844478" cy="4844857"/>
          </a:xfrm>
          <a:prstGeom prst="rect">
            <a:avLst/>
          </a:prstGeom>
        </p:spPr>
      </p:pic>
      <p:sp>
        <p:nvSpPr>
          <p:cNvPr id="11" name="TextBox 10">
            <a:extLst>
              <a:ext uri="{FF2B5EF4-FFF2-40B4-BE49-F238E27FC236}">
                <a16:creationId xmlns:a16="http://schemas.microsoft.com/office/drawing/2014/main" id="{09C150B3-85FD-FE30-B04D-99B7A5C7CDFC}"/>
              </a:ext>
            </a:extLst>
          </p:cNvPr>
          <p:cNvSpPr txBox="1"/>
          <p:nvPr/>
        </p:nvSpPr>
        <p:spPr>
          <a:xfrm>
            <a:off x="598984" y="6313530"/>
            <a:ext cx="4371453" cy="307777"/>
          </a:xfrm>
          <a:prstGeom prst="rect">
            <a:avLst/>
          </a:prstGeom>
          <a:noFill/>
        </p:spPr>
        <p:txBody>
          <a:bodyPr wrap="none" rtlCol="0">
            <a:spAutoFit/>
          </a:bodyPr>
          <a:lstStyle/>
          <a:p>
            <a:pPr algn="ctr"/>
            <a:r>
              <a:rPr lang="en-US" sz="1400" dirty="0"/>
              <a:t>“Dynamo Machine”, Natalia </a:t>
            </a:r>
            <a:r>
              <a:rPr lang="en-US" sz="1400" dirty="0" err="1"/>
              <a:t>Sergeevna</a:t>
            </a:r>
            <a:r>
              <a:rPr lang="en-US" sz="1400" dirty="0"/>
              <a:t> </a:t>
            </a:r>
            <a:r>
              <a:rPr lang="en-US" sz="1400" dirty="0" err="1"/>
              <a:t>Goncharova</a:t>
            </a:r>
            <a:r>
              <a:rPr lang="en-US" sz="1400" dirty="0"/>
              <a:t>, 1913</a:t>
            </a:r>
          </a:p>
        </p:txBody>
      </p:sp>
      <p:pic>
        <p:nvPicPr>
          <p:cNvPr id="5" name="Picture 4">
            <a:extLst>
              <a:ext uri="{FF2B5EF4-FFF2-40B4-BE49-F238E27FC236}">
                <a16:creationId xmlns:a16="http://schemas.microsoft.com/office/drawing/2014/main" id="{C85D603A-0DFE-A834-3EAF-8451F320C2D8}"/>
              </a:ext>
            </a:extLst>
          </p:cNvPr>
          <p:cNvPicPr>
            <a:picLocks noChangeAspect="1"/>
          </p:cNvPicPr>
          <p:nvPr/>
        </p:nvPicPr>
        <p:blipFill>
          <a:blip r:embed="rId4"/>
          <a:stretch>
            <a:fillRect/>
          </a:stretch>
        </p:blipFill>
        <p:spPr>
          <a:xfrm>
            <a:off x="6241656" y="1526956"/>
            <a:ext cx="4791740" cy="4791740"/>
          </a:xfrm>
          <a:prstGeom prst="rect">
            <a:avLst/>
          </a:prstGeom>
        </p:spPr>
      </p:pic>
      <p:sp>
        <p:nvSpPr>
          <p:cNvPr id="6" name="TextBox 5">
            <a:extLst>
              <a:ext uri="{FF2B5EF4-FFF2-40B4-BE49-F238E27FC236}">
                <a16:creationId xmlns:a16="http://schemas.microsoft.com/office/drawing/2014/main" id="{B73C2399-00FF-C16C-5F4E-DF9F278C9184}"/>
              </a:ext>
            </a:extLst>
          </p:cNvPr>
          <p:cNvSpPr txBox="1"/>
          <p:nvPr/>
        </p:nvSpPr>
        <p:spPr>
          <a:xfrm>
            <a:off x="4870658" y="5301205"/>
            <a:ext cx="956841" cy="646331"/>
          </a:xfrm>
          <a:prstGeom prst="rect">
            <a:avLst/>
          </a:prstGeom>
          <a:noFill/>
        </p:spPr>
        <p:txBody>
          <a:bodyPr wrap="square" rtlCol="0">
            <a:spAutoFit/>
          </a:bodyPr>
          <a:lstStyle/>
          <a:p>
            <a:pPr algn="ctr"/>
            <a:r>
              <a:rPr lang="en-US" b="1" dirty="0"/>
              <a:t>Lab 4 Out</a:t>
            </a:r>
          </a:p>
        </p:txBody>
      </p:sp>
    </p:spTree>
    <p:extLst>
      <p:ext uri="{BB962C8B-B14F-4D97-AF65-F5344CB8AC3E}">
        <p14:creationId xmlns:p14="http://schemas.microsoft.com/office/powerpoint/2010/main" val="2734409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2C15F-C9EF-C14A-832F-60B939939C10}"/>
              </a:ext>
            </a:extLst>
          </p:cNvPr>
          <p:cNvSpPr>
            <a:spLocks noGrp="1"/>
          </p:cNvSpPr>
          <p:nvPr>
            <p:ph type="title"/>
          </p:nvPr>
        </p:nvSpPr>
        <p:spPr/>
        <p:txBody>
          <a:bodyPr/>
          <a:lstStyle/>
          <a:p>
            <a:r>
              <a:rPr lang="en-US" dirty="0"/>
              <a:t>Write Availability Tradeoff</a:t>
            </a:r>
          </a:p>
        </p:txBody>
      </p:sp>
      <p:sp>
        <p:nvSpPr>
          <p:cNvPr id="3" name="Content Placeholder 2">
            <a:extLst>
              <a:ext uri="{FF2B5EF4-FFF2-40B4-BE49-F238E27FC236}">
                <a16:creationId xmlns:a16="http://schemas.microsoft.com/office/drawing/2014/main" id="{415D641D-6359-CC49-8662-89AF79C2105F}"/>
              </a:ext>
            </a:extLst>
          </p:cNvPr>
          <p:cNvSpPr>
            <a:spLocks noGrp="1"/>
          </p:cNvSpPr>
          <p:nvPr>
            <p:ph idx="1"/>
          </p:nvPr>
        </p:nvSpPr>
        <p:spPr>
          <a:xfrm>
            <a:off x="838199" y="1825625"/>
            <a:ext cx="10810903" cy="4749346"/>
          </a:xfrm>
        </p:spPr>
        <p:txBody>
          <a:bodyPr>
            <a:noAutofit/>
          </a:bodyPr>
          <a:lstStyle/>
          <a:p>
            <a:r>
              <a:rPr lang="en-US" sz="2400" dirty="0"/>
              <a:t>If we write to all replicas, availability is worse!</a:t>
            </a:r>
          </a:p>
          <a:p>
            <a:r>
              <a:rPr lang="en-US" sz="2400" dirty="0"/>
              <a:t>If we only write some replicas, availability is better, but replicas can be stale</a:t>
            </a:r>
            <a:endParaRPr lang="en-US" dirty="0"/>
          </a:p>
          <a:p>
            <a:r>
              <a:rPr lang="en-US" sz="2400" dirty="0"/>
              <a:t>Availability and consistency are a spectrum:</a:t>
            </a:r>
          </a:p>
          <a:p>
            <a:endParaRPr lang="en-US" sz="2400" dirty="0"/>
          </a:p>
          <a:p>
            <a:endParaRPr lang="en-US" sz="2400" dirty="0"/>
          </a:p>
          <a:p>
            <a:pPr marL="0" indent="0">
              <a:buNone/>
            </a:pPr>
            <a:endParaRPr lang="en-US" sz="2400" dirty="0"/>
          </a:p>
          <a:p>
            <a:pPr marL="0" indent="0">
              <a:buNone/>
            </a:pPr>
            <a:endParaRPr lang="en-US" sz="2400" dirty="0"/>
          </a:p>
          <a:p>
            <a:pPr marL="0" indent="0">
              <a:buNone/>
            </a:pPr>
            <a:endParaRPr lang="en-US" sz="2400" dirty="0"/>
          </a:p>
          <a:p>
            <a:endParaRPr lang="en-US" sz="2400" dirty="0"/>
          </a:p>
          <a:p>
            <a:r>
              <a:rPr lang="en-US" sz="2400" dirty="0"/>
              <a:t>Many models of consistency</a:t>
            </a:r>
          </a:p>
          <a:p>
            <a:pPr marL="0" indent="0">
              <a:buNone/>
            </a:pPr>
            <a:endParaRPr lang="en-US" sz="2400" dirty="0"/>
          </a:p>
        </p:txBody>
      </p:sp>
      <p:grpSp>
        <p:nvGrpSpPr>
          <p:cNvPr id="8" name="Group 7">
            <a:extLst>
              <a:ext uri="{FF2B5EF4-FFF2-40B4-BE49-F238E27FC236}">
                <a16:creationId xmlns:a16="http://schemas.microsoft.com/office/drawing/2014/main" id="{3FFA0230-7141-1A4B-8A2F-D8FED2CA3C24}"/>
              </a:ext>
            </a:extLst>
          </p:cNvPr>
          <p:cNvGrpSpPr/>
          <p:nvPr/>
        </p:nvGrpSpPr>
        <p:grpSpPr>
          <a:xfrm>
            <a:off x="2406740" y="4326535"/>
            <a:ext cx="8370418" cy="1215717"/>
            <a:chOff x="1699168" y="3059668"/>
            <a:chExt cx="8370418" cy="1215717"/>
          </a:xfrm>
        </p:grpSpPr>
        <p:cxnSp>
          <p:nvCxnSpPr>
            <p:cNvPr id="5" name="Straight Arrow Connector 4">
              <a:extLst>
                <a:ext uri="{FF2B5EF4-FFF2-40B4-BE49-F238E27FC236}">
                  <a16:creationId xmlns:a16="http://schemas.microsoft.com/office/drawing/2014/main" id="{277F3E82-5FD4-7449-8D37-E758FB0D8127}"/>
                </a:ext>
              </a:extLst>
            </p:cNvPr>
            <p:cNvCxnSpPr/>
            <p:nvPr/>
          </p:nvCxnSpPr>
          <p:spPr>
            <a:xfrm>
              <a:off x="2307771" y="3091543"/>
              <a:ext cx="691242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BDC6777-5A08-4043-884B-25A1BE77E766}"/>
                </a:ext>
              </a:extLst>
            </p:cNvPr>
            <p:cNvSpPr/>
            <p:nvPr/>
          </p:nvSpPr>
          <p:spPr>
            <a:xfrm>
              <a:off x="1699168" y="3059668"/>
              <a:ext cx="1589315" cy="1077218"/>
            </a:xfrm>
            <a:prstGeom prst="rect">
              <a:avLst/>
            </a:prstGeom>
          </p:spPr>
          <p:txBody>
            <a:bodyPr wrap="square">
              <a:spAutoFit/>
            </a:bodyPr>
            <a:lstStyle/>
            <a:p>
              <a:r>
                <a:rPr lang="en-US" sz="1600" dirty="0">
                  <a:latin typeface="Avenir Book" panose="02000503020000020003" pitchFamily="2" charset="0"/>
                </a:rPr>
                <a:t>Eventual Consistency</a:t>
              </a:r>
            </a:p>
            <a:p>
              <a:r>
                <a:rPr lang="en-US" sz="1600" b="1" dirty="0">
                  <a:solidFill>
                    <a:srgbClr val="FF0000"/>
                  </a:solidFill>
                  <a:latin typeface="Avenir Book" panose="02000503020000020003" pitchFamily="2" charset="0"/>
                </a:rPr>
                <a:t>HIGHLY AVAILABLE</a:t>
              </a:r>
              <a:r>
                <a:rPr lang="en-US" sz="1600" dirty="0">
                  <a:solidFill>
                    <a:srgbClr val="FF0000"/>
                  </a:solidFill>
                  <a:latin typeface="Avenir Book" panose="02000503020000020003" pitchFamily="2" charset="0"/>
                </a:rPr>
                <a:t> </a:t>
              </a:r>
            </a:p>
          </p:txBody>
        </p:sp>
        <p:sp>
          <p:nvSpPr>
            <p:cNvPr id="7" name="Rectangle 6">
              <a:extLst>
                <a:ext uri="{FF2B5EF4-FFF2-40B4-BE49-F238E27FC236}">
                  <a16:creationId xmlns:a16="http://schemas.microsoft.com/office/drawing/2014/main" id="{F7D23E85-2139-6248-8E0D-0B8D5AACACBD}"/>
                </a:ext>
              </a:extLst>
            </p:cNvPr>
            <p:cNvSpPr/>
            <p:nvPr/>
          </p:nvSpPr>
          <p:spPr>
            <a:xfrm>
              <a:off x="8708573" y="3075056"/>
              <a:ext cx="1361013" cy="1200329"/>
            </a:xfrm>
            <a:prstGeom prst="rect">
              <a:avLst/>
            </a:prstGeom>
          </p:spPr>
          <p:txBody>
            <a:bodyPr wrap="square">
              <a:spAutoFit/>
            </a:bodyPr>
            <a:lstStyle/>
            <a:p>
              <a:r>
                <a:rPr lang="en-US" dirty="0"/>
                <a:t>Strong Consistency</a:t>
              </a:r>
            </a:p>
            <a:p>
              <a:r>
                <a:rPr lang="en-US" dirty="0">
                  <a:solidFill>
                    <a:srgbClr val="FF0000"/>
                  </a:solidFill>
                </a:rPr>
                <a:t>NOT HIGHLY AVAILABLE</a:t>
              </a:r>
            </a:p>
          </p:txBody>
        </p:sp>
      </p:grpSp>
      <p:grpSp>
        <p:nvGrpSpPr>
          <p:cNvPr id="11" name="Group 10">
            <a:extLst>
              <a:ext uri="{FF2B5EF4-FFF2-40B4-BE49-F238E27FC236}">
                <a16:creationId xmlns:a16="http://schemas.microsoft.com/office/drawing/2014/main" id="{142A8667-D08A-7C44-BA4B-C700F716758B}"/>
              </a:ext>
            </a:extLst>
          </p:cNvPr>
          <p:cNvGrpSpPr/>
          <p:nvPr/>
        </p:nvGrpSpPr>
        <p:grpSpPr>
          <a:xfrm>
            <a:off x="4474726" y="3777643"/>
            <a:ext cx="5247725" cy="891454"/>
            <a:chOff x="3778040" y="2506768"/>
            <a:chExt cx="5247725" cy="891454"/>
          </a:xfrm>
        </p:grpSpPr>
        <p:sp>
          <p:nvSpPr>
            <p:cNvPr id="9" name="Rectangle 8">
              <a:extLst>
                <a:ext uri="{FF2B5EF4-FFF2-40B4-BE49-F238E27FC236}">
                  <a16:creationId xmlns:a16="http://schemas.microsoft.com/office/drawing/2014/main" id="{699E9B58-D62C-5B46-80D0-3D4AB6B60F2B}"/>
                </a:ext>
              </a:extLst>
            </p:cNvPr>
            <p:cNvSpPr/>
            <p:nvPr/>
          </p:nvSpPr>
          <p:spPr>
            <a:xfrm>
              <a:off x="3778040" y="3059668"/>
              <a:ext cx="1702710" cy="338554"/>
            </a:xfrm>
            <a:prstGeom prst="rect">
              <a:avLst/>
            </a:prstGeom>
          </p:spPr>
          <p:txBody>
            <a:bodyPr wrap="none">
              <a:spAutoFit/>
            </a:bodyPr>
            <a:lstStyle/>
            <a:p>
              <a:r>
                <a:rPr lang="en-US" sz="1600" dirty="0">
                  <a:solidFill>
                    <a:schemeClr val="accent1">
                      <a:lumMod val="60000"/>
                      <a:lumOff val="40000"/>
                    </a:schemeClr>
                  </a:solidFill>
                  <a:latin typeface="Avenir Book" panose="02000503020000020003" pitchFamily="2" charset="0"/>
                </a:rPr>
                <a:t>Read your writes</a:t>
              </a:r>
            </a:p>
          </p:txBody>
        </p:sp>
        <p:sp>
          <p:nvSpPr>
            <p:cNvPr id="10" name="Rectangle 9">
              <a:extLst>
                <a:ext uri="{FF2B5EF4-FFF2-40B4-BE49-F238E27FC236}">
                  <a16:creationId xmlns:a16="http://schemas.microsoft.com/office/drawing/2014/main" id="{08BEA17B-167D-BF4C-BF3A-16D55212ABE5}"/>
                </a:ext>
              </a:extLst>
            </p:cNvPr>
            <p:cNvSpPr/>
            <p:nvPr/>
          </p:nvSpPr>
          <p:spPr>
            <a:xfrm>
              <a:off x="5705924" y="2506768"/>
              <a:ext cx="3319841" cy="584775"/>
            </a:xfrm>
            <a:prstGeom prst="rect">
              <a:avLst/>
            </a:prstGeom>
          </p:spPr>
          <p:txBody>
            <a:bodyPr wrap="square">
              <a:spAutoFit/>
            </a:bodyPr>
            <a:lstStyle/>
            <a:p>
              <a:r>
                <a:rPr lang="en-US" sz="1600" dirty="0">
                  <a:solidFill>
                    <a:schemeClr val="accent1">
                      <a:lumMod val="60000"/>
                      <a:lumOff val="40000"/>
                    </a:schemeClr>
                  </a:solidFill>
                  <a:latin typeface="Avenir Book" panose="02000503020000020003" pitchFamily="2" charset="0"/>
                </a:rPr>
                <a:t>Monotonicity (always see a view of data moving forward in time)</a:t>
              </a:r>
            </a:p>
          </p:txBody>
        </p:sp>
      </p:grpSp>
      <p:sp>
        <p:nvSpPr>
          <p:cNvPr id="12" name="Rectangle 11">
            <a:extLst>
              <a:ext uri="{FF2B5EF4-FFF2-40B4-BE49-F238E27FC236}">
                <a16:creationId xmlns:a16="http://schemas.microsoft.com/office/drawing/2014/main" id="{E5BC85B8-3262-9E4A-B99E-A4594AC8B8DE}"/>
              </a:ext>
            </a:extLst>
          </p:cNvPr>
          <p:cNvSpPr/>
          <p:nvPr/>
        </p:nvSpPr>
        <p:spPr>
          <a:xfrm rot="19406174">
            <a:off x="483104" y="4311772"/>
            <a:ext cx="2377711" cy="584775"/>
          </a:xfrm>
          <a:prstGeom prst="rect">
            <a:avLst/>
          </a:prstGeom>
        </p:spPr>
        <p:txBody>
          <a:bodyPr wrap="square">
            <a:spAutoFit/>
          </a:bodyPr>
          <a:lstStyle/>
          <a:p>
            <a:r>
              <a:rPr lang="en-US" sz="1600" i="1" dirty="0">
                <a:solidFill>
                  <a:schemeClr val="accent1">
                    <a:lumMod val="75000"/>
                  </a:schemeClr>
                </a:solidFill>
              </a:rPr>
              <a:t>Replicas will eventually converge if updates stop </a:t>
            </a:r>
          </a:p>
        </p:txBody>
      </p:sp>
      <p:sp>
        <p:nvSpPr>
          <p:cNvPr id="13" name="Rectangle 12">
            <a:extLst>
              <a:ext uri="{FF2B5EF4-FFF2-40B4-BE49-F238E27FC236}">
                <a16:creationId xmlns:a16="http://schemas.microsoft.com/office/drawing/2014/main" id="{25E39F7D-C60C-854F-88A5-366C555E64FE}"/>
              </a:ext>
            </a:extLst>
          </p:cNvPr>
          <p:cNvSpPr/>
          <p:nvPr/>
        </p:nvSpPr>
        <p:spPr>
          <a:xfrm rot="20200492">
            <a:off x="10134201" y="3673979"/>
            <a:ext cx="2173159" cy="584775"/>
          </a:xfrm>
          <a:prstGeom prst="rect">
            <a:avLst/>
          </a:prstGeom>
        </p:spPr>
        <p:txBody>
          <a:bodyPr wrap="square">
            <a:spAutoFit/>
          </a:bodyPr>
          <a:lstStyle/>
          <a:p>
            <a:r>
              <a:rPr lang="en-US" sz="1600" i="1" dirty="0">
                <a:solidFill>
                  <a:schemeClr val="accent1">
                    <a:lumMod val="75000"/>
                  </a:schemeClr>
                </a:solidFill>
              </a:rPr>
              <a:t>1 copy serializability (“ACID”)</a:t>
            </a:r>
          </a:p>
        </p:txBody>
      </p:sp>
      <p:sp>
        <p:nvSpPr>
          <p:cNvPr id="4" name="TextBox 3">
            <a:extLst>
              <a:ext uri="{FF2B5EF4-FFF2-40B4-BE49-F238E27FC236}">
                <a16:creationId xmlns:a16="http://schemas.microsoft.com/office/drawing/2014/main" id="{1C1C9A40-CB5D-C8D4-7B0E-77A9FDA0BE0E}"/>
              </a:ext>
            </a:extLst>
          </p:cNvPr>
          <p:cNvSpPr txBox="1"/>
          <p:nvPr/>
        </p:nvSpPr>
        <p:spPr>
          <a:xfrm>
            <a:off x="9242524" y="3115374"/>
            <a:ext cx="2227022" cy="646331"/>
          </a:xfrm>
          <a:prstGeom prst="rect">
            <a:avLst/>
          </a:prstGeom>
          <a:noFill/>
        </p:spPr>
        <p:txBody>
          <a:bodyPr wrap="square" rtlCol="0">
            <a:spAutoFit/>
          </a:bodyPr>
          <a:lstStyle/>
          <a:p>
            <a:r>
              <a:rPr lang="en-US" b="1" dirty="0"/>
              <a:t>Write all replicas before proceeding</a:t>
            </a:r>
          </a:p>
        </p:txBody>
      </p:sp>
      <p:sp>
        <p:nvSpPr>
          <p:cNvPr id="14" name="TextBox 13">
            <a:extLst>
              <a:ext uri="{FF2B5EF4-FFF2-40B4-BE49-F238E27FC236}">
                <a16:creationId xmlns:a16="http://schemas.microsoft.com/office/drawing/2014/main" id="{0027BC93-B24D-83D8-4096-FF167112C6ED}"/>
              </a:ext>
            </a:extLst>
          </p:cNvPr>
          <p:cNvSpPr txBox="1"/>
          <p:nvPr/>
        </p:nvSpPr>
        <p:spPr>
          <a:xfrm>
            <a:off x="1806562" y="3227616"/>
            <a:ext cx="2227022" cy="646331"/>
          </a:xfrm>
          <a:prstGeom prst="rect">
            <a:avLst/>
          </a:prstGeom>
          <a:noFill/>
        </p:spPr>
        <p:txBody>
          <a:bodyPr wrap="square" rtlCol="0">
            <a:spAutoFit/>
          </a:bodyPr>
          <a:lstStyle/>
          <a:p>
            <a:r>
              <a:rPr lang="en-US" b="1" dirty="0"/>
              <a:t>Barge ahead if some writes fails</a:t>
            </a:r>
          </a:p>
        </p:txBody>
      </p:sp>
    </p:spTree>
    <p:extLst>
      <p:ext uri="{BB962C8B-B14F-4D97-AF65-F5344CB8AC3E}">
        <p14:creationId xmlns:p14="http://schemas.microsoft.com/office/powerpoint/2010/main" val="115144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FCA5-2F5F-6341-BE88-6926072AAA70}"/>
              </a:ext>
            </a:extLst>
          </p:cNvPr>
          <p:cNvSpPr>
            <a:spLocks noGrp="1"/>
          </p:cNvSpPr>
          <p:nvPr>
            <p:ph type="title"/>
          </p:nvPr>
        </p:nvSpPr>
        <p:spPr/>
        <p:txBody>
          <a:bodyPr/>
          <a:lstStyle/>
          <a:p>
            <a:r>
              <a:rPr lang="en-US" dirty="0"/>
              <a:t>No Free Lunch</a:t>
            </a:r>
          </a:p>
        </p:txBody>
      </p:sp>
      <p:sp>
        <p:nvSpPr>
          <p:cNvPr id="3" name="Content Placeholder 2">
            <a:extLst>
              <a:ext uri="{FF2B5EF4-FFF2-40B4-BE49-F238E27FC236}">
                <a16:creationId xmlns:a16="http://schemas.microsoft.com/office/drawing/2014/main" id="{1CAACA49-940D-3B4E-B142-C85BE074B424}"/>
              </a:ext>
            </a:extLst>
          </p:cNvPr>
          <p:cNvSpPr>
            <a:spLocks noGrp="1"/>
          </p:cNvSpPr>
          <p:nvPr>
            <p:ph idx="1"/>
          </p:nvPr>
        </p:nvSpPr>
        <p:spPr/>
        <p:txBody>
          <a:bodyPr>
            <a:normAutofit/>
          </a:bodyPr>
          <a:lstStyle/>
          <a:p>
            <a:r>
              <a:rPr lang="en-US" sz="2400" dirty="0"/>
              <a:t>Pick one of availability or consistency</a:t>
            </a:r>
          </a:p>
          <a:p>
            <a:r>
              <a:rPr lang="en-US" sz="2400" dirty="0"/>
              <a:t>CAP Theorem </a:t>
            </a:r>
          </a:p>
          <a:p>
            <a:pPr lvl="1"/>
            <a:r>
              <a:rPr lang="en-US" dirty="0"/>
              <a:t>Eric Brewer at PODC 02;  system can have 2 of 3 properties </a:t>
            </a:r>
          </a:p>
          <a:p>
            <a:pPr marL="914400" lvl="2" indent="0">
              <a:buNone/>
            </a:pPr>
            <a:endParaRPr lang="en-US" sz="2400" dirty="0"/>
          </a:p>
          <a:p>
            <a:pPr marL="914400" lvl="2" indent="0">
              <a:buNone/>
            </a:pPr>
            <a:r>
              <a:rPr lang="en-US" sz="2400" dirty="0"/>
              <a:t>Consistency</a:t>
            </a:r>
            <a:br>
              <a:rPr lang="en-US" sz="2400" dirty="0"/>
            </a:br>
            <a:r>
              <a:rPr lang="en-US" sz="2400" dirty="0"/>
              <a:t>Availability</a:t>
            </a:r>
            <a:br>
              <a:rPr lang="en-US" sz="2400" dirty="0"/>
            </a:br>
            <a:r>
              <a:rPr lang="en-US" sz="2400" dirty="0"/>
              <a:t>Partition Tolerance </a:t>
            </a:r>
          </a:p>
          <a:p>
            <a:pPr marL="914400" lvl="2" indent="0">
              <a:buNone/>
            </a:pPr>
            <a:endParaRPr lang="en-US" sz="2400" dirty="0"/>
          </a:p>
          <a:p>
            <a:r>
              <a:rPr lang="en-US" sz="2400" dirty="0"/>
              <a:t>CAP proof on systems with async communication </a:t>
            </a:r>
          </a:p>
          <a:p>
            <a:endParaRPr lang="en-US" sz="2400" dirty="0"/>
          </a:p>
        </p:txBody>
      </p:sp>
    </p:spTree>
    <p:extLst>
      <p:ext uri="{BB962C8B-B14F-4D97-AF65-F5344CB8AC3E}">
        <p14:creationId xmlns:p14="http://schemas.microsoft.com/office/powerpoint/2010/main" val="3441048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16058-5C1A-1C46-A4BC-9B287F8973EC}"/>
              </a:ext>
            </a:extLst>
          </p:cNvPr>
          <p:cNvSpPr>
            <a:spLocks noGrp="1"/>
          </p:cNvSpPr>
          <p:nvPr>
            <p:ph type="title"/>
          </p:nvPr>
        </p:nvSpPr>
        <p:spPr/>
        <p:txBody>
          <a:bodyPr/>
          <a:lstStyle/>
          <a:p>
            <a:r>
              <a:rPr lang="en-US" dirty="0"/>
              <a:t>CAP Example</a:t>
            </a:r>
          </a:p>
        </p:txBody>
      </p:sp>
      <p:sp>
        <p:nvSpPr>
          <p:cNvPr id="3" name="Content Placeholder 2">
            <a:extLst>
              <a:ext uri="{FF2B5EF4-FFF2-40B4-BE49-F238E27FC236}">
                <a16:creationId xmlns:a16="http://schemas.microsoft.com/office/drawing/2014/main" id="{2B490F31-34E5-DD42-992D-75856F5E28E5}"/>
              </a:ext>
            </a:extLst>
          </p:cNvPr>
          <p:cNvSpPr>
            <a:spLocks noGrp="1"/>
          </p:cNvSpPr>
          <p:nvPr>
            <p:ph idx="1"/>
          </p:nvPr>
        </p:nvSpPr>
        <p:spPr>
          <a:xfrm>
            <a:off x="491293" y="3207644"/>
            <a:ext cx="11845631" cy="4351338"/>
          </a:xfrm>
        </p:spPr>
        <p:txBody>
          <a:bodyPr>
            <a:normAutofit/>
          </a:bodyPr>
          <a:lstStyle/>
          <a:p>
            <a:pPr marL="0" indent="0">
              <a:buNone/>
            </a:pPr>
            <a:br>
              <a:rPr lang="en-US" sz="2200" dirty="0"/>
            </a:br>
            <a:br>
              <a:rPr lang="en-US" sz="2200" dirty="0"/>
            </a:br>
            <a:endParaRPr lang="en-US" sz="2200" dirty="0"/>
          </a:p>
          <a:p>
            <a:pPr marL="0" indent="0">
              <a:buNone/>
            </a:pPr>
            <a:r>
              <a:rPr lang="en-US" sz="2200" dirty="0"/>
              <a:t>Options:</a:t>
            </a:r>
          </a:p>
          <a:p>
            <a:pPr marL="514350" indent="-514350">
              <a:buFont typeface="+mj-lt"/>
              <a:buAutoNum type="arabicPeriod"/>
            </a:pPr>
            <a:r>
              <a:rPr lang="en-US" sz="2200" dirty="0"/>
              <a:t>Wait for partition to heal (Consistent)</a:t>
            </a:r>
          </a:p>
          <a:p>
            <a:pPr marL="514350" indent="-514350">
              <a:buFont typeface="+mj-lt"/>
              <a:buAutoNum type="arabicPeriod"/>
            </a:pPr>
            <a:r>
              <a:rPr lang="en-US" sz="2200" dirty="0"/>
              <a:t>Forge ahead: n1 and n2 process write, somehow make n3 aware later? (Available)</a:t>
            </a:r>
          </a:p>
          <a:p>
            <a:pPr marL="0" indent="0">
              <a:buNone/>
            </a:pPr>
            <a:endParaRPr lang="en-US" sz="2200" dirty="0"/>
          </a:p>
          <a:p>
            <a:pPr marL="0" indent="0">
              <a:buNone/>
            </a:pPr>
            <a:r>
              <a:rPr lang="en-US" sz="2200" dirty="0"/>
              <a:t>If data is partitioned must choose either consistent or available!</a:t>
            </a:r>
          </a:p>
          <a:p>
            <a:endParaRPr lang="en-US" sz="2200" dirty="0"/>
          </a:p>
        </p:txBody>
      </p:sp>
      <p:grpSp>
        <p:nvGrpSpPr>
          <p:cNvPr id="14" name="Group 13">
            <a:extLst>
              <a:ext uri="{FF2B5EF4-FFF2-40B4-BE49-F238E27FC236}">
                <a16:creationId xmlns:a16="http://schemas.microsoft.com/office/drawing/2014/main" id="{3907A353-70FB-144D-978E-3D984D7FEC84}"/>
              </a:ext>
            </a:extLst>
          </p:cNvPr>
          <p:cNvGrpSpPr/>
          <p:nvPr/>
        </p:nvGrpSpPr>
        <p:grpSpPr>
          <a:xfrm>
            <a:off x="4665377" y="1715281"/>
            <a:ext cx="2861245" cy="1076092"/>
            <a:chOff x="6295869" y="614596"/>
            <a:chExt cx="2861245" cy="1076092"/>
          </a:xfrm>
        </p:grpSpPr>
        <p:sp>
          <p:nvSpPr>
            <p:cNvPr id="4" name="Oval 3">
              <a:extLst>
                <a:ext uri="{FF2B5EF4-FFF2-40B4-BE49-F238E27FC236}">
                  <a16:creationId xmlns:a16="http://schemas.microsoft.com/office/drawing/2014/main" id="{3FE00B70-F1D5-E54A-86E8-C12ED733CC11}"/>
                </a:ext>
              </a:extLst>
            </p:cNvPr>
            <p:cNvSpPr/>
            <p:nvPr/>
          </p:nvSpPr>
          <p:spPr>
            <a:xfrm>
              <a:off x="6295869" y="614597"/>
              <a:ext cx="644577" cy="6445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n1</a:t>
              </a:r>
            </a:p>
          </p:txBody>
        </p:sp>
        <p:sp>
          <p:nvSpPr>
            <p:cNvPr id="5" name="Oval 4">
              <a:extLst>
                <a:ext uri="{FF2B5EF4-FFF2-40B4-BE49-F238E27FC236}">
                  <a16:creationId xmlns:a16="http://schemas.microsoft.com/office/drawing/2014/main" id="{55F69BB9-78AC-2846-AC88-8007AE18E73D}"/>
                </a:ext>
              </a:extLst>
            </p:cNvPr>
            <p:cNvSpPr/>
            <p:nvPr/>
          </p:nvSpPr>
          <p:spPr>
            <a:xfrm>
              <a:off x="7437620" y="614596"/>
              <a:ext cx="644577" cy="6445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6" name="Oval 5">
              <a:extLst>
                <a:ext uri="{FF2B5EF4-FFF2-40B4-BE49-F238E27FC236}">
                  <a16:creationId xmlns:a16="http://schemas.microsoft.com/office/drawing/2014/main" id="{A340ED89-F834-7B4E-AF3D-44ABD9A82C79}"/>
                </a:ext>
              </a:extLst>
            </p:cNvPr>
            <p:cNvSpPr/>
            <p:nvPr/>
          </p:nvSpPr>
          <p:spPr>
            <a:xfrm>
              <a:off x="8502545" y="614596"/>
              <a:ext cx="644577" cy="6445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n3</a:t>
              </a:r>
            </a:p>
          </p:txBody>
        </p:sp>
        <p:sp>
          <p:nvSpPr>
            <p:cNvPr id="9" name="Rectangle 8">
              <a:extLst>
                <a:ext uri="{FF2B5EF4-FFF2-40B4-BE49-F238E27FC236}">
                  <a16:creationId xmlns:a16="http://schemas.microsoft.com/office/drawing/2014/main" id="{27D9C0F5-7E35-014C-9B27-C57C86B884DE}"/>
                </a:ext>
              </a:extLst>
            </p:cNvPr>
            <p:cNvSpPr/>
            <p:nvPr/>
          </p:nvSpPr>
          <p:spPr>
            <a:xfrm>
              <a:off x="6371059" y="1321356"/>
              <a:ext cx="569387" cy="369332"/>
            </a:xfrm>
            <a:prstGeom prst="rect">
              <a:avLst/>
            </a:prstGeom>
          </p:spPr>
          <p:txBody>
            <a:bodyPr wrap="none">
              <a:spAutoFit/>
            </a:bodyPr>
            <a:lstStyle/>
            <a:p>
              <a:r>
                <a:rPr lang="en-US" dirty="0"/>
                <a:t>x=4 </a:t>
              </a:r>
            </a:p>
          </p:txBody>
        </p:sp>
        <p:sp>
          <p:nvSpPr>
            <p:cNvPr id="10" name="Rectangle 9">
              <a:extLst>
                <a:ext uri="{FF2B5EF4-FFF2-40B4-BE49-F238E27FC236}">
                  <a16:creationId xmlns:a16="http://schemas.microsoft.com/office/drawing/2014/main" id="{E8559314-A80E-A64B-893B-4E4A08C89285}"/>
                </a:ext>
              </a:extLst>
            </p:cNvPr>
            <p:cNvSpPr/>
            <p:nvPr/>
          </p:nvSpPr>
          <p:spPr>
            <a:xfrm>
              <a:off x="7475214" y="1321356"/>
              <a:ext cx="569387" cy="369332"/>
            </a:xfrm>
            <a:prstGeom prst="rect">
              <a:avLst/>
            </a:prstGeom>
          </p:spPr>
          <p:txBody>
            <a:bodyPr wrap="none">
              <a:spAutoFit/>
            </a:bodyPr>
            <a:lstStyle/>
            <a:p>
              <a:r>
                <a:rPr lang="en-US" dirty="0"/>
                <a:t>x=4 </a:t>
              </a:r>
            </a:p>
          </p:txBody>
        </p:sp>
        <p:sp>
          <p:nvSpPr>
            <p:cNvPr id="11" name="Rectangle 10">
              <a:extLst>
                <a:ext uri="{FF2B5EF4-FFF2-40B4-BE49-F238E27FC236}">
                  <a16:creationId xmlns:a16="http://schemas.microsoft.com/office/drawing/2014/main" id="{FF5FE0E8-7C53-524E-9E71-189E0BD6B272}"/>
                </a:ext>
              </a:extLst>
            </p:cNvPr>
            <p:cNvSpPr/>
            <p:nvPr/>
          </p:nvSpPr>
          <p:spPr>
            <a:xfrm>
              <a:off x="8587727" y="1321356"/>
              <a:ext cx="569387" cy="369332"/>
            </a:xfrm>
            <a:prstGeom prst="rect">
              <a:avLst/>
            </a:prstGeom>
          </p:spPr>
          <p:txBody>
            <a:bodyPr wrap="none">
              <a:spAutoFit/>
            </a:bodyPr>
            <a:lstStyle/>
            <a:p>
              <a:r>
                <a:rPr lang="en-US" dirty="0"/>
                <a:t>x=4 </a:t>
              </a:r>
            </a:p>
          </p:txBody>
        </p:sp>
      </p:grpSp>
      <p:grpSp>
        <p:nvGrpSpPr>
          <p:cNvPr id="13" name="Group 12">
            <a:extLst>
              <a:ext uri="{FF2B5EF4-FFF2-40B4-BE49-F238E27FC236}">
                <a16:creationId xmlns:a16="http://schemas.microsoft.com/office/drawing/2014/main" id="{1ED2D94F-6AC9-544C-99E8-E1B1A531C382}"/>
              </a:ext>
            </a:extLst>
          </p:cNvPr>
          <p:cNvGrpSpPr/>
          <p:nvPr/>
        </p:nvGrpSpPr>
        <p:grpSpPr>
          <a:xfrm>
            <a:off x="6177002" y="1012330"/>
            <a:ext cx="1064926" cy="2481992"/>
            <a:chOff x="7807494" y="-88355"/>
            <a:chExt cx="1064926" cy="2481992"/>
          </a:xfrm>
        </p:grpSpPr>
        <p:cxnSp>
          <p:nvCxnSpPr>
            <p:cNvPr id="8" name="Straight Connector 7">
              <a:extLst>
                <a:ext uri="{FF2B5EF4-FFF2-40B4-BE49-F238E27FC236}">
                  <a16:creationId xmlns:a16="http://schemas.microsoft.com/office/drawing/2014/main" id="{4A58E261-3A0C-704A-9EC7-7FC3C1C21FED}"/>
                </a:ext>
              </a:extLst>
            </p:cNvPr>
            <p:cNvCxnSpPr/>
            <p:nvPr/>
          </p:nvCxnSpPr>
          <p:spPr>
            <a:xfrm>
              <a:off x="8319540" y="-88355"/>
              <a:ext cx="0" cy="20504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FC83616-1658-B74C-8474-B90F299798ED}"/>
                </a:ext>
              </a:extLst>
            </p:cNvPr>
            <p:cNvSpPr txBox="1"/>
            <p:nvPr/>
          </p:nvSpPr>
          <p:spPr>
            <a:xfrm>
              <a:off x="7807494" y="2024305"/>
              <a:ext cx="1064926" cy="369332"/>
            </a:xfrm>
            <a:prstGeom prst="rect">
              <a:avLst/>
            </a:prstGeom>
            <a:noFill/>
          </p:spPr>
          <p:txBody>
            <a:bodyPr wrap="square" rtlCol="0">
              <a:spAutoFit/>
            </a:bodyPr>
            <a:lstStyle/>
            <a:p>
              <a:r>
                <a:rPr lang="en-US" dirty="0"/>
                <a:t>Partition</a:t>
              </a:r>
            </a:p>
          </p:txBody>
        </p:sp>
      </p:grpSp>
      <p:grpSp>
        <p:nvGrpSpPr>
          <p:cNvPr id="23" name="Group 22">
            <a:extLst>
              <a:ext uri="{FF2B5EF4-FFF2-40B4-BE49-F238E27FC236}">
                <a16:creationId xmlns:a16="http://schemas.microsoft.com/office/drawing/2014/main" id="{58A0E9E4-1093-E144-8766-5D166415A641}"/>
              </a:ext>
            </a:extLst>
          </p:cNvPr>
          <p:cNvGrpSpPr/>
          <p:nvPr/>
        </p:nvGrpSpPr>
        <p:grpSpPr>
          <a:xfrm>
            <a:off x="3079498" y="2359858"/>
            <a:ext cx="2651463" cy="1141777"/>
            <a:chOff x="3079498" y="2359858"/>
            <a:chExt cx="2651463" cy="1141777"/>
          </a:xfrm>
        </p:grpSpPr>
        <p:sp>
          <p:nvSpPr>
            <p:cNvPr id="15" name="Rectangle 14">
              <a:extLst>
                <a:ext uri="{FF2B5EF4-FFF2-40B4-BE49-F238E27FC236}">
                  <a16:creationId xmlns:a16="http://schemas.microsoft.com/office/drawing/2014/main" id="{44737317-C1E9-2446-BA6A-23AD2BF35771}"/>
                </a:ext>
              </a:extLst>
            </p:cNvPr>
            <p:cNvSpPr/>
            <p:nvPr/>
          </p:nvSpPr>
          <p:spPr>
            <a:xfrm>
              <a:off x="3079498" y="3132303"/>
              <a:ext cx="721672" cy="369332"/>
            </a:xfrm>
            <a:prstGeom prst="rect">
              <a:avLst/>
            </a:prstGeom>
          </p:spPr>
          <p:txBody>
            <a:bodyPr wrap="none">
              <a:spAutoFit/>
            </a:bodyPr>
            <a:lstStyle/>
            <a:p>
              <a:r>
                <a:rPr lang="en-US" dirty="0" err="1"/>
                <a:t>Wx</a:t>
              </a:r>
              <a:r>
                <a:rPr lang="en-US" dirty="0"/>
                <a:t>=5</a:t>
              </a:r>
            </a:p>
          </p:txBody>
        </p:sp>
        <p:cxnSp>
          <p:nvCxnSpPr>
            <p:cNvPr id="17" name="Straight Arrow Connector 16">
              <a:extLst>
                <a:ext uri="{FF2B5EF4-FFF2-40B4-BE49-F238E27FC236}">
                  <a16:creationId xmlns:a16="http://schemas.microsoft.com/office/drawing/2014/main" id="{31ADF01B-D10B-0E45-84E7-DF6069519DF6}"/>
                </a:ext>
              </a:extLst>
            </p:cNvPr>
            <p:cNvCxnSpPr/>
            <p:nvPr/>
          </p:nvCxnSpPr>
          <p:spPr>
            <a:xfrm flipV="1">
              <a:off x="3762531" y="2359858"/>
              <a:ext cx="734518" cy="702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DB416BA-8950-AD45-8720-8D72CB1F0A23}"/>
                </a:ext>
              </a:extLst>
            </p:cNvPr>
            <p:cNvCxnSpPr>
              <a:cxnSpLocks/>
            </p:cNvCxnSpPr>
            <p:nvPr/>
          </p:nvCxnSpPr>
          <p:spPr>
            <a:xfrm flipV="1">
              <a:off x="3914931" y="2711332"/>
              <a:ext cx="1816030" cy="503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075224A3-01AC-4945-BCEC-98AFC6C4DF0F}"/>
              </a:ext>
            </a:extLst>
          </p:cNvPr>
          <p:cNvGrpSpPr/>
          <p:nvPr/>
        </p:nvGrpSpPr>
        <p:grpSpPr>
          <a:xfrm>
            <a:off x="8001274" y="2338844"/>
            <a:ext cx="1430186" cy="993758"/>
            <a:chOff x="8001274" y="2338844"/>
            <a:chExt cx="1430186" cy="993758"/>
          </a:xfrm>
        </p:grpSpPr>
        <p:cxnSp>
          <p:nvCxnSpPr>
            <p:cNvPr id="20" name="Straight Arrow Connector 19">
              <a:extLst>
                <a:ext uri="{FF2B5EF4-FFF2-40B4-BE49-F238E27FC236}">
                  <a16:creationId xmlns:a16="http://schemas.microsoft.com/office/drawing/2014/main" id="{30A6F968-5F4C-8048-A4A4-C0F0DDC9580F}"/>
                </a:ext>
              </a:extLst>
            </p:cNvPr>
            <p:cNvCxnSpPr>
              <a:cxnSpLocks/>
            </p:cNvCxnSpPr>
            <p:nvPr/>
          </p:nvCxnSpPr>
          <p:spPr>
            <a:xfrm flipH="1" flipV="1">
              <a:off x="8001274" y="2338844"/>
              <a:ext cx="879774" cy="5795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3780A33-A1E7-974F-A975-E6E6213EB413}"/>
                </a:ext>
              </a:extLst>
            </p:cNvPr>
            <p:cNvSpPr/>
            <p:nvPr/>
          </p:nvSpPr>
          <p:spPr>
            <a:xfrm>
              <a:off x="8914972" y="2963270"/>
              <a:ext cx="516488" cy="369332"/>
            </a:xfrm>
            <a:prstGeom prst="rect">
              <a:avLst/>
            </a:prstGeom>
          </p:spPr>
          <p:txBody>
            <a:bodyPr wrap="none">
              <a:spAutoFit/>
            </a:bodyPr>
            <a:lstStyle/>
            <a:p>
              <a:r>
                <a:rPr lang="en-US" dirty="0"/>
                <a:t>Rx?</a:t>
              </a:r>
            </a:p>
          </p:txBody>
        </p:sp>
      </p:grpSp>
    </p:spTree>
    <p:extLst>
      <p:ext uri="{BB962C8B-B14F-4D97-AF65-F5344CB8AC3E}">
        <p14:creationId xmlns:p14="http://schemas.microsoft.com/office/powerpoint/2010/main" val="258411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DBB66-5AC0-574E-A58A-018F2B04C83B}"/>
              </a:ext>
            </a:extLst>
          </p:cNvPr>
          <p:cNvSpPr>
            <a:spLocks noGrp="1"/>
          </p:cNvSpPr>
          <p:nvPr>
            <p:ph type="title"/>
          </p:nvPr>
        </p:nvSpPr>
        <p:spPr/>
        <p:txBody>
          <a:bodyPr/>
          <a:lstStyle/>
          <a:p>
            <a:r>
              <a:rPr lang="en-US" dirty="0"/>
              <a:t>NoSQL</a:t>
            </a:r>
          </a:p>
        </p:txBody>
      </p:sp>
      <p:sp>
        <p:nvSpPr>
          <p:cNvPr id="3" name="Content Placeholder 2">
            <a:extLst>
              <a:ext uri="{FF2B5EF4-FFF2-40B4-BE49-F238E27FC236}">
                <a16:creationId xmlns:a16="http://schemas.microsoft.com/office/drawing/2014/main" id="{4121376A-14E2-484C-8FF5-5695339C865A}"/>
              </a:ext>
            </a:extLst>
          </p:cNvPr>
          <p:cNvSpPr>
            <a:spLocks noGrp="1"/>
          </p:cNvSpPr>
          <p:nvPr>
            <p:ph idx="1"/>
          </p:nvPr>
        </p:nvSpPr>
        <p:spPr/>
        <p:txBody>
          <a:bodyPr>
            <a:normAutofit/>
          </a:bodyPr>
          <a:lstStyle/>
          <a:p>
            <a:r>
              <a:rPr lang="en-US" sz="3600" dirty="0"/>
              <a:t>Class of systems like Dynamo that generally offer:</a:t>
            </a:r>
          </a:p>
          <a:p>
            <a:pPr lvl="1"/>
            <a:endParaRPr lang="en-US" sz="3200" dirty="0"/>
          </a:p>
          <a:p>
            <a:pPr lvl="1"/>
            <a:r>
              <a:rPr lang="en-US" sz="3200" dirty="0"/>
              <a:t>Key/value storage (not SQL!)</a:t>
            </a:r>
          </a:p>
          <a:p>
            <a:pPr lvl="1"/>
            <a:r>
              <a:rPr lang="en-US" sz="3200" dirty="0"/>
              <a:t>Partitioned and replicated by key</a:t>
            </a:r>
          </a:p>
          <a:p>
            <a:pPr lvl="1"/>
            <a:r>
              <a:rPr lang="en-US" sz="3200" dirty="0"/>
              <a:t>Not just strongly consistent / ACID semantics</a:t>
            </a:r>
          </a:p>
        </p:txBody>
      </p:sp>
    </p:spTree>
    <p:extLst>
      <p:ext uri="{BB962C8B-B14F-4D97-AF65-F5344CB8AC3E}">
        <p14:creationId xmlns:p14="http://schemas.microsoft.com/office/powerpoint/2010/main" val="562345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B5504-543E-9645-9CBB-C4AA1BC0AF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08C0EC4-68BA-E44F-BC0E-40DD9C230911}"/>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51C6FAA9-685F-5241-A34C-0371B611DD5E}"/>
              </a:ext>
            </a:extLst>
          </p:cNvPr>
          <p:cNvGrpSpPr/>
          <p:nvPr/>
        </p:nvGrpSpPr>
        <p:grpSpPr>
          <a:xfrm>
            <a:off x="55378" y="0"/>
            <a:ext cx="12081244" cy="6858000"/>
            <a:chOff x="55378" y="0"/>
            <a:chExt cx="12081244" cy="6858000"/>
          </a:xfrm>
        </p:grpSpPr>
        <p:pic>
          <p:nvPicPr>
            <p:cNvPr id="5" name="Picture 4">
              <a:extLst>
                <a:ext uri="{FF2B5EF4-FFF2-40B4-BE49-F238E27FC236}">
                  <a16:creationId xmlns:a16="http://schemas.microsoft.com/office/drawing/2014/main" id="{A71215DD-9DBF-AE49-A7C4-2F8F46CBFFAC}"/>
                </a:ext>
              </a:extLst>
            </p:cNvPr>
            <p:cNvPicPr>
              <a:picLocks noChangeAspect="1"/>
            </p:cNvPicPr>
            <p:nvPr/>
          </p:nvPicPr>
          <p:blipFill>
            <a:blip r:embed="rId2"/>
            <a:stretch>
              <a:fillRect/>
            </a:stretch>
          </p:blipFill>
          <p:spPr>
            <a:xfrm>
              <a:off x="55378" y="0"/>
              <a:ext cx="12081244" cy="6858000"/>
            </a:xfrm>
            <a:prstGeom prst="rect">
              <a:avLst/>
            </a:prstGeom>
          </p:spPr>
        </p:pic>
        <p:sp>
          <p:nvSpPr>
            <p:cNvPr id="6" name="TextBox 5">
              <a:extLst>
                <a:ext uri="{FF2B5EF4-FFF2-40B4-BE49-F238E27FC236}">
                  <a16:creationId xmlns:a16="http://schemas.microsoft.com/office/drawing/2014/main" id="{F69FCAA6-6883-6442-84E2-C35D73E5D5D6}"/>
                </a:ext>
              </a:extLst>
            </p:cNvPr>
            <p:cNvSpPr txBox="1"/>
            <p:nvPr/>
          </p:nvSpPr>
          <p:spPr>
            <a:xfrm>
              <a:off x="3079377" y="6488668"/>
              <a:ext cx="6938682" cy="369332"/>
            </a:xfrm>
            <a:prstGeom prst="rect">
              <a:avLst/>
            </a:prstGeom>
            <a:noFill/>
          </p:spPr>
          <p:txBody>
            <a:bodyPr wrap="square" rtlCol="0">
              <a:spAutoFit/>
            </a:bodyPr>
            <a:lstStyle/>
            <a:p>
              <a:r>
                <a:rPr lang="en-US" dirty="0"/>
                <a:t>Source: https://</a:t>
              </a:r>
              <a:r>
                <a:rPr lang="en-US" dirty="0" err="1"/>
                <a:t>www.slideshare.net</a:t>
              </a:r>
              <a:r>
                <a:rPr lang="en-US" dirty="0"/>
                <a:t>/</a:t>
              </a:r>
              <a:r>
                <a:rPr lang="en-US" dirty="0" err="1"/>
                <a:t>danglbl</a:t>
              </a:r>
              <a:r>
                <a:rPr lang="en-US" dirty="0"/>
                <a:t>/</a:t>
              </a:r>
              <a:r>
                <a:rPr lang="en-US" dirty="0" err="1"/>
                <a:t>schemaless</a:t>
              </a:r>
              <a:r>
                <a:rPr lang="en-US" dirty="0"/>
                <a:t>-databases/7</a:t>
              </a:r>
            </a:p>
          </p:txBody>
        </p:sp>
        <p:sp>
          <p:nvSpPr>
            <p:cNvPr id="7" name="TextBox 6">
              <a:extLst>
                <a:ext uri="{FF2B5EF4-FFF2-40B4-BE49-F238E27FC236}">
                  <a16:creationId xmlns:a16="http://schemas.microsoft.com/office/drawing/2014/main" id="{2538D6A9-8C29-5D4D-9DC6-99A9C4180314}"/>
                </a:ext>
              </a:extLst>
            </p:cNvPr>
            <p:cNvSpPr txBox="1"/>
            <p:nvPr/>
          </p:nvSpPr>
          <p:spPr>
            <a:xfrm>
              <a:off x="9426389" y="5111571"/>
              <a:ext cx="2581835" cy="1200329"/>
            </a:xfrm>
            <a:prstGeom prst="rect">
              <a:avLst/>
            </a:prstGeom>
            <a:noFill/>
          </p:spPr>
          <p:txBody>
            <a:bodyPr wrap="square" rtlCol="0">
              <a:spAutoFit/>
            </a:bodyPr>
            <a:lstStyle/>
            <a:p>
              <a:r>
                <a:rPr lang="en-US" i="1" dirty="0"/>
                <a:t>Early 2010’s saw MANY such systems, with slightly different data models and semantics</a:t>
              </a:r>
            </a:p>
          </p:txBody>
        </p:sp>
      </p:grpSp>
    </p:spTree>
    <p:extLst>
      <p:ext uri="{BB962C8B-B14F-4D97-AF65-F5344CB8AC3E}">
        <p14:creationId xmlns:p14="http://schemas.microsoft.com/office/powerpoint/2010/main" val="2866467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3DE233B-17BC-AACC-9F69-AB30243A6191}"/>
              </a:ext>
            </a:extLst>
          </p:cNvPr>
          <p:cNvPicPr>
            <a:picLocks noGrp="1" noChangeAspect="1"/>
          </p:cNvPicPr>
          <p:nvPr>
            <p:ph idx="1"/>
          </p:nvPr>
        </p:nvPicPr>
        <p:blipFill>
          <a:blip r:embed="rId3"/>
          <a:stretch>
            <a:fillRect/>
          </a:stretch>
        </p:blipFill>
        <p:spPr>
          <a:xfrm>
            <a:off x="-1" y="0"/>
            <a:ext cx="12078265" cy="6472518"/>
          </a:xfrm>
        </p:spPr>
      </p:pic>
    </p:spTree>
    <p:extLst>
      <p:ext uri="{BB962C8B-B14F-4D97-AF65-F5344CB8AC3E}">
        <p14:creationId xmlns:p14="http://schemas.microsoft.com/office/powerpoint/2010/main" val="2613399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C5C16-BCC6-152D-6125-B60F20FF2FB6}"/>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7C7996CF-7568-A8DD-BE10-7118AC9F28F5}"/>
              </a:ext>
            </a:extLst>
          </p:cNvPr>
          <p:cNvPicPr>
            <a:picLocks noGrp="1" noChangeAspect="1"/>
          </p:cNvPicPr>
          <p:nvPr>
            <p:ph idx="1"/>
          </p:nvPr>
        </p:nvPicPr>
        <p:blipFill>
          <a:blip r:embed="rId3"/>
          <a:stretch>
            <a:fillRect/>
          </a:stretch>
        </p:blipFill>
        <p:spPr>
          <a:xfrm>
            <a:off x="0" y="0"/>
            <a:ext cx="9843247" cy="6838570"/>
          </a:xfrm>
        </p:spPr>
      </p:pic>
      <mc:AlternateContent xmlns:mc="http://schemas.openxmlformats.org/markup-compatibility/2006">
        <mc:Choice xmlns:p14="http://schemas.microsoft.com/office/powerpoint/2010/main" Requires="p14">
          <p:contentPart p14:bwMode="auto" r:id="rId4">
            <p14:nvContentPartPr>
              <p14:cNvPr id="10" name="Ink 9">
                <a:extLst>
                  <a:ext uri="{FF2B5EF4-FFF2-40B4-BE49-F238E27FC236}">
                    <a16:creationId xmlns:a16="http://schemas.microsoft.com/office/drawing/2014/main" id="{8C35CE7E-0E38-C0FB-21E2-CEF3A9624A40}"/>
                  </a:ext>
                </a:extLst>
              </p14:cNvPr>
              <p14:cNvContentPartPr/>
              <p14:nvPr/>
            </p14:nvContentPartPr>
            <p14:xfrm>
              <a:off x="6001927" y="2511035"/>
              <a:ext cx="3274560" cy="85320"/>
            </p14:xfrm>
          </p:contentPart>
        </mc:Choice>
        <mc:Fallback>
          <p:pic>
            <p:nvPicPr>
              <p:cNvPr id="10" name="Ink 9">
                <a:extLst>
                  <a:ext uri="{FF2B5EF4-FFF2-40B4-BE49-F238E27FC236}">
                    <a16:creationId xmlns:a16="http://schemas.microsoft.com/office/drawing/2014/main" id="{8C35CE7E-0E38-C0FB-21E2-CEF3A9624A40}"/>
                  </a:ext>
                </a:extLst>
              </p:cNvPr>
              <p:cNvPicPr/>
              <p:nvPr/>
            </p:nvPicPr>
            <p:blipFill>
              <a:blip r:embed="rId5"/>
              <a:stretch>
                <a:fillRect/>
              </a:stretch>
            </p:blipFill>
            <p:spPr>
              <a:xfrm>
                <a:off x="5947927" y="2403395"/>
                <a:ext cx="3382200" cy="3009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5" name="Ink 14">
                <a:extLst>
                  <a:ext uri="{FF2B5EF4-FFF2-40B4-BE49-F238E27FC236}">
                    <a16:creationId xmlns:a16="http://schemas.microsoft.com/office/drawing/2014/main" id="{DBE863F2-508D-AAC9-0608-91D1904DC071}"/>
                  </a:ext>
                </a:extLst>
              </p14:cNvPr>
              <p14:cNvContentPartPr/>
              <p14:nvPr/>
            </p14:nvContentPartPr>
            <p14:xfrm>
              <a:off x="5808967" y="2712635"/>
              <a:ext cx="2279880" cy="37440"/>
            </p14:xfrm>
          </p:contentPart>
        </mc:Choice>
        <mc:Fallback>
          <p:pic>
            <p:nvPicPr>
              <p:cNvPr id="15" name="Ink 14">
                <a:extLst>
                  <a:ext uri="{FF2B5EF4-FFF2-40B4-BE49-F238E27FC236}">
                    <a16:creationId xmlns:a16="http://schemas.microsoft.com/office/drawing/2014/main" id="{DBE863F2-508D-AAC9-0608-91D1904DC071}"/>
                  </a:ext>
                </a:extLst>
              </p:cNvPr>
              <p:cNvPicPr/>
              <p:nvPr/>
            </p:nvPicPr>
            <p:blipFill>
              <a:blip r:embed="rId7"/>
              <a:stretch>
                <a:fillRect/>
              </a:stretch>
            </p:blipFill>
            <p:spPr>
              <a:xfrm>
                <a:off x="5755327" y="2604635"/>
                <a:ext cx="2387520" cy="2530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7" name="Ink 16">
                <a:extLst>
                  <a:ext uri="{FF2B5EF4-FFF2-40B4-BE49-F238E27FC236}">
                    <a16:creationId xmlns:a16="http://schemas.microsoft.com/office/drawing/2014/main" id="{EAD6E4AA-4B78-5B65-D97A-3D1199C278BE}"/>
                  </a:ext>
                </a:extLst>
              </p14:cNvPr>
              <p14:cNvContentPartPr/>
              <p14:nvPr/>
            </p14:nvContentPartPr>
            <p14:xfrm>
              <a:off x="133207" y="2688875"/>
              <a:ext cx="5748120" cy="132480"/>
            </p14:xfrm>
          </p:contentPart>
        </mc:Choice>
        <mc:Fallback>
          <p:pic>
            <p:nvPicPr>
              <p:cNvPr id="17" name="Ink 16">
                <a:extLst>
                  <a:ext uri="{FF2B5EF4-FFF2-40B4-BE49-F238E27FC236}">
                    <a16:creationId xmlns:a16="http://schemas.microsoft.com/office/drawing/2014/main" id="{EAD6E4AA-4B78-5B65-D97A-3D1199C278BE}"/>
                  </a:ext>
                </a:extLst>
              </p:cNvPr>
              <p:cNvPicPr/>
              <p:nvPr/>
            </p:nvPicPr>
            <p:blipFill>
              <a:blip r:embed="rId9"/>
              <a:stretch>
                <a:fillRect/>
              </a:stretch>
            </p:blipFill>
            <p:spPr>
              <a:xfrm>
                <a:off x="79207" y="2581235"/>
                <a:ext cx="5855760" cy="3481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8" name="Ink 17">
                <a:extLst>
                  <a:ext uri="{FF2B5EF4-FFF2-40B4-BE49-F238E27FC236}">
                    <a16:creationId xmlns:a16="http://schemas.microsoft.com/office/drawing/2014/main" id="{CCF90509-00DD-37E1-F8AD-D2B2FCDA638B}"/>
                  </a:ext>
                </a:extLst>
              </p14:cNvPr>
              <p14:cNvContentPartPr/>
              <p14:nvPr/>
            </p14:nvContentPartPr>
            <p14:xfrm>
              <a:off x="8107927" y="2698955"/>
              <a:ext cx="1572120" cy="71280"/>
            </p14:xfrm>
          </p:contentPart>
        </mc:Choice>
        <mc:Fallback>
          <p:pic>
            <p:nvPicPr>
              <p:cNvPr id="18" name="Ink 17">
                <a:extLst>
                  <a:ext uri="{FF2B5EF4-FFF2-40B4-BE49-F238E27FC236}">
                    <a16:creationId xmlns:a16="http://schemas.microsoft.com/office/drawing/2014/main" id="{CCF90509-00DD-37E1-F8AD-D2B2FCDA638B}"/>
                  </a:ext>
                </a:extLst>
              </p:cNvPr>
              <p:cNvPicPr/>
              <p:nvPr/>
            </p:nvPicPr>
            <p:blipFill>
              <a:blip r:embed="rId11"/>
              <a:stretch>
                <a:fillRect/>
              </a:stretch>
            </p:blipFill>
            <p:spPr>
              <a:xfrm>
                <a:off x="8054287" y="2591315"/>
                <a:ext cx="1679760" cy="2869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9" name="Ink 18">
                <a:extLst>
                  <a:ext uri="{FF2B5EF4-FFF2-40B4-BE49-F238E27FC236}">
                    <a16:creationId xmlns:a16="http://schemas.microsoft.com/office/drawing/2014/main" id="{D4FB13C5-B6CD-56D5-B71F-D9484D3387BB}"/>
                  </a:ext>
                </a:extLst>
              </p14:cNvPr>
              <p14:cNvContentPartPr/>
              <p14:nvPr/>
            </p14:nvContentPartPr>
            <p14:xfrm>
              <a:off x="179287" y="2963555"/>
              <a:ext cx="6278040" cy="93240"/>
            </p14:xfrm>
          </p:contentPart>
        </mc:Choice>
        <mc:Fallback>
          <p:pic>
            <p:nvPicPr>
              <p:cNvPr id="19" name="Ink 18">
                <a:extLst>
                  <a:ext uri="{FF2B5EF4-FFF2-40B4-BE49-F238E27FC236}">
                    <a16:creationId xmlns:a16="http://schemas.microsoft.com/office/drawing/2014/main" id="{D4FB13C5-B6CD-56D5-B71F-D9484D3387BB}"/>
                  </a:ext>
                </a:extLst>
              </p:cNvPr>
              <p:cNvPicPr/>
              <p:nvPr/>
            </p:nvPicPr>
            <p:blipFill>
              <a:blip r:embed="rId13"/>
              <a:stretch>
                <a:fillRect/>
              </a:stretch>
            </p:blipFill>
            <p:spPr>
              <a:xfrm>
                <a:off x="125647" y="2855915"/>
                <a:ext cx="6385680" cy="3088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0" name="Ink 19">
                <a:extLst>
                  <a:ext uri="{FF2B5EF4-FFF2-40B4-BE49-F238E27FC236}">
                    <a16:creationId xmlns:a16="http://schemas.microsoft.com/office/drawing/2014/main" id="{67A3B88F-A299-4F99-02EE-0EF9A614CCEC}"/>
                  </a:ext>
                </a:extLst>
              </p14:cNvPr>
              <p14:cNvContentPartPr/>
              <p14:nvPr/>
            </p14:nvContentPartPr>
            <p14:xfrm>
              <a:off x="180007" y="3816755"/>
              <a:ext cx="5055840" cy="184680"/>
            </p14:xfrm>
          </p:contentPart>
        </mc:Choice>
        <mc:Fallback>
          <p:pic>
            <p:nvPicPr>
              <p:cNvPr id="20" name="Ink 19">
                <a:extLst>
                  <a:ext uri="{FF2B5EF4-FFF2-40B4-BE49-F238E27FC236}">
                    <a16:creationId xmlns:a16="http://schemas.microsoft.com/office/drawing/2014/main" id="{67A3B88F-A299-4F99-02EE-0EF9A614CCEC}"/>
                  </a:ext>
                </a:extLst>
              </p:cNvPr>
              <p:cNvPicPr/>
              <p:nvPr/>
            </p:nvPicPr>
            <p:blipFill>
              <a:blip r:embed="rId15"/>
              <a:stretch>
                <a:fillRect/>
              </a:stretch>
            </p:blipFill>
            <p:spPr>
              <a:xfrm>
                <a:off x="126367" y="3708755"/>
                <a:ext cx="5163480" cy="400320"/>
              </a:xfrm>
              <a:prstGeom prst="rect">
                <a:avLst/>
              </a:prstGeom>
            </p:spPr>
          </p:pic>
        </mc:Fallback>
      </mc:AlternateContent>
    </p:spTree>
    <p:extLst>
      <p:ext uri="{BB962C8B-B14F-4D97-AF65-F5344CB8AC3E}">
        <p14:creationId xmlns:p14="http://schemas.microsoft.com/office/powerpoint/2010/main" val="48372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par>
                                <p:cTn id="17" presetID="22" presetClass="entr" presetSubtype="8"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D24A1-71EE-4F4C-A38B-5432C195F26B}"/>
              </a:ext>
            </a:extLst>
          </p:cNvPr>
          <p:cNvSpPr>
            <a:spLocks noGrp="1"/>
          </p:cNvSpPr>
          <p:nvPr>
            <p:ph type="title"/>
          </p:nvPr>
        </p:nvSpPr>
        <p:spPr/>
        <p:txBody>
          <a:bodyPr/>
          <a:lstStyle/>
          <a:p>
            <a:r>
              <a:rPr lang="en-US" dirty="0"/>
              <a:t>Dynamo Query Interface </a:t>
            </a:r>
          </a:p>
        </p:txBody>
      </p:sp>
      <p:sp>
        <p:nvSpPr>
          <p:cNvPr id="3" name="Content Placeholder 2">
            <a:extLst>
              <a:ext uri="{FF2B5EF4-FFF2-40B4-BE49-F238E27FC236}">
                <a16:creationId xmlns:a16="http://schemas.microsoft.com/office/drawing/2014/main" id="{0912CD2D-8D46-ED42-9989-273BA85D16BA}"/>
              </a:ext>
            </a:extLst>
          </p:cNvPr>
          <p:cNvSpPr>
            <a:spLocks noGrp="1"/>
          </p:cNvSpPr>
          <p:nvPr>
            <p:ph idx="1"/>
          </p:nvPr>
        </p:nvSpPr>
        <p:spPr>
          <a:xfrm>
            <a:off x="838200" y="1462554"/>
            <a:ext cx="10515600" cy="4351338"/>
          </a:xfrm>
        </p:spPr>
        <p:txBody>
          <a:bodyPr>
            <a:normAutofit fontScale="92500"/>
          </a:bodyPr>
          <a:lstStyle/>
          <a:p>
            <a:endParaRPr lang="en-US" dirty="0"/>
          </a:p>
          <a:p>
            <a:r>
              <a:rPr lang="en-US" dirty="0"/>
              <a:t>Key / Value store</a:t>
            </a:r>
          </a:p>
          <a:p>
            <a:r>
              <a:rPr lang="en-US" dirty="0"/>
              <a:t>All keys and values are arbitrary byte arrays</a:t>
            </a:r>
          </a:p>
          <a:p>
            <a:pPr lvl="1"/>
            <a:r>
              <a:rPr lang="en-US" dirty="0"/>
              <a:t>md5 on key to generate ID </a:t>
            </a:r>
          </a:p>
          <a:p>
            <a:r>
              <a:rPr lang="en-US" u="sng" dirty="0"/>
              <a:t>get</a:t>
            </a:r>
            <a:r>
              <a:rPr lang="en-US" dirty="0"/>
              <a:t>(key)</a:t>
            </a:r>
          </a:p>
          <a:p>
            <a:r>
              <a:rPr lang="en-US" u="sng" dirty="0"/>
              <a:t>put</a:t>
            </a:r>
            <a:r>
              <a:rPr lang="en-US" dirty="0"/>
              <a:t>(key, version, value)</a:t>
            </a:r>
          </a:p>
          <a:p>
            <a:pPr lvl="1"/>
            <a:r>
              <a:rPr lang="en-US" dirty="0"/>
              <a:t>Version (aka context) is a sequence number done by coordinator of write</a:t>
            </a:r>
          </a:p>
          <a:p>
            <a:pPr lvl="1"/>
            <a:r>
              <a:rPr lang="en-US" dirty="0"/>
              <a:t>More later</a:t>
            </a:r>
          </a:p>
          <a:p>
            <a:r>
              <a:rPr lang="en-US" dirty="0"/>
              <a:t>single-key atomicity </a:t>
            </a:r>
          </a:p>
          <a:p>
            <a:pPr lvl="1"/>
            <a:r>
              <a:rPr lang="en-US" dirty="0"/>
              <a:t>I.e., each read/write is atomic, but only with respect to key</a:t>
            </a:r>
          </a:p>
          <a:p>
            <a:endParaRPr lang="en-US" dirty="0"/>
          </a:p>
        </p:txBody>
      </p:sp>
      <p:sp>
        <p:nvSpPr>
          <p:cNvPr id="4" name="TextBox 3">
            <a:extLst>
              <a:ext uri="{FF2B5EF4-FFF2-40B4-BE49-F238E27FC236}">
                <a16:creationId xmlns:a16="http://schemas.microsoft.com/office/drawing/2014/main" id="{CDE30190-B318-45BD-4D03-5F02ADE5DC7E}"/>
              </a:ext>
            </a:extLst>
          </p:cNvPr>
          <p:cNvSpPr txBox="1"/>
          <p:nvPr/>
        </p:nvSpPr>
        <p:spPr>
          <a:xfrm>
            <a:off x="3944470" y="5846544"/>
            <a:ext cx="6364942" cy="646331"/>
          </a:xfrm>
          <a:prstGeom prst="rect">
            <a:avLst/>
          </a:prstGeom>
          <a:noFill/>
        </p:spPr>
        <p:txBody>
          <a:bodyPr wrap="square" rtlCol="0">
            <a:spAutoFit/>
          </a:bodyPr>
          <a:lstStyle/>
          <a:p>
            <a:r>
              <a:rPr lang="en-US" i="1" dirty="0">
                <a:solidFill>
                  <a:schemeClr val="accent5">
                    <a:lumMod val="75000"/>
                  </a:schemeClr>
                </a:solidFill>
              </a:rPr>
              <a:t>Commercial AWS allows you to batch a small number of key writes into an atomic action </a:t>
            </a:r>
          </a:p>
        </p:txBody>
      </p:sp>
    </p:spTree>
    <p:extLst>
      <p:ext uri="{BB962C8B-B14F-4D97-AF65-F5344CB8AC3E}">
        <p14:creationId xmlns:p14="http://schemas.microsoft.com/office/powerpoint/2010/main" val="392124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596042" y="3640420"/>
            <a:ext cx="2514600" cy="2641600"/>
          </a:xfrm>
          <a:prstGeom prst="rect">
            <a:avLst/>
          </a:prstGeom>
        </p:spPr>
      </p:pic>
      <p:sp>
        <p:nvSpPr>
          <p:cNvPr id="2" name="Title 1"/>
          <p:cNvSpPr>
            <a:spLocks noGrp="1"/>
          </p:cNvSpPr>
          <p:nvPr>
            <p:ph type="title"/>
          </p:nvPr>
        </p:nvSpPr>
        <p:spPr/>
        <p:txBody>
          <a:bodyPr/>
          <a:lstStyle/>
          <a:p>
            <a:r>
              <a:rPr lang="en-US" dirty="0"/>
              <a:t>Dynamo Data Partitioning and Replication</a:t>
            </a:r>
          </a:p>
        </p:txBody>
      </p:sp>
      <p:sp>
        <p:nvSpPr>
          <p:cNvPr id="3" name="Content Placeholder 2"/>
          <p:cNvSpPr>
            <a:spLocks noGrp="1"/>
          </p:cNvSpPr>
          <p:nvPr>
            <p:ph idx="1"/>
          </p:nvPr>
        </p:nvSpPr>
        <p:spPr>
          <a:xfrm>
            <a:off x="505681" y="1463494"/>
            <a:ext cx="9411127" cy="2669564"/>
          </a:xfrm>
        </p:spPr>
        <p:txBody>
          <a:bodyPr>
            <a:normAutofit/>
          </a:bodyPr>
          <a:lstStyle/>
          <a:p>
            <a:pPr lvl="1"/>
            <a:r>
              <a:rPr lang="en-US" sz="2800" dirty="0"/>
              <a:t>All data replicated on N nodes</a:t>
            </a:r>
          </a:p>
          <a:p>
            <a:pPr lvl="1"/>
            <a:r>
              <a:rPr lang="en-US" sz="2800" dirty="0"/>
              <a:t>Each node has an address on a “ring” representing space of hash values from say, 0</a:t>
            </a:r>
            <a:r>
              <a:rPr lang="en-US" sz="2800" dirty="0">
                <a:sym typeface="Wingdings"/>
              </a:rPr>
              <a:t>2</a:t>
            </a:r>
            <a:r>
              <a:rPr lang="en-US" sz="2800" baseline="30000" dirty="0">
                <a:sym typeface="Wingdings"/>
              </a:rPr>
              <a:t>128</a:t>
            </a:r>
          </a:p>
          <a:p>
            <a:pPr lvl="1"/>
            <a:r>
              <a:rPr lang="en-US" sz="2800" dirty="0">
                <a:sym typeface="Wingdings"/>
              </a:rPr>
              <a:t>Data stored on ring as well; location of data computed via hashing</a:t>
            </a:r>
            <a:endParaRPr lang="en-US" sz="2800" dirty="0"/>
          </a:p>
          <a:p>
            <a:pPr lvl="1"/>
            <a:endParaRPr lang="en-US" sz="2800" dirty="0"/>
          </a:p>
        </p:txBody>
      </p:sp>
      <p:pic>
        <p:nvPicPr>
          <p:cNvPr id="4" name="Picture 3"/>
          <p:cNvPicPr>
            <a:picLocks noChangeAspect="1"/>
          </p:cNvPicPr>
          <p:nvPr/>
        </p:nvPicPr>
        <p:blipFill>
          <a:blip r:embed="rId4"/>
          <a:stretch>
            <a:fillRect/>
          </a:stretch>
        </p:blipFill>
        <p:spPr>
          <a:xfrm>
            <a:off x="4596042" y="3644972"/>
            <a:ext cx="2596776" cy="2501900"/>
          </a:xfrm>
          <a:prstGeom prst="rect">
            <a:avLst/>
          </a:prstGeom>
        </p:spPr>
      </p:pic>
      <p:sp>
        <p:nvSpPr>
          <p:cNvPr id="5" name="TextBox 4"/>
          <p:cNvSpPr txBox="1"/>
          <p:nvPr/>
        </p:nvSpPr>
        <p:spPr>
          <a:xfrm>
            <a:off x="7218218" y="4011919"/>
            <a:ext cx="2286000" cy="1200329"/>
          </a:xfrm>
          <a:prstGeom prst="rect">
            <a:avLst/>
          </a:prstGeom>
          <a:noFill/>
        </p:spPr>
        <p:txBody>
          <a:bodyPr wrap="square" rtlCol="0">
            <a:spAutoFit/>
          </a:bodyPr>
          <a:lstStyle/>
          <a:p>
            <a:r>
              <a:rPr lang="en-US" dirty="0"/>
              <a:t>Each node occupies one (or multiple) random locations on ring </a:t>
            </a:r>
          </a:p>
        </p:txBody>
      </p:sp>
      <p:sp>
        <p:nvSpPr>
          <p:cNvPr id="7" name="TextBox 6"/>
          <p:cNvSpPr txBox="1"/>
          <p:nvPr/>
        </p:nvSpPr>
        <p:spPr>
          <a:xfrm>
            <a:off x="6179127" y="6146872"/>
            <a:ext cx="295274" cy="369332"/>
          </a:xfrm>
          <a:prstGeom prst="rect">
            <a:avLst/>
          </a:prstGeom>
          <a:noFill/>
        </p:spPr>
        <p:txBody>
          <a:bodyPr wrap="none" rtlCol="0">
            <a:spAutoFit/>
          </a:bodyPr>
          <a:lstStyle/>
          <a:p>
            <a:r>
              <a:rPr lang="en-US" b="1" dirty="0"/>
              <a:t>k</a:t>
            </a:r>
          </a:p>
        </p:txBody>
      </p:sp>
      <p:sp>
        <p:nvSpPr>
          <p:cNvPr id="8" name="TextBox 7"/>
          <p:cNvSpPr txBox="1"/>
          <p:nvPr/>
        </p:nvSpPr>
        <p:spPr>
          <a:xfrm>
            <a:off x="6602460" y="6146873"/>
            <a:ext cx="3166919" cy="646331"/>
          </a:xfrm>
          <a:prstGeom prst="rect">
            <a:avLst/>
          </a:prstGeom>
          <a:noFill/>
        </p:spPr>
        <p:txBody>
          <a:bodyPr wrap="square" rtlCol="0">
            <a:spAutoFit/>
          </a:bodyPr>
          <a:lstStyle/>
          <a:p>
            <a:r>
              <a:rPr lang="en-US" dirty="0"/>
              <a:t>A key hashed to location k is stored on N </a:t>
            </a:r>
            <a:r>
              <a:rPr lang="en-US" i="1" dirty="0"/>
              <a:t>successors</a:t>
            </a:r>
            <a:r>
              <a:rPr lang="en-US" dirty="0"/>
              <a:t> in ring</a:t>
            </a:r>
          </a:p>
        </p:txBody>
      </p:sp>
      <p:pic>
        <p:nvPicPr>
          <p:cNvPr id="9" name="Picture 8"/>
          <p:cNvPicPr>
            <a:picLocks noChangeAspect="1"/>
          </p:cNvPicPr>
          <p:nvPr/>
        </p:nvPicPr>
        <p:blipFill>
          <a:blip r:embed="rId5"/>
          <a:stretch>
            <a:fillRect/>
          </a:stretch>
        </p:blipFill>
        <p:spPr>
          <a:xfrm>
            <a:off x="4596042" y="3640420"/>
            <a:ext cx="1230406" cy="2501900"/>
          </a:xfrm>
          <a:prstGeom prst="rect">
            <a:avLst/>
          </a:prstGeom>
        </p:spPr>
      </p:pic>
      <p:sp>
        <p:nvSpPr>
          <p:cNvPr id="10" name="TextBox 9"/>
          <p:cNvSpPr txBox="1"/>
          <p:nvPr/>
        </p:nvSpPr>
        <p:spPr>
          <a:xfrm>
            <a:off x="1920824" y="3737208"/>
            <a:ext cx="1775012" cy="2308324"/>
          </a:xfrm>
          <a:prstGeom prst="rect">
            <a:avLst/>
          </a:prstGeom>
          <a:noFill/>
        </p:spPr>
        <p:txBody>
          <a:bodyPr wrap="square" rtlCol="0">
            <a:spAutoFit/>
          </a:bodyPr>
          <a:lstStyle/>
          <a:p>
            <a:r>
              <a:rPr lang="en-US" i="1"/>
              <a:t>“Overlay </a:t>
            </a:r>
            <a:r>
              <a:rPr lang="en-US" i="1" dirty="0"/>
              <a:t>network”:  Nodes are not actually in a physical ring, but are just machines on </a:t>
            </a:r>
            <a:r>
              <a:rPr lang="en-US" i="1"/>
              <a:t>the Internet</a:t>
            </a:r>
          </a:p>
        </p:txBody>
      </p:sp>
      <p:sp>
        <p:nvSpPr>
          <p:cNvPr id="11" name="TextBox 10"/>
          <p:cNvSpPr txBox="1"/>
          <p:nvPr/>
        </p:nvSpPr>
        <p:spPr>
          <a:xfrm>
            <a:off x="4190297" y="5546237"/>
            <a:ext cx="569387" cy="369332"/>
          </a:xfrm>
          <a:prstGeom prst="rect">
            <a:avLst/>
          </a:prstGeom>
          <a:noFill/>
        </p:spPr>
        <p:txBody>
          <a:bodyPr wrap="none" rtlCol="0">
            <a:spAutoFit/>
          </a:bodyPr>
          <a:lstStyle/>
          <a:p>
            <a:r>
              <a:rPr lang="en-US" b="1" dirty="0"/>
              <a:t>N=3</a:t>
            </a:r>
          </a:p>
        </p:txBody>
      </p:sp>
    </p:spTree>
    <p:extLst>
      <p:ext uri="{BB962C8B-B14F-4D97-AF65-F5344CB8AC3E}">
        <p14:creationId xmlns:p14="http://schemas.microsoft.com/office/powerpoint/2010/main" val="104214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CB41C-366B-0749-9F5F-3D9105A23CFD}"/>
              </a:ext>
            </a:extLst>
          </p:cNvPr>
          <p:cNvSpPr>
            <a:spLocks noGrp="1"/>
          </p:cNvSpPr>
          <p:nvPr>
            <p:ph type="title"/>
          </p:nvPr>
        </p:nvSpPr>
        <p:spPr/>
        <p:txBody>
          <a:bodyPr/>
          <a:lstStyle/>
          <a:p>
            <a:r>
              <a:rPr lang="en-US" dirty="0"/>
              <a:t>Consistent Hashing</a:t>
            </a:r>
          </a:p>
        </p:txBody>
      </p:sp>
      <p:sp>
        <p:nvSpPr>
          <p:cNvPr id="3" name="Content Placeholder 2">
            <a:extLst>
              <a:ext uri="{FF2B5EF4-FFF2-40B4-BE49-F238E27FC236}">
                <a16:creationId xmlns:a16="http://schemas.microsoft.com/office/drawing/2014/main" id="{72F16186-C10C-6C4E-95D1-A6C075AA94CF}"/>
              </a:ext>
            </a:extLst>
          </p:cNvPr>
          <p:cNvSpPr>
            <a:spLocks noGrp="1"/>
          </p:cNvSpPr>
          <p:nvPr>
            <p:ph idx="1"/>
          </p:nvPr>
        </p:nvSpPr>
        <p:spPr/>
        <p:txBody>
          <a:bodyPr/>
          <a:lstStyle/>
          <a:p>
            <a:pPr marL="0" indent="0">
              <a:buNone/>
            </a:pPr>
            <a:endParaRPr lang="en-US" dirty="0"/>
          </a:p>
          <a:p>
            <a:r>
              <a:rPr lang="en-US" dirty="0"/>
              <a:t>Data and nodes mapped to ring</a:t>
            </a:r>
          </a:p>
          <a:p>
            <a:r>
              <a:rPr lang="en-US" dirty="0"/>
              <a:t>Data assigned to nearest successor(s)</a:t>
            </a:r>
          </a:p>
          <a:p>
            <a:r>
              <a:rPr lang="en-US" dirty="0"/>
              <a:t>When a node joins, it takes over only keys in range it joins</a:t>
            </a:r>
          </a:p>
          <a:p>
            <a:r>
              <a:rPr lang="en-US" dirty="0"/>
              <a:t>No need to rehash all values!</a:t>
            </a:r>
          </a:p>
          <a:p>
            <a:endParaRPr lang="en-US" dirty="0"/>
          </a:p>
          <a:p>
            <a:endParaRPr lang="en-US" dirty="0"/>
          </a:p>
        </p:txBody>
      </p:sp>
      <p:pic>
        <p:nvPicPr>
          <p:cNvPr id="5" name="Picture 4">
            <a:extLst>
              <a:ext uri="{FF2B5EF4-FFF2-40B4-BE49-F238E27FC236}">
                <a16:creationId xmlns:a16="http://schemas.microsoft.com/office/drawing/2014/main" id="{E2AD2BD8-2626-2C49-9986-964F30927DEC}"/>
              </a:ext>
            </a:extLst>
          </p:cNvPr>
          <p:cNvPicPr>
            <a:picLocks noChangeAspect="1"/>
          </p:cNvPicPr>
          <p:nvPr/>
        </p:nvPicPr>
        <p:blipFill>
          <a:blip r:embed="rId2"/>
          <a:stretch>
            <a:fillRect/>
          </a:stretch>
        </p:blipFill>
        <p:spPr>
          <a:xfrm>
            <a:off x="7377342" y="3863181"/>
            <a:ext cx="2596776" cy="2501900"/>
          </a:xfrm>
          <a:prstGeom prst="rect">
            <a:avLst/>
          </a:prstGeom>
        </p:spPr>
      </p:pic>
      <p:sp>
        <p:nvSpPr>
          <p:cNvPr id="6" name="Oval 5">
            <a:extLst>
              <a:ext uri="{FF2B5EF4-FFF2-40B4-BE49-F238E27FC236}">
                <a16:creationId xmlns:a16="http://schemas.microsoft.com/office/drawing/2014/main" id="{3064860A-A270-614E-8054-777D711456BD}"/>
              </a:ext>
            </a:extLst>
          </p:cNvPr>
          <p:cNvSpPr/>
          <p:nvPr/>
        </p:nvSpPr>
        <p:spPr>
          <a:xfrm>
            <a:off x="8428080" y="6105382"/>
            <a:ext cx="391391" cy="39139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a:t>
            </a:r>
          </a:p>
        </p:txBody>
      </p:sp>
      <p:grpSp>
        <p:nvGrpSpPr>
          <p:cNvPr id="9" name="Group 8">
            <a:extLst>
              <a:ext uri="{FF2B5EF4-FFF2-40B4-BE49-F238E27FC236}">
                <a16:creationId xmlns:a16="http://schemas.microsoft.com/office/drawing/2014/main" id="{9C9BFA54-28CD-3241-9F7D-DED8E05924F6}"/>
              </a:ext>
            </a:extLst>
          </p:cNvPr>
          <p:cNvGrpSpPr/>
          <p:nvPr/>
        </p:nvGrpSpPr>
        <p:grpSpPr>
          <a:xfrm>
            <a:off x="7435922" y="4004257"/>
            <a:ext cx="2500395" cy="2318964"/>
            <a:chOff x="5911921" y="4004257"/>
            <a:chExt cx="2500395" cy="2318964"/>
          </a:xfrm>
        </p:grpSpPr>
        <p:sp>
          <p:nvSpPr>
            <p:cNvPr id="7" name="Block Arc 6">
              <a:extLst>
                <a:ext uri="{FF2B5EF4-FFF2-40B4-BE49-F238E27FC236}">
                  <a16:creationId xmlns:a16="http://schemas.microsoft.com/office/drawing/2014/main" id="{FD09512B-2F3E-2447-B677-849BE74368F1}"/>
                </a:ext>
              </a:extLst>
            </p:cNvPr>
            <p:cNvSpPr/>
            <p:nvPr/>
          </p:nvSpPr>
          <p:spPr>
            <a:xfrm rot="9603000">
              <a:off x="5911921" y="4004257"/>
              <a:ext cx="2500395" cy="2318964"/>
            </a:xfrm>
            <a:prstGeom prst="blockArc">
              <a:avLst>
                <a:gd name="adj1" fmla="val 15155256"/>
                <a:gd name="adj2" fmla="val 16947645"/>
                <a:gd name="adj3" fmla="val 474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F79F3E47-FF3C-0F49-BFC0-902E4442436C}"/>
                </a:ext>
              </a:extLst>
            </p:cNvPr>
            <p:cNvSpPr txBox="1"/>
            <p:nvPr/>
          </p:nvSpPr>
          <p:spPr>
            <a:xfrm>
              <a:off x="7183410" y="5202833"/>
              <a:ext cx="748145" cy="923330"/>
            </a:xfrm>
            <a:prstGeom prst="rect">
              <a:avLst/>
            </a:prstGeom>
            <a:noFill/>
          </p:spPr>
          <p:txBody>
            <a:bodyPr wrap="square" rtlCol="0">
              <a:spAutoFit/>
            </a:bodyPr>
            <a:lstStyle/>
            <a:p>
              <a:r>
                <a:rPr lang="en-US" i="1" dirty="0"/>
                <a:t>F takes over </a:t>
              </a:r>
            </a:p>
          </p:txBody>
        </p:sp>
      </p:grpSp>
    </p:spTree>
    <p:extLst>
      <p:ext uri="{BB962C8B-B14F-4D97-AF65-F5344CB8AC3E}">
        <p14:creationId xmlns:p14="http://schemas.microsoft.com/office/powerpoint/2010/main" val="407774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C2760-CDE7-8448-94FD-2E069A382934}"/>
              </a:ext>
            </a:extLst>
          </p:cNvPr>
          <p:cNvSpPr>
            <a:spLocks noGrp="1"/>
          </p:cNvSpPr>
          <p:nvPr>
            <p:ph type="title"/>
          </p:nvPr>
        </p:nvSpPr>
        <p:spPr/>
        <p:txBody>
          <a:bodyPr/>
          <a:lstStyle/>
          <a:p>
            <a:r>
              <a:rPr lang="en-US" dirty="0"/>
              <a:t>2PC Recap</a:t>
            </a:r>
          </a:p>
        </p:txBody>
      </p:sp>
      <p:sp>
        <p:nvSpPr>
          <p:cNvPr id="4" name="Rounded Rectangle 3">
            <a:extLst>
              <a:ext uri="{FF2B5EF4-FFF2-40B4-BE49-F238E27FC236}">
                <a16:creationId xmlns:a16="http://schemas.microsoft.com/office/drawing/2014/main" id="{C3108D92-8E0E-8ABB-2BC8-C523E5FACA95}"/>
              </a:ext>
            </a:extLst>
          </p:cNvPr>
          <p:cNvSpPr/>
          <p:nvPr/>
        </p:nvSpPr>
        <p:spPr>
          <a:xfrm>
            <a:off x="489098" y="2679405"/>
            <a:ext cx="10473069" cy="1531088"/>
          </a:xfrm>
          <a:prstGeom prst="roundRect">
            <a:avLst/>
          </a:prstGeom>
          <a:solidFill>
            <a:schemeClr val="accent4">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21903F-EC2A-5C4D-A197-0436B3C041AE}"/>
              </a:ext>
            </a:extLst>
          </p:cNvPr>
          <p:cNvSpPr>
            <a:spLocks noGrp="1"/>
          </p:cNvSpPr>
          <p:nvPr>
            <p:ph idx="1"/>
          </p:nvPr>
        </p:nvSpPr>
        <p:spPr/>
        <p:txBody>
          <a:bodyPr/>
          <a:lstStyle/>
          <a:p>
            <a:r>
              <a:rPr lang="en-US" dirty="0"/>
              <a:t>Remember this?</a:t>
            </a:r>
          </a:p>
          <a:p>
            <a:endParaRPr lang="en-US" dirty="0"/>
          </a:p>
          <a:p>
            <a:r>
              <a:rPr lang="en-US" dirty="0"/>
              <a:t>If Coord + 1 Worker fail, no way to recover</a:t>
            </a:r>
          </a:p>
          <a:p>
            <a:pPr lvl="1"/>
            <a:r>
              <a:rPr lang="en-US" dirty="0"/>
              <a:t>Coord may have told failed Worker about outcome, it may have exposed results</a:t>
            </a:r>
          </a:p>
          <a:p>
            <a:endParaRPr lang="en-US" dirty="0"/>
          </a:p>
        </p:txBody>
      </p:sp>
    </p:spTree>
    <p:extLst>
      <p:ext uri="{BB962C8B-B14F-4D97-AF65-F5344CB8AC3E}">
        <p14:creationId xmlns:p14="http://schemas.microsoft.com/office/powerpoint/2010/main" val="1238677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Joining the Ring</a:t>
            </a:r>
          </a:p>
        </p:txBody>
      </p:sp>
      <p:sp>
        <p:nvSpPr>
          <p:cNvPr id="3" name="Content Placeholder 2"/>
          <p:cNvSpPr>
            <a:spLocks noGrp="1"/>
          </p:cNvSpPr>
          <p:nvPr>
            <p:ph idx="1"/>
          </p:nvPr>
        </p:nvSpPr>
        <p:spPr>
          <a:xfrm>
            <a:off x="824565" y="1478756"/>
            <a:ext cx="10515600" cy="4351338"/>
          </a:xfrm>
        </p:spPr>
        <p:txBody>
          <a:bodyPr>
            <a:normAutofit/>
          </a:bodyPr>
          <a:lstStyle/>
          <a:p>
            <a:r>
              <a:rPr lang="en-US" dirty="0"/>
              <a:t>Administrators explicitly add / remove nodes</a:t>
            </a:r>
          </a:p>
          <a:p>
            <a:r>
              <a:rPr lang="en-US" dirty="0"/>
              <a:t>When a node joins, it contacts a list of “seed nodes”</a:t>
            </a:r>
          </a:p>
          <a:p>
            <a:pPr lvl="1"/>
            <a:r>
              <a:rPr lang="en-US" dirty="0"/>
              <a:t>Other nodes periodically “gossip” to learn about ring structure</a:t>
            </a:r>
          </a:p>
          <a:p>
            <a:r>
              <a:rPr lang="en-US" dirty="0"/>
              <a:t>When a node </a:t>
            </a:r>
            <a:r>
              <a:rPr lang="en-US" dirty="0" err="1"/>
              <a:t>i</a:t>
            </a:r>
            <a:r>
              <a:rPr lang="en-US" dirty="0"/>
              <a:t> learns about new node j, </a:t>
            </a:r>
            <a:r>
              <a:rPr lang="en-US" dirty="0" err="1"/>
              <a:t>i</a:t>
            </a:r>
            <a:r>
              <a:rPr lang="en-US" dirty="0"/>
              <a:t> sends j any keys j is responsible for</a:t>
            </a:r>
          </a:p>
          <a:p>
            <a:endParaRPr lang="en-US" dirty="0"/>
          </a:p>
        </p:txBody>
      </p:sp>
      <p:pic>
        <p:nvPicPr>
          <p:cNvPr id="5" name="Picture 4">
            <a:extLst>
              <a:ext uri="{FF2B5EF4-FFF2-40B4-BE49-F238E27FC236}">
                <a16:creationId xmlns:a16="http://schemas.microsoft.com/office/drawing/2014/main" id="{2F43609E-6167-7C40-A292-9BD14FCBD8EB}"/>
              </a:ext>
            </a:extLst>
          </p:cNvPr>
          <p:cNvPicPr>
            <a:picLocks noChangeAspect="1"/>
          </p:cNvPicPr>
          <p:nvPr/>
        </p:nvPicPr>
        <p:blipFill>
          <a:blip r:embed="rId3"/>
          <a:stretch>
            <a:fillRect/>
          </a:stretch>
        </p:blipFill>
        <p:spPr>
          <a:xfrm>
            <a:off x="4797612" y="3810000"/>
            <a:ext cx="2596776" cy="2501900"/>
          </a:xfrm>
          <a:prstGeom prst="rect">
            <a:avLst/>
          </a:prstGeom>
        </p:spPr>
      </p:pic>
      <p:sp>
        <p:nvSpPr>
          <p:cNvPr id="14" name="Oval 13">
            <a:extLst>
              <a:ext uri="{FF2B5EF4-FFF2-40B4-BE49-F238E27FC236}">
                <a16:creationId xmlns:a16="http://schemas.microsoft.com/office/drawing/2014/main" id="{70E71FB3-7750-8047-955D-D198A98CE4D4}"/>
              </a:ext>
            </a:extLst>
          </p:cNvPr>
          <p:cNvSpPr/>
          <p:nvPr/>
        </p:nvSpPr>
        <p:spPr>
          <a:xfrm>
            <a:off x="7032977" y="5076956"/>
            <a:ext cx="391391" cy="39139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a:t>
            </a:r>
          </a:p>
        </p:txBody>
      </p:sp>
      <p:sp>
        <p:nvSpPr>
          <p:cNvPr id="15" name="TextBox 14">
            <a:extLst>
              <a:ext uri="{FF2B5EF4-FFF2-40B4-BE49-F238E27FC236}">
                <a16:creationId xmlns:a16="http://schemas.microsoft.com/office/drawing/2014/main" id="{8CCA5CBA-70B5-974E-950E-AF93B9B99215}"/>
              </a:ext>
            </a:extLst>
          </p:cNvPr>
          <p:cNvSpPr txBox="1"/>
          <p:nvPr/>
        </p:nvSpPr>
        <p:spPr>
          <a:xfrm>
            <a:off x="7221831" y="3598487"/>
            <a:ext cx="4232572" cy="646331"/>
          </a:xfrm>
          <a:prstGeom prst="rect">
            <a:avLst/>
          </a:prstGeom>
          <a:noFill/>
        </p:spPr>
        <p:txBody>
          <a:bodyPr wrap="square" rtlCol="0">
            <a:spAutoFit/>
          </a:bodyPr>
          <a:lstStyle/>
          <a:p>
            <a:r>
              <a:rPr lang="en-US" dirty="0"/>
              <a:t>Each node has mapping of all other nodes.</a:t>
            </a:r>
          </a:p>
          <a:p>
            <a:r>
              <a:rPr lang="en-US" dirty="0"/>
              <a:t>This is small, even for thousands of nodes</a:t>
            </a:r>
          </a:p>
        </p:txBody>
      </p:sp>
      <p:grpSp>
        <p:nvGrpSpPr>
          <p:cNvPr id="44" name="Group 43">
            <a:extLst>
              <a:ext uri="{FF2B5EF4-FFF2-40B4-BE49-F238E27FC236}">
                <a16:creationId xmlns:a16="http://schemas.microsoft.com/office/drawing/2014/main" id="{2CA66568-B800-174A-897C-29E5AF8D3E39}"/>
              </a:ext>
            </a:extLst>
          </p:cNvPr>
          <p:cNvGrpSpPr/>
          <p:nvPr/>
        </p:nvGrpSpPr>
        <p:grpSpPr>
          <a:xfrm>
            <a:off x="577775" y="3810000"/>
            <a:ext cx="3990292" cy="1754326"/>
            <a:chOff x="577775" y="3810000"/>
            <a:chExt cx="3990292" cy="1754326"/>
          </a:xfrm>
        </p:grpSpPr>
        <p:sp>
          <p:nvSpPr>
            <p:cNvPr id="16" name="TextBox 15">
              <a:extLst>
                <a:ext uri="{FF2B5EF4-FFF2-40B4-BE49-F238E27FC236}">
                  <a16:creationId xmlns:a16="http://schemas.microsoft.com/office/drawing/2014/main" id="{CB12E691-835C-0648-B348-F4849DDD795E}"/>
                </a:ext>
              </a:extLst>
            </p:cNvPr>
            <p:cNvSpPr txBox="1"/>
            <p:nvPr/>
          </p:nvSpPr>
          <p:spPr>
            <a:xfrm>
              <a:off x="2844198" y="3810000"/>
              <a:ext cx="1723869" cy="1754326"/>
            </a:xfrm>
            <a:prstGeom prst="rect">
              <a:avLst/>
            </a:prstGeom>
            <a:noFill/>
          </p:spPr>
          <p:txBody>
            <a:bodyPr wrap="square" rtlCol="0">
              <a:spAutoFit/>
            </a:bodyPr>
            <a:lstStyle/>
            <a:p>
              <a:r>
                <a:rPr lang="en-US" dirty="0"/>
                <a:t>Seed nodes are nodes clients and other nodes can ask for current mapping</a:t>
              </a:r>
            </a:p>
          </p:txBody>
        </p:sp>
        <p:grpSp>
          <p:nvGrpSpPr>
            <p:cNvPr id="21" name="Group 20">
              <a:extLst>
                <a:ext uri="{FF2B5EF4-FFF2-40B4-BE49-F238E27FC236}">
                  <a16:creationId xmlns:a16="http://schemas.microsoft.com/office/drawing/2014/main" id="{DE9B911D-3CC5-5644-AA22-37094F07C467}"/>
                </a:ext>
              </a:extLst>
            </p:cNvPr>
            <p:cNvGrpSpPr/>
            <p:nvPr/>
          </p:nvGrpSpPr>
          <p:grpSpPr>
            <a:xfrm>
              <a:off x="577775" y="3876627"/>
              <a:ext cx="2098623" cy="1200329"/>
              <a:chOff x="659567" y="4490106"/>
              <a:chExt cx="2098623" cy="1200329"/>
            </a:xfrm>
          </p:grpSpPr>
          <p:sp>
            <p:nvSpPr>
              <p:cNvPr id="19" name="TextBox 18">
                <a:extLst>
                  <a:ext uri="{FF2B5EF4-FFF2-40B4-BE49-F238E27FC236}">
                    <a16:creationId xmlns:a16="http://schemas.microsoft.com/office/drawing/2014/main" id="{FC80009B-0A4A-F648-AAA5-1244AF2A3395}"/>
                  </a:ext>
                </a:extLst>
              </p:cNvPr>
              <p:cNvSpPr txBox="1"/>
              <p:nvPr/>
            </p:nvSpPr>
            <p:spPr>
              <a:xfrm>
                <a:off x="659567" y="4490106"/>
                <a:ext cx="2098623" cy="1200329"/>
              </a:xfrm>
              <a:prstGeom prst="rect">
                <a:avLst/>
              </a:prstGeom>
              <a:noFill/>
              <a:ln>
                <a:solidFill>
                  <a:schemeClr val="accent1"/>
                </a:solidFill>
              </a:ln>
            </p:spPr>
            <p:txBody>
              <a:bodyPr wrap="square" rtlCol="0">
                <a:spAutoFit/>
              </a:bodyPr>
              <a:lstStyle/>
              <a:p>
                <a:r>
                  <a:rPr lang="en-US" dirty="0"/>
                  <a:t>External discovery service</a:t>
                </a:r>
              </a:p>
              <a:p>
                <a:endParaRPr lang="en-US" dirty="0"/>
              </a:p>
              <a:p>
                <a:endParaRPr lang="en-US" dirty="0"/>
              </a:p>
            </p:txBody>
          </p:sp>
          <p:sp>
            <p:nvSpPr>
              <p:cNvPr id="20" name="Rectangle 19">
                <a:extLst>
                  <a:ext uri="{FF2B5EF4-FFF2-40B4-BE49-F238E27FC236}">
                    <a16:creationId xmlns:a16="http://schemas.microsoft.com/office/drawing/2014/main" id="{D4AA69E4-7FAD-2247-80DD-6ECCC8C8D66E}"/>
                  </a:ext>
                </a:extLst>
              </p:cNvPr>
              <p:cNvSpPr/>
              <p:nvPr/>
            </p:nvSpPr>
            <p:spPr>
              <a:xfrm>
                <a:off x="792119" y="5129552"/>
                <a:ext cx="1723869" cy="475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Seed node list</a:t>
                </a:r>
              </a:p>
            </p:txBody>
          </p:sp>
        </p:grpSp>
      </p:grpSp>
      <p:graphicFrame>
        <p:nvGraphicFramePr>
          <p:cNvPr id="22" name="Table 22">
            <a:extLst>
              <a:ext uri="{FF2B5EF4-FFF2-40B4-BE49-F238E27FC236}">
                <a16:creationId xmlns:a16="http://schemas.microsoft.com/office/drawing/2014/main" id="{0615BE39-72DD-1D49-9698-9B23E03A89FF}"/>
              </a:ext>
            </a:extLst>
          </p:cNvPr>
          <p:cNvGraphicFramePr>
            <a:graphicFrameLocks noGrp="1"/>
          </p:cNvGraphicFramePr>
          <p:nvPr>
            <p:extLst>
              <p:ext uri="{D42A27DB-BD31-4B8C-83A1-F6EECF244321}">
                <p14:modId xmlns:p14="http://schemas.microsoft.com/office/powerpoint/2010/main" val="1137680312"/>
              </p:ext>
            </p:extLst>
          </p:nvPr>
        </p:nvGraphicFramePr>
        <p:xfrm>
          <a:off x="7773358" y="4323817"/>
          <a:ext cx="1297324" cy="1828800"/>
        </p:xfrm>
        <a:graphic>
          <a:graphicData uri="http://schemas.openxmlformats.org/drawingml/2006/table">
            <a:tbl>
              <a:tblPr firstRow="1" bandRow="1">
                <a:tableStyleId>{5C22544A-7EE6-4342-B048-85BDC9FD1C3A}</a:tableStyleId>
              </a:tblPr>
              <a:tblGrid>
                <a:gridCol w="648662">
                  <a:extLst>
                    <a:ext uri="{9D8B030D-6E8A-4147-A177-3AD203B41FA5}">
                      <a16:colId xmlns:a16="http://schemas.microsoft.com/office/drawing/2014/main" val="1083852683"/>
                    </a:ext>
                  </a:extLst>
                </a:gridCol>
                <a:gridCol w="648662">
                  <a:extLst>
                    <a:ext uri="{9D8B030D-6E8A-4147-A177-3AD203B41FA5}">
                      <a16:colId xmlns:a16="http://schemas.microsoft.com/office/drawing/2014/main" val="419461793"/>
                    </a:ext>
                  </a:extLst>
                </a:gridCol>
              </a:tblGrid>
              <a:tr h="285141">
                <a:tc>
                  <a:txBody>
                    <a:bodyPr/>
                    <a:lstStyle/>
                    <a:p>
                      <a:r>
                        <a:rPr lang="en-US" sz="1400" dirty="0"/>
                        <a:t>Node</a:t>
                      </a:r>
                    </a:p>
                  </a:txBody>
                  <a:tcPr/>
                </a:tc>
                <a:tc>
                  <a:txBody>
                    <a:bodyPr/>
                    <a:lstStyle/>
                    <a:p>
                      <a:r>
                        <a:rPr lang="en-US" sz="1400" dirty="0"/>
                        <a:t>Loc</a:t>
                      </a:r>
                    </a:p>
                  </a:txBody>
                  <a:tcPr/>
                </a:tc>
                <a:extLst>
                  <a:ext uri="{0D108BD9-81ED-4DB2-BD59-A6C34878D82A}">
                    <a16:rowId xmlns:a16="http://schemas.microsoft.com/office/drawing/2014/main" val="3421273193"/>
                  </a:ext>
                </a:extLst>
              </a:tr>
              <a:tr h="285141">
                <a:tc>
                  <a:txBody>
                    <a:bodyPr/>
                    <a:lstStyle/>
                    <a:p>
                      <a:r>
                        <a:rPr lang="en-US" sz="1400" dirty="0"/>
                        <a:t>A</a:t>
                      </a:r>
                    </a:p>
                  </a:txBody>
                  <a:tcPr/>
                </a:tc>
                <a:tc>
                  <a:txBody>
                    <a:bodyPr/>
                    <a:lstStyle/>
                    <a:p>
                      <a:r>
                        <a:rPr lang="en-US" sz="1400" dirty="0"/>
                        <a:t>1</a:t>
                      </a:r>
                    </a:p>
                  </a:txBody>
                  <a:tcPr/>
                </a:tc>
                <a:extLst>
                  <a:ext uri="{0D108BD9-81ED-4DB2-BD59-A6C34878D82A}">
                    <a16:rowId xmlns:a16="http://schemas.microsoft.com/office/drawing/2014/main" val="1278468167"/>
                  </a:ext>
                </a:extLst>
              </a:tr>
              <a:tr h="285141">
                <a:tc>
                  <a:txBody>
                    <a:bodyPr/>
                    <a:lstStyle/>
                    <a:p>
                      <a:r>
                        <a:rPr lang="en-US" sz="1400" dirty="0"/>
                        <a:t>B</a:t>
                      </a:r>
                    </a:p>
                  </a:txBody>
                  <a:tcPr/>
                </a:tc>
                <a:tc>
                  <a:txBody>
                    <a:bodyPr/>
                    <a:lstStyle/>
                    <a:p>
                      <a:r>
                        <a:rPr lang="en-US" sz="1400" dirty="0"/>
                        <a:t>3</a:t>
                      </a:r>
                    </a:p>
                  </a:txBody>
                  <a:tcPr/>
                </a:tc>
                <a:extLst>
                  <a:ext uri="{0D108BD9-81ED-4DB2-BD59-A6C34878D82A}">
                    <a16:rowId xmlns:a16="http://schemas.microsoft.com/office/drawing/2014/main" val="4057801434"/>
                  </a:ext>
                </a:extLst>
              </a:tr>
              <a:tr h="285141">
                <a:tc>
                  <a:txBody>
                    <a:bodyPr/>
                    <a:lstStyle/>
                    <a:p>
                      <a:r>
                        <a:rPr lang="en-US" sz="1400" dirty="0"/>
                        <a:t>C</a:t>
                      </a:r>
                    </a:p>
                  </a:txBody>
                  <a:tcPr/>
                </a:tc>
                <a:tc>
                  <a:txBody>
                    <a:bodyPr/>
                    <a:lstStyle/>
                    <a:p>
                      <a:r>
                        <a:rPr lang="en-US" sz="1400" dirty="0"/>
                        <a:t>5</a:t>
                      </a:r>
                    </a:p>
                  </a:txBody>
                  <a:tcPr/>
                </a:tc>
                <a:extLst>
                  <a:ext uri="{0D108BD9-81ED-4DB2-BD59-A6C34878D82A}">
                    <a16:rowId xmlns:a16="http://schemas.microsoft.com/office/drawing/2014/main" val="3182219015"/>
                  </a:ext>
                </a:extLst>
              </a:tr>
              <a:tr h="285141">
                <a:tc>
                  <a:txBody>
                    <a:bodyPr/>
                    <a:lstStyle/>
                    <a:p>
                      <a:r>
                        <a:rPr lang="en-US" sz="1400" dirty="0"/>
                        <a:t>…</a:t>
                      </a:r>
                    </a:p>
                  </a:txBody>
                  <a:tcPr/>
                </a:tc>
                <a:tc>
                  <a:txBody>
                    <a:bodyPr/>
                    <a:lstStyle/>
                    <a:p>
                      <a:endParaRPr lang="en-US" sz="1400"/>
                    </a:p>
                  </a:txBody>
                  <a:tcPr/>
                </a:tc>
                <a:extLst>
                  <a:ext uri="{0D108BD9-81ED-4DB2-BD59-A6C34878D82A}">
                    <a16:rowId xmlns:a16="http://schemas.microsoft.com/office/drawing/2014/main" val="1457298464"/>
                  </a:ext>
                </a:extLst>
              </a:tr>
              <a:tr h="285141">
                <a:tc>
                  <a:txBody>
                    <a:bodyPr/>
                    <a:lstStyle/>
                    <a:p>
                      <a:endParaRPr lang="en-US" sz="1400"/>
                    </a:p>
                  </a:txBody>
                  <a:tcPr/>
                </a:tc>
                <a:tc>
                  <a:txBody>
                    <a:bodyPr/>
                    <a:lstStyle/>
                    <a:p>
                      <a:endParaRPr lang="en-US" sz="1400" dirty="0"/>
                    </a:p>
                  </a:txBody>
                  <a:tcPr/>
                </a:tc>
                <a:extLst>
                  <a:ext uri="{0D108BD9-81ED-4DB2-BD59-A6C34878D82A}">
                    <a16:rowId xmlns:a16="http://schemas.microsoft.com/office/drawing/2014/main" val="3137596144"/>
                  </a:ext>
                </a:extLst>
              </a:tr>
            </a:tbl>
          </a:graphicData>
        </a:graphic>
      </p:graphicFrame>
      <p:graphicFrame>
        <p:nvGraphicFramePr>
          <p:cNvPr id="23" name="Table 22">
            <a:extLst>
              <a:ext uri="{FF2B5EF4-FFF2-40B4-BE49-F238E27FC236}">
                <a16:creationId xmlns:a16="http://schemas.microsoft.com/office/drawing/2014/main" id="{A40A9B42-54F6-B048-BE6A-DC0955C9E111}"/>
              </a:ext>
            </a:extLst>
          </p:cNvPr>
          <p:cNvGraphicFramePr>
            <a:graphicFrameLocks noGrp="1"/>
          </p:cNvGraphicFramePr>
          <p:nvPr>
            <p:extLst>
              <p:ext uri="{D42A27DB-BD31-4B8C-83A1-F6EECF244321}">
                <p14:modId xmlns:p14="http://schemas.microsoft.com/office/powerpoint/2010/main" val="2301347441"/>
              </p:ext>
            </p:extLst>
          </p:nvPr>
        </p:nvGraphicFramePr>
        <p:xfrm>
          <a:off x="10053417" y="4323817"/>
          <a:ext cx="1297324" cy="1828800"/>
        </p:xfrm>
        <a:graphic>
          <a:graphicData uri="http://schemas.openxmlformats.org/drawingml/2006/table">
            <a:tbl>
              <a:tblPr firstRow="1" bandRow="1">
                <a:tableStyleId>{5C22544A-7EE6-4342-B048-85BDC9FD1C3A}</a:tableStyleId>
              </a:tblPr>
              <a:tblGrid>
                <a:gridCol w="648662">
                  <a:extLst>
                    <a:ext uri="{9D8B030D-6E8A-4147-A177-3AD203B41FA5}">
                      <a16:colId xmlns:a16="http://schemas.microsoft.com/office/drawing/2014/main" val="1083852683"/>
                    </a:ext>
                  </a:extLst>
                </a:gridCol>
                <a:gridCol w="648662">
                  <a:extLst>
                    <a:ext uri="{9D8B030D-6E8A-4147-A177-3AD203B41FA5}">
                      <a16:colId xmlns:a16="http://schemas.microsoft.com/office/drawing/2014/main" val="419461793"/>
                    </a:ext>
                  </a:extLst>
                </a:gridCol>
              </a:tblGrid>
              <a:tr h="285141">
                <a:tc>
                  <a:txBody>
                    <a:bodyPr/>
                    <a:lstStyle/>
                    <a:p>
                      <a:r>
                        <a:rPr lang="en-US" sz="1400" dirty="0"/>
                        <a:t>Node</a:t>
                      </a:r>
                    </a:p>
                  </a:txBody>
                  <a:tcPr/>
                </a:tc>
                <a:tc>
                  <a:txBody>
                    <a:bodyPr/>
                    <a:lstStyle/>
                    <a:p>
                      <a:r>
                        <a:rPr lang="en-US" sz="1400" dirty="0"/>
                        <a:t>Loc</a:t>
                      </a:r>
                    </a:p>
                  </a:txBody>
                  <a:tcPr/>
                </a:tc>
                <a:extLst>
                  <a:ext uri="{0D108BD9-81ED-4DB2-BD59-A6C34878D82A}">
                    <a16:rowId xmlns:a16="http://schemas.microsoft.com/office/drawing/2014/main" val="3421273193"/>
                  </a:ext>
                </a:extLst>
              </a:tr>
              <a:tr h="285141">
                <a:tc>
                  <a:txBody>
                    <a:bodyPr/>
                    <a:lstStyle/>
                    <a:p>
                      <a:r>
                        <a:rPr lang="en-US" sz="1400" dirty="0"/>
                        <a:t>A</a:t>
                      </a:r>
                    </a:p>
                  </a:txBody>
                  <a:tcPr/>
                </a:tc>
                <a:tc>
                  <a:txBody>
                    <a:bodyPr/>
                    <a:lstStyle/>
                    <a:p>
                      <a:r>
                        <a:rPr lang="en-US" sz="1400" dirty="0"/>
                        <a:t>1</a:t>
                      </a:r>
                    </a:p>
                  </a:txBody>
                  <a:tcPr/>
                </a:tc>
                <a:extLst>
                  <a:ext uri="{0D108BD9-81ED-4DB2-BD59-A6C34878D82A}">
                    <a16:rowId xmlns:a16="http://schemas.microsoft.com/office/drawing/2014/main" val="1278468167"/>
                  </a:ext>
                </a:extLst>
              </a:tr>
              <a:tr h="285141">
                <a:tc>
                  <a:txBody>
                    <a:bodyPr/>
                    <a:lstStyle/>
                    <a:p>
                      <a:r>
                        <a:rPr lang="en-US" sz="1400" dirty="0"/>
                        <a:t>B</a:t>
                      </a:r>
                    </a:p>
                  </a:txBody>
                  <a:tcPr/>
                </a:tc>
                <a:tc>
                  <a:txBody>
                    <a:bodyPr/>
                    <a:lstStyle/>
                    <a:p>
                      <a:r>
                        <a:rPr lang="en-US" sz="1400" dirty="0"/>
                        <a:t>3</a:t>
                      </a:r>
                    </a:p>
                  </a:txBody>
                  <a:tcPr/>
                </a:tc>
                <a:extLst>
                  <a:ext uri="{0D108BD9-81ED-4DB2-BD59-A6C34878D82A}">
                    <a16:rowId xmlns:a16="http://schemas.microsoft.com/office/drawing/2014/main" val="4057801434"/>
                  </a:ext>
                </a:extLst>
              </a:tr>
              <a:tr h="285141">
                <a:tc>
                  <a:txBody>
                    <a:bodyPr/>
                    <a:lstStyle/>
                    <a:p>
                      <a:r>
                        <a:rPr lang="en-US" sz="1400" dirty="0"/>
                        <a:t>C</a:t>
                      </a:r>
                    </a:p>
                  </a:txBody>
                  <a:tcPr/>
                </a:tc>
                <a:tc>
                  <a:txBody>
                    <a:bodyPr/>
                    <a:lstStyle/>
                    <a:p>
                      <a:r>
                        <a:rPr lang="en-US" sz="1400" dirty="0"/>
                        <a:t>5</a:t>
                      </a:r>
                    </a:p>
                  </a:txBody>
                  <a:tcPr/>
                </a:tc>
                <a:extLst>
                  <a:ext uri="{0D108BD9-81ED-4DB2-BD59-A6C34878D82A}">
                    <a16:rowId xmlns:a16="http://schemas.microsoft.com/office/drawing/2014/main" val="3182219015"/>
                  </a:ext>
                </a:extLst>
              </a:tr>
              <a:tr h="285141">
                <a:tc>
                  <a:txBody>
                    <a:bodyPr/>
                    <a:lstStyle/>
                    <a:p>
                      <a:r>
                        <a:rPr lang="en-US" sz="1400" dirty="0"/>
                        <a:t>…</a:t>
                      </a:r>
                    </a:p>
                  </a:txBody>
                  <a:tcPr/>
                </a:tc>
                <a:tc>
                  <a:txBody>
                    <a:bodyPr/>
                    <a:lstStyle/>
                    <a:p>
                      <a:endParaRPr lang="en-US" sz="1400"/>
                    </a:p>
                  </a:txBody>
                  <a:tcPr/>
                </a:tc>
                <a:extLst>
                  <a:ext uri="{0D108BD9-81ED-4DB2-BD59-A6C34878D82A}">
                    <a16:rowId xmlns:a16="http://schemas.microsoft.com/office/drawing/2014/main" val="1457298464"/>
                  </a:ext>
                </a:extLst>
              </a:tr>
              <a:tr h="285141">
                <a:tc>
                  <a:txBody>
                    <a:bodyPr/>
                    <a:lstStyle/>
                    <a:p>
                      <a:endParaRPr lang="en-US" sz="1400"/>
                    </a:p>
                  </a:txBody>
                  <a:tcPr/>
                </a:tc>
                <a:tc>
                  <a:txBody>
                    <a:bodyPr/>
                    <a:lstStyle/>
                    <a:p>
                      <a:endParaRPr lang="en-US" sz="1400" dirty="0"/>
                    </a:p>
                  </a:txBody>
                  <a:tcPr/>
                </a:tc>
                <a:extLst>
                  <a:ext uri="{0D108BD9-81ED-4DB2-BD59-A6C34878D82A}">
                    <a16:rowId xmlns:a16="http://schemas.microsoft.com/office/drawing/2014/main" val="3137596144"/>
                  </a:ext>
                </a:extLst>
              </a:tr>
            </a:tbl>
          </a:graphicData>
        </a:graphic>
      </p:graphicFrame>
      <p:cxnSp>
        <p:nvCxnSpPr>
          <p:cNvPr id="27" name="Straight Arrow Connector 26">
            <a:extLst>
              <a:ext uri="{FF2B5EF4-FFF2-40B4-BE49-F238E27FC236}">
                <a16:creationId xmlns:a16="http://schemas.microsoft.com/office/drawing/2014/main" id="{636F0022-418A-5646-A5D4-AC1858CF2FF6}"/>
              </a:ext>
            </a:extLst>
          </p:cNvPr>
          <p:cNvCxnSpPr>
            <a:stCxn id="14" idx="1"/>
          </p:cNvCxnSpPr>
          <p:nvPr/>
        </p:nvCxnSpPr>
        <p:spPr>
          <a:xfrm flipH="1" flipV="1">
            <a:off x="7032977" y="4687163"/>
            <a:ext cx="57318" cy="4471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79D7DF9-1CFB-0F4E-8D7A-0DF2647042AC}"/>
              </a:ext>
            </a:extLst>
          </p:cNvPr>
          <p:cNvCxnSpPr>
            <a:cxnSpLocks/>
            <a:stCxn id="14" idx="3"/>
          </p:cNvCxnSpPr>
          <p:nvPr/>
        </p:nvCxnSpPr>
        <p:spPr>
          <a:xfrm flipH="1">
            <a:off x="6837353" y="5411029"/>
            <a:ext cx="252942" cy="436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2824E1B-FC53-D440-99FD-61CE7CD336D0}"/>
              </a:ext>
            </a:extLst>
          </p:cNvPr>
          <p:cNvCxnSpPr>
            <a:cxnSpLocks/>
            <a:stCxn id="14" idx="2"/>
          </p:cNvCxnSpPr>
          <p:nvPr/>
        </p:nvCxnSpPr>
        <p:spPr>
          <a:xfrm flipH="1" flipV="1">
            <a:off x="5159025" y="4991508"/>
            <a:ext cx="1873952" cy="2811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95A755B-ADC8-2E4D-B806-47D08D0DB78A}"/>
              </a:ext>
            </a:extLst>
          </p:cNvPr>
          <p:cNvCxnSpPr>
            <a:cxnSpLocks/>
            <a:stCxn id="14" idx="3"/>
          </p:cNvCxnSpPr>
          <p:nvPr/>
        </p:nvCxnSpPr>
        <p:spPr>
          <a:xfrm flipH="1">
            <a:off x="5681783" y="5411029"/>
            <a:ext cx="1408512" cy="539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E0A19BB-62B2-3747-BC19-7AE8822EC0DA}"/>
              </a:ext>
            </a:extLst>
          </p:cNvPr>
          <p:cNvCxnSpPr>
            <a:cxnSpLocks/>
            <a:stCxn id="14" idx="1"/>
          </p:cNvCxnSpPr>
          <p:nvPr/>
        </p:nvCxnSpPr>
        <p:spPr>
          <a:xfrm flipH="1" flipV="1">
            <a:off x="5830919" y="4160134"/>
            <a:ext cx="1259376" cy="974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41" name="Table 22">
            <a:extLst>
              <a:ext uri="{FF2B5EF4-FFF2-40B4-BE49-F238E27FC236}">
                <a16:creationId xmlns:a16="http://schemas.microsoft.com/office/drawing/2014/main" id="{ACDF736D-E9E2-8841-A9E9-D590E5BE554E}"/>
              </a:ext>
            </a:extLst>
          </p:cNvPr>
          <p:cNvGraphicFramePr>
            <a:graphicFrameLocks noGrp="1"/>
          </p:cNvGraphicFramePr>
          <p:nvPr>
            <p:extLst>
              <p:ext uri="{D42A27DB-BD31-4B8C-83A1-F6EECF244321}">
                <p14:modId xmlns:p14="http://schemas.microsoft.com/office/powerpoint/2010/main" val="986116573"/>
              </p:ext>
            </p:extLst>
          </p:nvPr>
        </p:nvGraphicFramePr>
        <p:xfrm>
          <a:off x="7779306" y="4329977"/>
          <a:ext cx="1297324" cy="1828800"/>
        </p:xfrm>
        <a:graphic>
          <a:graphicData uri="http://schemas.openxmlformats.org/drawingml/2006/table">
            <a:tbl>
              <a:tblPr firstRow="1" bandRow="1">
                <a:tableStyleId>{5C22544A-7EE6-4342-B048-85BDC9FD1C3A}</a:tableStyleId>
              </a:tblPr>
              <a:tblGrid>
                <a:gridCol w="648662">
                  <a:extLst>
                    <a:ext uri="{9D8B030D-6E8A-4147-A177-3AD203B41FA5}">
                      <a16:colId xmlns:a16="http://schemas.microsoft.com/office/drawing/2014/main" val="1083852683"/>
                    </a:ext>
                  </a:extLst>
                </a:gridCol>
                <a:gridCol w="648662">
                  <a:extLst>
                    <a:ext uri="{9D8B030D-6E8A-4147-A177-3AD203B41FA5}">
                      <a16:colId xmlns:a16="http://schemas.microsoft.com/office/drawing/2014/main" val="419461793"/>
                    </a:ext>
                  </a:extLst>
                </a:gridCol>
              </a:tblGrid>
              <a:tr h="285141">
                <a:tc>
                  <a:txBody>
                    <a:bodyPr/>
                    <a:lstStyle/>
                    <a:p>
                      <a:r>
                        <a:rPr lang="en-US" sz="1400" dirty="0"/>
                        <a:t>Node</a:t>
                      </a:r>
                    </a:p>
                  </a:txBody>
                  <a:tcPr/>
                </a:tc>
                <a:tc>
                  <a:txBody>
                    <a:bodyPr/>
                    <a:lstStyle/>
                    <a:p>
                      <a:r>
                        <a:rPr lang="en-US" sz="1400" dirty="0"/>
                        <a:t>Loc</a:t>
                      </a:r>
                    </a:p>
                  </a:txBody>
                  <a:tcPr/>
                </a:tc>
                <a:extLst>
                  <a:ext uri="{0D108BD9-81ED-4DB2-BD59-A6C34878D82A}">
                    <a16:rowId xmlns:a16="http://schemas.microsoft.com/office/drawing/2014/main" val="3421273193"/>
                  </a:ext>
                </a:extLst>
              </a:tr>
              <a:tr h="285141">
                <a:tc>
                  <a:txBody>
                    <a:bodyPr/>
                    <a:lstStyle/>
                    <a:p>
                      <a:r>
                        <a:rPr lang="en-US" sz="1400" dirty="0"/>
                        <a:t>A</a:t>
                      </a:r>
                    </a:p>
                  </a:txBody>
                  <a:tcPr/>
                </a:tc>
                <a:tc>
                  <a:txBody>
                    <a:bodyPr/>
                    <a:lstStyle/>
                    <a:p>
                      <a:r>
                        <a:rPr lang="en-US" sz="1400" dirty="0"/>
                        <a:t>1</a:t>
                      </a:r>
                    </a:p>
                  </a:txBody>
                  <a:tcPr/>
                </a:tc>
                <a:extLst>
                  <a:ext uri="{0D108BD9-81ED-4DB2-BD59-A6C34878D82A}">
                    <a16:rowId xmlns:a16="http://schemas.microsoft.com/office/drawing/2014/main" val="1278468167"/>
                  </a:ext>
                </a:extLst>
              </a:tr>
              <a:tr h="285141">
                <a:tc>
                  <a:txBody>
                    <a:bodyPr/>
                    <a:lstStyle/>
                    <a:p>
                      <a:r>
                        <a:rPr lang="en-US" sz="1400" dirty="0"/>
                        <a:t>B</a:t>
                      </a:r>
                    </a:p>
                  </a:txBody>
                  <a:tcPr/>
                </a:tc>
                <a:tc>
                  <a:txBody>
                    <a:bodyPr/>
                    <a:lstStyle/>
                    <a:p>
                      <a:r>
                        <a:rPr lang="en-US" sz="1400" dirty="0"/>
                        <a:t>3</a:t>
                      </a:r>
                    </a:p>
                  </a:txBody>
                  <a:tcPr/>
                </a:tc>
                <a:extLst>
                  <a:ext uri="{0D108BD9-81ED-4DB2-BD59-A6C34878D82A}">
                    <a16:rowId xmlns:a16="http://schemas.microsoft.com/office/drawing/2014/main" val="4057801434"/>
                  </a:ext>
                </a:extLst>
              </a:tr>
              <a:tr h="285141">
                <a:tc>
                  <a:txBody>
                    <a:bodyPr/>
                    <a:lstStyle/>
                    <a:p>
                      <a:r>
                        <a:rPr lang="en-US" sz="1400" dirty="0"/>
                        <a:t>C</a:t>
                      </a:r>
                    </a:p>
                  </a:txBody>
                  <a:tcPr/>
                </a:tc>
                <a:tc>
                  <a:txBody>
                    <a:bodyPr/>
                    <a:lstStyle/>
                    <a:p>
                      <a:r>
                        <a:rPr lang="en-US" sz="1400" dirty="0"/>
                        <a:t>5</a:t>
                      </a:r>
                    </a:p>
                  </a:txBody>
                  <a:tcPr/>
                </a:tc>
                <a:extLst>
                  <a:ext uri="{0D108BD9-81ED-4DB2-BD59-A6C34878D82A}">
                    <a16:rowId xmlns:a16="http://schemas.microsoft.com/office/drawing/2014/main" val="3182219015"/>
                  </a:ext>
                </a:extLst>
              </a:tr>
              <a:tr h="285141">
                <a:tc>
                  <a:txBody>
                    <a:bodyPr/>
                    <a:lstStyle/>
                    <a:p>
                      <a:r>
                        <a:rPr lang="en-US" sz="1400" dirty="0">
                          <a:solidFill>
                            <a:srgbClr val="FF0000"/>
                          </a:solidFill>
                        </a:rPr>
                        <a:t>F</a:t>
                      </a:r>
                    </a:p>
                  </a:txBody>
                  <a:tcPr/>
                </a:tc>
                <a:tc>
                  <a:txBody>
                    <a:bodyPr/>
                    <a:lstStyle/>
                    <a:p>
                      <a:r>
                        <a:rPr lang="en-US" sz="1400" dirty="0">
                          <a:solidFill>
                            <a:srgbClr val="FF0000"/>
                          </a:solidFill>
                        </a:rPr>
                        <a:t>4</a:t>
                      </a:r>
                    </a:p>
                  </a:txBody>
                  <a:tcPr/>
                </a:tc>
                <a:extLst>
                  <a:ext uri="{0D108BD9-81ED-4DB2-BD59-A6C34878D82A}">
                    <a16:rowId xmlns:a16="http://schemas.microsoft.com/office/drawing/2014/main" val="1457298464"/>
                  </a:ext>
                </a:extLst>
              </a:tr>
              <a:tr h="285141">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3137596144"/>
                  </a:ext>
                </a:extLst>
              </a:tr>
            </a:tbl>
          </a:graphicData>
        </a:graphic>
      </p:graphicFrame>
      <p:sp>
        <p:nvSpPr>
          <p:cNvPr id="25" name="TextBox 24">
            <a:extLst>
              <a:ext uri="{FF2B5EF4-FFF2-40B4-BE49-F238E27FC236}">
                <a16:creationId xmlns:a16="http://schemas.microsoft.com/office/drawing/2014/main" id="{F5FBB86B-3FB3-6646-92EB-5F27CEDE8853}"/>
              </a:ext>
            </a:extLst>
          </p:cNvPr>
          <p:cNvSpPr txBox="1"/>
          <p:nvPr/>
        </p:nvSpPr>
        <p:spPr>
          <a:xfrm>
            <a:off x="7959912" y="5792152"/>
            <a:ext cx="1136663" cy="369332"/>
          </a:xfrm>
          <a:prstGeom prst="rect">
            <a:avLst/>
          </a:prstGeom>
          <a:solidFill>
            <a:schemeClr val="accent4">
              <a:lumMod val="40000"/>
              <a:lumOff val="60000"/>
            </a:schemeClr>
          </a:solidFill>
        </p:spPr>
        <p:txBody>
          <a:bodyPr wrap="square" rtlCol="0">
            <a:spAutoFit/>
          </a:bodyPr>
          <a:lstStyle/>
          <a:p>
            <a:r>
              <a:rPr lang="en-US" dirty="0"/>
              <a:t>B Table</a:t>
            </a:r>
          </a:p>
        </p:txBody>
      </p:sp>
      <p:graphicFrame>
        <p:nvGraphicFramePr>
          <p:cNvPr id="42" name="Table 41">
            <a:extLst>
              <a:ext uri="{FF2B5EF4-FFF2-40B4-BE49-F238E27FC236}">
                <a16:creationId xmlns:a16="http://schemas.microsoft.com/office/drawing/2014/main" id="{3FB1D449-12E3-A049-9D56-E30FCAE24B16}"/>
              </a:ext>
            </a:extLst>
          </p:cNvPr>
          <p:cNvGraphicFramePr>
            <a:graphicFrameLocks noGrp="1"/>
          </p:cNvGraphicFramePr>
          <p:nvPr>
            <p:extLst>
              <p:ext uri="{D42A27DB-BD31-4B8C-83A1-F6EECF244321}">
                <p14:modId xmlns:p14="http://schemas.microsoft.com/office/powerpoint/2010/main" val="524526552"/>
              </p:ext>
            </p:extLst>
          </p:nvPr>
        </p:nvGraphicFramePr>
        <p:xfrm>
          <a:off x="10047469" y="4323781"/>
          <a:ext cx="1297324" cy="1828800"/>
        </p:xfrm>
        <a:graphic>
          <a:graphicData uri="http://schemas.openxmlformats.org/drawingml/2006/table">
            <a:tbl>
              <a:tblPr firstRow="1" bandRow="1">
                <a:tableStyleId>{5C22544A-7EE6-4342-B048-85BDC9FD1C3A}</a:tableStyleId>
              </a:tblPr>
              <a:tblGrid>
                <a:gridCol w="648662">
                  <a:extLst>
                    <a:ext uri="{9D8B030D-6E8A-4147-A177-3AD203B41FA5}">
                      <a16:colId xmlns:a16="http://schemas.microsoft.com/office/drawing/2014/main" val="1083852683"/>
                    </a:ext>
                  </a:extLst>
                </a:gridCol>
                <a:gridCol w="648662">
                  <a:extLst>
                    <a:ext uri="{9D8B030D-6E8A-4147-A177-3AD203B41FA5}">
                      <a16:colId xmlns:a16="http://schemas.microsoft.com/office/drawing/2014/main" val="419461793"/>
                    </a:ext>
                  </a:extLst>
                </a:gridCol>
              </a:tblGrid>
              <a:tr h="285141">
                <a:tc>
                  <a:txBody>
                    <a:bodyPr/>
                    <a:lstStyle/>
                    <a:p>
                      <a:r>
                        <a:rPr lang="en-US" sz="1400" dirty="0"/>
                        <a:t>Node</a:t>
                      </a:r>
                    </a:p>
                  </a:txBody>
                  <a:tcPr/>
                </a:tc>
                <a:tc>
                  <a:txBody>
                    <a:bodyPr/>
                    <a:lstStyle/>
                    <a:p>
                      <a:r>
                        <a:rPr lang="en-US" sz="1400" dirty="0"/>
                        <a:t>Loc</a:t>
                      </a:r>
                    </a:p>
                  </a:txBody>
                  <a:tcPr/>
                </a:tc>
                <a:extLst>
                  <a:ext uri="{0D108BD9-81ED-4DB2-BD59-A6C34878D82A}">
                    <a16:rowId xmlns:a16="http://schemas.microsoft.com/office/drawing/2014/main" val="3421273193"/>
                  </a:ext>
                </a:extLst>
              </a:tr>
              <a:tr h="285141">
                <a:tc>
                  <a:txBody>
                    <a:bodyPr/>
                    <a:lstStyle/>
                    <a:p>
                      <a:r>
                        <a:rPr lang="en-US" sz="1400" dirty="0"/>
                        <a:t>A</a:t>
                      </a:r>
                    </a:p>
                  </a:txBody>
                  <a:tcPr/>
                </a:tc>
                <a:tc>
                  <a:txBody>
                    <a:bodyPr/>
                    <a:lstStyle/>
                    <a:p>
                      <a:r>
                        <a:rPr lang="en-US" sz="1400" dirty="0"/>
                        <a:t>1</a:t>
                      </a:r>
                    </a:p>
                  </a:txBody>
                  <a:tcPr/>
                </a:tc>
                <a:extLst>
                  <a:ext uri="{0D108BD9-81ED-4DB2-BD59-A6C34878D82A}">
                    <a16:rowId xmlns:a16="http://schemas.microsoft.com/office/drawing/2014/main" val="1278468167"/>
                  </a:ext>
                </a:extLst>
              </a:tr>
              <a:tr h="285141">
                <a:tc>
                  <a:txBody>
                    <a:bodyPr/>
                    <a:lstStyle/>
                    <a:p>
                      <a:r>
                        <a:rPr lang="en-US" sz="1400" dirty="0"/>
                        <a:t>B</a:t>
                      </a:r>
                    </a:p>
                  </a:txBody>
                  <a:tcPr/>
                </a:tc>
                <a:tc>
                  <a:txBody>
                    <a:bodyPr/>
                    <a:lstStyle/>
                    <a:p>
                      <a:r>
                        <a:rPr lang="en-US" sz="1400" dirty="0"/>
                        <a:t>3</a:t>
                      </a:r>
                    </a:p>
                  </a:txBody>
                  <a:tcPr/>
                </a:tc>
                <a:extLst>
                  <a:ext uri="{0D108BD9-81ED-4DB2-BD59-A6C34878D82A}">
                    <a16:rowId xmlns:a16="http://schemas.microsoft.com/office/drawing/2014/main" val="4057801434"/>
                  </a:ext>
                </a:extLst>
              </a:tr>
              <a:tr h="285141">
                <a:tc>
                  <a:txBody>
                    <a:bodyPr/>
                    <a:lstStyle/>
                    <a:p>
                      <a:r>
                        <a:rPr lang="en-US" sz="1400" dirty="0"/>
                        <a:t>C</a:t>
                      </a:r>
                    </a:p>
                  </a:txBody>
                  <a:tcPr/>
                </a:tc>
                <a:tc>
                  <a:txBody>
                    <a:bodyPr/>
                    <a:lstStyle/>
                    <a:p>
                      <a:r>
                        <a:rPr lang="en-US" sz="1400" dirty="0"/>
                        <a:t>5</a:t>
                      </a:r>
                    </a:p>
                  </a:txBody>
                  <a:tcPr/>
                </a:tc>
                <a:extLst>
                  <a:ext uri="{0D108BD9-81ED-4DB2-BD59-A6C34878D82A}">
                    <a16:rowId xmlns:a16="http://schemas.microsoft.com/office/drawing/2014/main" val="3182219015"/>
                  </a:ext>
                </a:extLst>
              </a:tr>
              <a:tr h="285141">
                <a:tc>
                  <a:txBody>
                    <a:bodyPr/>
                    <a:lstStyle/>
                    <a:p>
                      <a:r>
                        <a:rPr lang="en-US" sz="1400" dirty="0">
                          <a:solidFill>
                            <a:srgbClr val="FF0000"/>
                          </a:solidFill>
                        </a:rPr>
                        <a:t>F</a:t>
                      </a:r>
                    </a:p>
                  </a:txBody>
                  <a:tcPr/>
                </a:tc>
                <a:tc>
                  <a:txBody>
                    <a:bodyPr/>
                    <a:lstStyle/>
                    <a:p>
                      <a:r>
                        <a:rPr lang="en-US" sz="1400" dirty="0">
                          <a:solidFill>
                            <a:srgbClr val="FF0000"/>
                          </a:solidFill>
                        </a:rPr>
                        <a:t>4</a:t>
                      </a:r>
                    </a:p>
                  </a:txBody>
                  <a:tcPr/>
                </a:tc>
                <a:extLst>
                  <a:ext uri="{0D108BD9-81ED-4DB2-BD59-A6C34878D82A}">
                    <a16:rowId xmlns:a16="http://schemas.microsoft.com/office/drawing/2014/main" val="1457298464"/>
                  </a:ext>
                </a:extLst>
              </a:tr>
              <a:tr h="285141">
                <a:tc>
                  <a:txBody>
                    <a:bodyPr/>
                    <a:lstStyle/>
                    <a:p>
                      <a:endParaRPr lang="en-US" sz="1400"/>
                    </a:p>
                  </a:txBody>
                  <a:tcPr/>
                </a:tc>
                <a:tc>
                  <a:txBody>
                    <a:bodyPr/>
                    <a:lstStyle/>
                    <a:p>
                      <a:endParaRPr lang="en-US" sz="1400" dirty="0"/>
                    </a:p>
                  </a:txBody>
                  <a:tcPr/>
                </a:tc>
                <a:extLst>
                  <a:ext uri="{0D108BD9-81ED-4DB2-BD59-A6C34878D82A}">
                    <a16:rowId xmlns:a16="http://schemas.microsoft.com/office/drawing/2014/main" val="3137596144"/>
                  </a:ext>
                </a:extLst>
              </a:tr>
            </a:tbl>
          </a:graphicData>
        </a:graphic>
      </p:graphicFrame>
      <p:sp>
        <p:nvSpPr>
          <p:cNvPr id="24" name="TextBox 23">
            <a:extLst>
              <a:ext uri="{FF2B5EF4-FFF2-40B4-BE49-F238E27FC236}">
                <a16:creationId xmlns:a16="http://schemas.microsoft.com/office/drawing/2014/main" id="{5D06225E-BE4E-744A-AC74-9C996903BA59}"/>
              </a:ext>
            </a:extLst>
          </p:cNvPr>
          <p:cNvSpPr txBox="1"/>
          <p:nvPr/>
        </p:nvSpPr>
        <p:spPr>
          <a:xfrm>
            <a:off x="10203502" y="5801020"/>
            <a:ext cx="1136663" cy="369332"/>
          </a:xfrm>
          <a:prstGeom prst="rect">
            <a:avLst/>
          </a:prstGeom>
          <a:solidFill>
            <a:schemeClr val="accent4">
              <a:lumMod val="40000"/>
              <a:lumOff val="60000"/>
            </a:schemeClr>
          </a:solidFill>
        </p:spPr>
        <p:txBody>
          <a:bodyPr wrap="square" rtlCol="0">
            <a:spAutoFit/>
          </a:bodyPr>
          <a:lstStyle/>
          <a:p>
            <a:r>
              <a:rPr lang="en-US" dirty="0"/>
              <a:t>C Table</a:t>
            </a:r>
          </a:p>
        </p:txBody>
      </p:sp>
      <p:cxnSp>
        <p:nvCxnSpPr>
          <p:cNvPr id="46" name="Straight Arrow Connector 45">
            <a:extLst>
              <a:ext uri="{FF2B5EF4-FFF2-40B4-BE49-F238E27FC236}">
                <a16:creationId xmlns:a16="http://schemas.microsoft.com/office/drawing/2014/main" id="{D042BCF7-67F3-4445-A9EB-5FF59F950F7F}"/>
              </a:ext>
            </a:extLst>
          </p:cNvPr>
          <p:cNvCxnSpPr>
            <a:cxnSpLocks/>
            <a:endCxn id="14" idx="7"/>
          </p:cNvCxnSpPr>
          <p:nvPr/>
        </p:nvCxnSpPr>
        <p:spPr>
          <a:xfrm>
            <a:off x="7311707" y="4732575"/>
            <a:ext cx="55343" cy="40169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D91DCA15-E299-7C4D-982A-620608B503D2}"/>
              </a:ext>
            </a:extLst>
          </p:cNvPr>
          <p:cNvGrpSpPr/>
          <p:nvPr/>
        </p:nvGrpSpPr>
        <p:grpSpPr>
          <a:xfrm>
            <a:off x="7394388" y="5060950"/>
            <a:ext cx="4166431" cy="1610677"/>
            <a:chOff x="7394388" y="5060950"/>
            <a:chExt cx="4166431" cy="1610677"/>
          </a:xfrm>
        </p:grpSpPr>
        <p:cxnSp>
          <p:nvCxnSpPr>
            <p:cNvPr id="56" name="Straight Arrow Connector 55">
              <a:extLst>
                <a:ext uri="{FF2B5EF4-FFF2-40B4-BE49-F238E27FC236}">
                  <a16:creationId xmlns:a16="http://schemas.microsoft.com/office/drawing/2014/main" id="{F82FD29C-08E5-954E-B503-CF0D77563859}"/>
                </a:ext>
              </a:extLst>
            </p:cNvPr>
            <p:cNvCxnSpPr>
              <a:cxnSpLocks/>
              <a:stCxn id="5" idx="3"/>
            </p:cNvCxnSpPr>
            <p:nvPr/>
          </p:nvCxnSpPr>
          <p:spPr>
            <a:xfrm>
              <a:off x="7394388" y="5060950"/>
              <a:ext cx="417416" cy="132994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FDB2C3A-2671-4C49-A000-BDDAD3B76CA5}"/>
                </a:ext>
              </a:extLst>
            </p:cNvPr>
            <p:cNvSpPr txBox="1"/>
            <p:nvPr/>
          </p:nvSpPr>
          <p:spPr>
            <a:xfrm>
              <a:off x="7797234" y="6302295"/>
              <a:ext cx="3763585" cy="369332"/>
            </a:xfrm>
            <a:prstGeom prst="rect">
              <a:avLst/>
            </a:prstGeom>
            <a:noFill/>
          </p:spPr>
          <p:txBody>
            <a:bodyPr wrap="square" rtlCol="0">
              <a:spAutoFit/>
            </a:bodyPr>
            <a:lstStyle/>
            <a:p>
              <a:r>
                <a:rPr lang="en-US" i="1" dirty="0">
                  <a:solidFill>
                    <a:schemeClr val="accent1">
                      <a:lumMod val="75000"/>
                    </a:schemeClr>
                  </a:solidFill>
                </a:rPr>
                <a:t>Keys in range [3,4]</a:t>
              </a:r>
            </a:p>
          </p:txBody>
        </p:sp>
      </p:grpSp>
      <p:sp>
        <p:nvSpPr>
          <p:cNvPr id="4" name="TextBox 3">
            <a:extLst>
              <a:ext uri="{FF2B5EF4-FFF2-40B4-BE49-F238E27FC236}">
                <a16:creationId xmlns:a16="http://schemas.microsoft.com/office/drawing/2014/main" id="{3835FAB0-1572-FBB4-9331-6DF57C7DB8DF}"/>
              </a:ext>
            </a:extLst>
          </p:cNvPr>
          <p:cNvSpPr txBox="1"/>
          <p:nvPr/>
        </p:nvSpPr>
        <p:spPr>
          <a:xfrm>
            <a:off x="5681783" y="3429000"/>
            <a:ext cx="301686" cy="369332"/>
          </a:xfrm>
          <a:prstGeom prst="rect">
            <a:avLst/>
          </a:prstGeom>
          <a:noFill/>
        </p:spPr>
        <p:txBody>
          <a:bodyPr wrap="none" rtlCol="0">
            <a:spAutoFit/>
          </a:bodyPr>
          <a:lstStyle/>
          <a:p>
            <a:r>
              <a:rPr lang="en-US" dirty="0">
                <a:solidFill>
                  <a:schemeClr val="accent2">
                    <a:lumMod val="75000"/>
                  </a:schemeClr>
                </a:solidFill>
              </a:rPr>
              <a:t>1</a:t>
            </a:r>
          </a:p>
        </p:txBody>
      </p:sp>
      <p:sp>
        <p:nvSpPr>
          <p:cNvPr id="6" name="TextBox 5">
            <a:extLst>
              <a:ext uri="{FF2B5EF4-FFF2-40B4-BE49-F238E27FC236}">
                <a16:creationId xmlns:a16="http://schemas.microsoft.com/office/drawing/2014/main" id="{71A24048-D2BE-5DFF-4832-765F6CF6E5A2}"/>
              </a:ext>
            </a:extLst>
          </p:cNvPr>
          <p:cNvSpPr txBox="1"/>
          <p:nvPr/>
        </p:nvSpPr>
        <p:spPr>
          <a:xfrm>
            <a:off x="7394388" y="4358559"/>
            <a:ext cx="301686" cy="369332"/>
          </a:xfrm>
          <a:prstGeom prst="rect">
            <a:avLst/>
          </a:prstGeom>
          <a:noFill/>
        </p:spPr>
        <p:txBody>
          <a:bodyPr wrap="none" rtlCol="0">
            <a:spAutoFit/>
          </a:bodyPr>
          <a:lstStyle/>
          <a:p>
            <a:r>
              <a:rPr lang="en-US" dirty="0">
                <a:solidFill>
                  <a:schemeClr val="accent2">
                    <a:lumMod val="75000"/>
                  </a:schemeClr>
                </a:solidFill>
              </a:rPr>
              <a:t>3</a:t>
            </a:r>
          </a:p>
        </p:txBody>
      </p:sp>
      <p:sp>
        <p:nvSpPr>
          <p:cNvPr id="8" name="TextBox 7">
            <a:extLst>
              <a:ext uri="{FF2B5EF4-FFF2-40B4-BE49-F238E27FC236}">
                <a16:creationId xmlns:a16="http://schemas.microsoft.com/office/drawing/2014/main" id="{6FE3BEE9-3895-0C0A-4F07-D33ABE2014D7}"/>
              </a:ext>
            </a:extLst>
          </p:cNvPr>
          <p:cNvSpPr txBox="1"/>
          <p:nvPr/>
        </p:nvSpPr>
        <p:spPr>
          <a:xfrm>
            <a:off x="7131148" y="5994847"/>
            <a:ext cx="301686" cy="369332"/>
          </a:xfrm>
          <a:prstGeom prst="rect">
            <a:avLst/>
          </a:prstGeom>
          <a:noFill/>
        </p:spPr>
        <p:txBody>
          <a:bodyPr wrap="none" rtlCol="0">
            <a:spAutoFit/>
          </a:bodyPr>
          <a:lstStyle/>
          <a:p>
            <a:r>
              <a:rPr lang="en-US" dirty="0">
                <a:solidFill>
                  <a:schemeClr val="accent2">
                    <a:lumMod val="75000"/>
                  </a:schemeClr>
                </a:solidFill>
              </a:rPr>
              <a:t>5</a:t>
            </a:r>
          </a:p>
        </p:txBody>
      </p:sp>
      <p:sp>
        <p:nvSpPr>
          <p:cNvPr id="9" name="TextBox 8">
            <a:extLst>
              <a:ext uri="{FF2B5EF4-FFF2-40B4-BE49-F238E27FC236}">
                <a16:creationId xmlns:a16="http://schemas.microsoft.com/office/drawing/2014/main" id="{66FCE6E0-DCD9-3D57-AB3E-4F7F7F33AA9F}"/>
              </a:ext>
            </a:extLst>
          </p:cNvPr>
          <p:cNvSpPr txBox="1"/>
          <p:nvPr/>
        </p:nvSpPr>
        <p:spPr>
          <a:xfrm>
            <a:off x="7458565" y="5071286"/>
            <a:ext cx="301686" cy="369332"/>
          </a:xfrm>
          <a:prstGeom prst="rect">
            <a:avLst/>
          </a:prstGeom>
          <a:noFill/>
        </p:spPr>
        <p:txBody>
          <a:bodyPr wrap="none" rtlCol="0">
            <a:spAutoFit/>
          </a:bodyPr>
          <a:lstStyle/>
          <a:p>
            <a:r>
              <a:rPr lang="en-US" dirty="0">
                <a:solidFill>
                  <a:schemeClr val="accent2">
                    <a:lumMod val="75000"/>
                  </a:schemeClr>
                </a:solidFill>
              </a:rPr>
              <a:t>4</a:t>
            </a:r>
          </a:p>
        </p:txBody>
      </p:sp>
      <p:sp>
        <p:nvSpPr>
          <p:cNvPr id="10" name="TextBox 9">
            <a:extLst>
              <a:ext uri="{FF2B5EF4-FFF2-40B4-BE49-F238E27FC236}">
                <a16:creationId xmlns:a16="http://schemas.microsoft.com/office/drawing/2014/main" id="{5148E18B-EC2A-7AB3-14C7-5F27A4EDCAA8}"/>
              </a:ext>
            </a:extLst>
          </p:cNvPr>
          <p:cNvSpPr txBox="1"/>
          <p:nvPr/>
        </p:nvSpPr>
        <p:spPr>
          <a:xfrm>
            <a:off x="6616662" y="3650285"/>
            <a:ext cx="301686" cy="369332"/>
          </a:xfrm>
          <a:prstGeom prst="rect">
            <a:avLst/>
          </a:prstGeom>
          <a:noFill/>
        </p:spPr>
        <p:txBody>
          <a:bodyPr wrap="none" rtlCol="0">
            <a:spAutoFit/>
          </a:bodyPr>
          <a:lstStyle/>
          <a:p>
            <a:r>
              <a:rPr lang="en-US" dirty="0">
                <a:solidFill>
                  <a:schemeClr val="accent2">
                    <a:lumMod val="75000"/>
                  </a:schemeClr>
                </a:solidFill>
              </a:rPr>
              <a:t>2</a:t>
            </a:r>
          </a:p>
        </p:txBody>
      </p:sp>
      <p:sp>
        <p:nvSpPr>
          <p:cNvPr id="11" name="TextBox 10">
            <a:extLst>
              <a:ext uri="{FF2B5EF4-FFF2-40B4-BE49-F238E27FC236}">
                <a16:creationId xmlns:a16="http://schemas.microsoft.com/office/drawing/2014/main" id="{976EF4AD-C568-14F7-3BAE-94EDDDF40808}"/>
              </a:ext>
            </a:extLst>
          </p:cNvPr>
          <p:cNvSpPr txBox="1"/>
          <p:nvPr/>
        </p:nvSpPr>
        <p:spPr>
          <a:xfrm>
            <a:off x="6235196" y="6307149"/>
            <a:ext cx="301686" cy="369332"/>
          </a:xfrm>
          <a:prstGeom prst="rect">
            <a:avLst/>
          </a:prstGeom>
          <a:noFill/>
        </p:spPr>
        <p:txBody>
          <a:bodyPr wrap="none" rtlCol="0">
            <a:spAutoFit/>
          </a:bodyPr>
          <a:lstStyle/>
          <a:p>
            <a:r>
              <a:rPr lang="en-US" dirty="0">
                <a:solidFill>
                  <a:schemeClr val="accent2">
                    <a:lumMod val="75000"/>
                  </a:schemeClr>
                </a:solidFill>
              </a:rPr>
              <a:t>6</a:t>
            </a:r>
          </a:p>
        </p:txBody>
      </p:sp>
      <p:sp>
        <p:nvSpPr>
          <p:cNvPr id="12" name="TextBox 11">
            <a:extLst>
              <a:ext uri="{FF2B5EF4-FFF2-40B4-BE49-F238E27FC236}">
                <a16:creationId xmlns:a16="http://schemas.microsoft.com/office/drawing/2014/main" id="{4F6A2A36-0B3D-2443-5AAA-5BA550D6C677}"/>
              </a:ext>
            </a:extLst>
          </p:cNvPr>
          <p:cNvSpPr txBox="1"/>
          <p:nvPr/>
        </p:nvSpPr>
        <p:spPr>
          <a:xfrm>
            <a:off x="5135360" y="6286949"/>
            <a:ext cx="301686" cy="369332"/>
          </a:xfrm>
          <a:prstGeom prst="rect">
            <a:avLst/>
          </a:prstGeom>
          <a:noFill/>
        </p:spPr>
        <p:txBody>
          <a:bodyPr wrap="none" rtlCol="0">
            <a:spAutoFit/>
          </a:bodyPr>
          <a:lstStyle/>
          <a:p>
            <a:r>
              <a:rPr lang="en-US" dirty="0">
                <a:solidFill>
                  <a:schemeClr val="accent2">
                    <a:lumMod val="75000"/>
                  </a:schemeClr>
                </a:solidFill>
              </a:rPr>
              <a:t>7</a:t>
            </a:r>
          </a:p>
        </p:txBody>
      </p:sp>
      <p:sp>
        <p:nvSpPr>
          <p:cNvPr id="13" name="TextBox 12">
            <a:extLst>
              <a:ext uri="{FF2B5EF4-FFF2-40B4-BE49-F238E27FC236}">
                <a16:creationId xmlns:a16="http://schemas.microsoft.com/office/drawing/2014/main" id="{96AD10C9-9D12-AF0C-48B7-ABBF6B388E9B}"/>
              </a:ext>
            </a:extLst>
          </p:cNvPr>
          <p:cNvSpPr txBox="1"/>
          <p:nvPr/>
        </p:nvSpPr>
        <p:spPr>
          <a:xfrm>
            <a:off x="4571615" y="5543139"/>
            <a:ext cx="301686" cy="369332"/>
          </a:xfrm>
          <a:prstGeom prst="rect">
            <a:avLst/>
          </a:prstGeom>
          <a:noFill/>
        </p:spPr>
        <p:txBody>
          <a:bodyPr wrap="none" rtlCol="0">
            <a:spAutoFit/>
          </a:bodyPr>
          <a:lstStyle/>
          <a:p>
            <a:r>
              <a:rPr lang="en-US" dirty="0">
                <a:solidFill>
                  <a:schemeClr val="accent2">
                    <a:lumMod val="75000"/>
                  </a:schemeClr>
                </a:solidFill>
              </a:rPr>
              <a:t>8</a:t>
            </a:r>
          </a:p>
        </p:txBody>
      </p:sp>
      <p:sp>
        <p:nvSpPr>
          <p:cNvPr id="17" name="TextBox 16">
            <a:extLst>
              <a:ext uri="{FF2B5EF4-FFF2-40B4-BE49-F238E27FC236}">
                <a16:creationId xmlns:a16="http://schemas.microsoft.com/office/drawing/2014/main" id="{2B817239-82C6-4A73-E425-F1BB76222991}"/>
              </a:ext>
            </a:extLst>
          </p:cNvPr>
          <p:cNvSpPr txBox="1"/>
          <p:nvPr/>
        </p:nvSpPr>
        <p:spPr>
          <a:xfrm>
            <a:off x="4381600" y="4691618"/>
            <a:ext cx="301686" cy="369332"/>
          </a:xfrm>
          <a:prstGeom prst="rect">
            <a:avLst/>
          </a:prstGeom>
          <a:noFill/>
        </p:spPr>
        <p:txBody>
          <a:bodyPr wrap="none" rtlCol="0">
            <a:spAutoFit/>
          </a:bodyPr>
          <a:lstStyle/>
          <a:p>
            <a:r>
              <a:rPr lang="en-US" dirty="0">
                <a:solidFill>
                  <a:schemeClr val="accent2">
                    <a:lumMod val="75000"/>
                  </a:schemeClr>
                </a:solidFill>
              </a:rPr>
              <a:t>9</a:t>
            </a:r>
          </a:p>
        </p:txBody>
      </p:sp>
      <p:sp>
        <p:nvSpPr>
          <p:cNvPr id="18" name="TextBox 17">
            <a:extLst>
              <a:ext uri="{FF2B5EF4-FFF2-40B4-BE49-F238E27FC236}">
                <a16:creationId xmlns:a16="http://schemas.microsoft.com/office/drawing/2014/main" id="{25A28CD1-3260-0280-1336-B4E40E67B170}"/>
              </a:ext>
            </a:extLst>
          </p:cNvPr>
          <p:cNvSpPr txBox="1"/>
          <p:nvPr/>
        </p:nvSpPr>
        <p:spPr>
          <a:xfrm>
            <a:off x="4764797" y="3972220"/>
            <a:ext cx="418704" cy="369332"/>
          </a:xfrm>
          <a:prstGeom prst="rect">
            <a:avLst/>
          </a:prstGeom>
          <a:noFill/>
        </p:spPr>
        <p:txBody>
          <a:bodyPr wrap="none" rtlCol="0">
            <a:spAutoFit/>
          </a:bodyPr>
          <a:lstStyle/>
          <a:p>
            <a:r>
              <a:rPr lang="en-US" dirty="0">
                <a:solidFill>
                  <a:schemeClr val="accent2">
                    <a:lumMod val="75000"/>
                  </a:schemeClr>
                </a:solidFill>
              </a:rPr>
              <a:t>10</a:t>
            </a:r>
          </a:p>
        </p:txBody>
      </p:sp>
    </p:spTree>
    <p:extLst>
      <p:ext uri="{BB962C8B-B14F-4D97-AF65-F5344CB8AC3E}">
        <p14:creationId xmlns:p14="http://schemas.microsoft.com/office/powerpoint/2010/main" val="153532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200"/>
                                  </p:stCondLst>
                                  <p:childTnLst>
                                    <p:set>
                                      <p:cBhvr>
                                        <p:cTn id="20" dur="1" fill="hold">
                                          <p:stCondLst>
                                            <p:cond delay="0"/>
                                          </p:stCondLst>
                                        </p:cTn>
                                        <p:tgtEl>
                                          <p:spTgt spid="27"/>
                                        </p:tgtEl>
                                        <p:attrNameLst>
                                          <p:attrName>style.visibility</p:attrName>
                                        </p:attrNameLst>
                                      </p:cBhvr>
                                      <p:to>
                                        <p:strVal val="visible"/>
                                      </p:to>
                                    </p:set>
                                    <p:animEffect transition="in" filter="wipe(right)">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1"/>
                                        </p:tgtEl>
                                        <p:attrNameLst>
                                          <p:attrName>style.visibility</p:attrName>
                                        </p:attrNameLst>
                                      </p:cBhvr>
                                      <p:to>
                                        <p:strVal val="visible"/>
                                      </p:to>
                                    </p:set>
                                  </p:childTnLst>
                                </p:cTn>
                              </p:par>
                              <p:par>
                                <p:cTn id="26" presetID="22" presetClass="entr" presetSubtype="2" fill="hold" nodeType="withEffect">
                                  <p:stCondLst>
                                    <p:cond delay="500"/>
                                  </p:stCondLst>
                                  <p:childTnLst>
                                    <p:set>
                                      <p:cBhvr>
                                        <p:cTn id="27" dur="1" fill="hold">
                                          <p:stCondLst>
                                            <p:cond delay="0"/>
                                          </p:stCondLst>
                                        </p:cTn>
                                        <p:tgtEl>
                                          <p:spTgt spid="37"/>
                                        </p:tgtEl>
                                        <p:attrNameLst>
                                          <p:attrName>style.visibility</p:attrName>
                                        </p:attrNameLst>
                                      </p:cBhvr>
                                      <p:to>
                                        <p:strVal val="visible"/>
                                      </p:to>
                                    </p:set>
                                    <p:animEffect transition="in" filter="wipe(right)">
                                      <p:cBhvr>
                                        <p:cTn id="28" dur="500"/>
                                        <p:tgtEl>
                                          <p:spTgt spid="37"/>
                                        </p:tgtEl>
                                      </p:cBhvr>
                                    </p:animEffect>
                                  </p:childTnLst>
                                </p:cTn>
                              </p:par>
                              <p:par>
                                <p:cTn id="29" presetID="22" presetClass="entr" presetSubtype="2" fill="hold" nodeType="withEffect">
                                  <p:stCondLst>
                                    <p:cond delay="100"/>
                                  </p:stCondLst>
                                  <p:childTnLst>
                                    <p:set>
                                      <p:cBhvr>
                                        <p:cTn id="30" dur="1" fill="hold">
                                          <p:stCondLst>
                                            <p:cond delay="0"/>
                                          </p:stCondLst>
                                        </p:cTn>
                                        <p:tgtEl>
                                          <p:spTgt spid="31"/>
                                        </p:tgtEl>
                                        <p:attrNameLst>
                                          <p:attrName>style.visibility</p:attrName>
                                        </p:attrNameLst>
                                      </p:cBhvr>
                                      <p:to>
                                        <p:strVal val="visible"/>
                                      </p:to>
                                    </p:set>
                                    <p:animEffect transition="in" filter="wipe(right)">
                                      <p:cBhvr>
                                        <p:cTn id="31" dur="500"/>
                                        <p:tgtEl>
                                          <p:spTgt spid="31"/>
                                        </p:tgtEl>
                                      </p:cBhvr>
                                    </p:animEffect>
                                  </p:childTnLst>
                                </p:cTn>
                              </p:par>
                              <p:par>
                                <p:cTn id="32" presetID="22" presetClass="entr" presetSubtype="2" fill="hold" nodeType="withEffect">
                                  <p:stCondLst>
                                    <p:cond delay="700"/>
                                  </p:stCondLst>
                                  <p:childTnLst>
                                    <p:set>
                                      <p:cBhvr>
                                        <p:cTn id="33" dur="1" fill="hold">
                                          <p:stCondLst>
                                            <p:cond delay="0"/>
                                          </p:stCondLst>
                                        </p:cTn>
                                        <p:tgtEl>
                                          <p:spTgt spid="34"/>
                                        </p:tgtEl>
                                        <p:attrNameLst>
                                          <p:attrName>style.visibility</p:attrName>
                                        </p:attrNameLst>
                                      </p:cBhvr>
                                      <p:to>
                                        <p:strVal val="visible"/>
                                      </p:to>
                                    </p:set>
                                    <p:animEffect transition="in" filter="wipe(right)">
                                      <p:cBhvr>
                                        <p:cTn id="34" dur="500"/>
                                        <p:tgtEl>
                                          <p:spTgt spid="34"/>
                                        </p:tgtEl>
                                      </p:cBhvr>
                                    </p:animEffect>
                                  </p:childTnLst>
                                </p:cTn>
                              </p:par>
                              <p:par>
                                <p:cTn id="35" presetID="22" presetClass="entr" presetSubtype="2" fill="hold" nodeType="withEffect">
                                  <p:stCondLst>
                                    <p:cond delay="900"/>
                                  </p:stCondLst>
                                  <p:childTnLst>
                                    <p:set>
                                      <p:cBhvr>
                                        <p:cTn id="36" dur="1" fill="hold">
                                          <p:stCondLst>
                                            <p:cond delay="0"/>
                                          </p:stCondLst>
                                        </p:cTn>
                                        <p:tgtEl>
                                          <p:spTgt spid="28"/>
                                        </p:tgtEl>
                                        <p:attrNameLst>
                                          <p:attrName>style.visibility</p:attrName>
                                        </p:attrNameLst>
                                      </p:cBhvr>
                                      <p:to>
                                        <p:strVal val="visible"/>
                                      </p:to>
                                    </p:set>
                                    <p:animEffect transition="in" filter="wipe(right)">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wipe(down)">
                                      <p:cBhvr>
                                        <p:cTn id="50" dur="500"/>
                                        <p:tgtEl>
                                          <p:spTgt spid="46"/>
                                        </p:tgtEl>
                                      </p:cBhvr>
                                    </p:animEffect>
                                  </p:childTnLst>
                                </p:cTn>
                              </p:par>
                            </p:childTnLst>
                          </p:cTn>
                        </p:par>
                        <p:par>
                          <p:cTn id="51" fill="hold">
                            <p:stCondLst>
                              <p:cond delay="500"/>
                            </p:stCondLst>
                            <p:childTnLst>
                              <p:par>
                                <p:cTn id="52" presetID="1" presetClass="entr" presetSubtype="0" fill="hold" nodeType="afterEffect">
                                  <p:stCondLst>
                                    <p:cond delay="0"/>
                                  </p:stCondLst>
                                  <p:childTnLst>
                                    <p:set>
                                      <p:cBhvr>
                                        <p:cTn id="53"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6CF40-8E7C-BE49-95D3-1C1557C6EB7F}"/>
              </a:ext>
            </a:extLst>
          </p:cNvPr>
          <p:cNvSpPr>
            <a:spLocks noGrp="1"/>
          </p:cNvSpPr>
          <p:nvPr>
            <p:ph type="title"/>
          </p:nvPr>
        </p:nvSpPr>
        <p:spPr/>
        <p:txBody>
          <a:bodyPr/>
          <a:lstStyle/>
          <a:p>
            <a:r>
              <a:rPr lang="en-US" dirty="0"/>
              <a:t>Handling Reads</a:t>
            </a:r>
          </a:p>
        </p:txBody>
      </p:sp>
      <p:sp>
        <p:nvSpPr>
          <p:cNvPr id="3" name="Content Placeholder 2">
            <a:extLst>
              <a:ext uri="{FF2B5EF4-FFF2-40B4-BE49-F238E27FC236}">
                <a16:creationId xmlns:a16="http://schemas.microsoft.com/office/drawing/2014/main" id="{FF26556E-723D-A144-BF17-DF7C4F6799D7}"/>
              </a:ext>
            </a:extLst>
          </p:cNvPr>
          <p:cNvSpPr>
            <a:spLocks noGrp="1"/>
          </p:cNvSpPr>
          <p:nvPr>
            <p:ph idx="1"/>
          </p:nvPr>
        </p:nvSpPr>
        <p:spPr>
          <a:xfrm>
            <a:off x="838200" y="1825625"/>
            <a:ext cx="11102788" cy="4351338"/>
          </a:xfrm>
        </p:spPr>
        <p:txBody>
          <a:bodyPr/>
          <a:lstStyle/>
          <a:p>
            <a:r>
              <a:rPr lang="en-US" dirty="0"/>
              <a:t>Each item is replicated on N nodes</a:t>
            </a:r>
          </a:p>
          <a:p>
            <a:r>
              <a:rPr lang="en-US" dirty="0"/>
              <a:t>To read: hash key, send request to one replica</a:t>
            </a:r>
          </a:p>
          <a:p>
            <a:pPr lvl="1"/>
            <a:r>
              <a:rPr lang="en-US" dirty="0"/>
              <a:t>Client either uses Amazon front end or reads mapping table from seeds</a:t>
            </a:r>
          </a:p>
        </p:txBody>
      </p:sp>
      <p:pic>
        <p:nvPicPr>
          <p:cNvPr id="4" name="Picture 3">
            <a:extLst>
              <a:ext uri="{FF2B5EF4-FFF2-40B4-BE49-F238E27FC236}">
                <a16:creationId xmlns:a16="http://schemas.microsoft.com/office/drawing/2014/main" id="{1D63ED5D-2871-CF4A-8B7D-343E2D077C53}"/>
              </a:ext>
            </a:extLst>
          </p:cNvPr>
          <p:cNvPicPr>
            <a:picLocks noChangeAspect="1"/>
          </p:cNvPicPr>
          <p:nvPr/>
        </p:nvPicPr>
        <p:blipFill>
          <a:blip r:embed="rId3"/>
          <a:stretch>
            <a:fillRect/>
          </a:stretch>
        </p:blipFill>
        <p:spPr>
          <a:xfrm>
            <a:off x="4596042" y="3640420"/>
            <a:ext cx="2514600" cy="2641600"/>
          </a:xfrm>
          <a:prstGeom prst="rect">
            <a:avLst/>
          </a:prstGeom>
        </p:spPr>
      </p:pic>
      <p:pic>
        <p:nvPicPr>
          <p:cNvPr id="5" name="Picture 4">
            <a:extLst>
              <a:ext uri="{FF2B5EF4-FFF2-40B4-BE49-F238E27FC236}">
                <a16:creationId xmlns:a16="http://schemas.microsoft.com/office/drawing/2014/main" id="{AAE7FAEB-FB55-F544-BC8A-9A9C0065791C}"/>
              </a:ext>
            </a:extLst>
          </p:cNvPr>
          <p:cNvPicPr>
            <a:picLocks noChangeAspect="1"/>
          </p:cNvPicPr>
          <p:nvPr/>
        </p:nvPicPr>
        <p:blipFill>
          <a:blip r:embed="rId4"/>
          <a:stretch>
            <a:fillRect/>
          </a:stretch>
        </p:blipFill>
        <p:spPr>
          <a:xfrm>
            <a:off x="4596042" y="3644972"/>
            <a:ext cx="2596776" cy="2501900"/>
          </a:xfrm>
          <a:prstGeom prst="rect">
            <a:avLst/>
          </a:prstGeom>
        </p:spPr>
      </p:pic>
      <p:sp>
        <p:nvSpPr>
          <p:cNvPr id="6" name="TextBox 5">
            <a:extLst>
              <a:ext uri="{FF2B5EF4-FFF2-40B4-BE49-F238E27FC236}">
                <a16:creationId xmlns:a16="http://schemas.microsoft.com/office/drawing/2014/main" id="{C5F1BBB4-1C41-CE4F-A502-3897BF37366D}"/>
              </a:ext>
            </a:extLst>
          </p:cNvPr>
          <p:cNvSpPr txBox="1"/>
          <p:nvPr/>
        </p:nvSpPr>
        <p:spPr>
          <a:xfrm>
            <a:off x="6179127" y="6146872"/>
            <a:ext cx="295274" cy="369332"/>
          </a:xfrm>
          <a:prstGeom prst="rect">
            <a:avLst/>
          </a:prstGeom>
          <a:noFill/>
        </p:spPr>
        <p:txBody>
          <a:bodyPr wrap="none" rtlCol="0">
            <a:spAutoFit/>
          </a:bodyPr>
          <a:lstStyle/>
          <a:p>
            <a:r>
              <a:rPr lang="en-US" b="1" dirty="0"/>
              <a:t>k</a:t>
            </a:r>
          </a:p>
        </p:txBody>
      </p:sp>
      <p:pic>
        <p:nvPicPr>
          <p:cNvPr id="7" name="Picture 6">
            <a:extLst>
              <a:ext uri="{FF2B5EF4-FFF2-40B4-BE49-F238E27FC236}">
                <a16:creationId xmlns:a16="http://schemas.microsoft.com/office/drawing/2014/main" id="{E0811EA5-7761-CE42-AD07-72277BEA2240}"/>
              </a:ext>
            </a:extLst>
          </p:cNvPr>
          <p:cNvPicPr>
            <a:picLocks noChangeAspect="1"/>
          </p:cNvPicPr>
          <p:nvPr/>
        </p:nvPicPr>
        <p:blipFill>
          <a:blip r:embed="rId5"/>
          <a:stretch>
            <a:fillRect/>
          </a:stretch>
        </p:blipFill>
        <p:spPr>
          <a:xfrm>
            <a:off x="4596042" y="3640420"/>
            <a:ext cx="1230406" cy="2501900"/>
          </a:xfrm>
          <a:prstGeom prst="rect">
            <a:avLst/>
          </a:prstGeom>
        </p:spPr>
      </p:pic>
      <p:sp>
        <p:nvSpPr>
          <p:cNvPr id="8" name="TextBox 7">
            <a:extLst>
              <a:ext uri="{FF2B5EF4-FFF2-40B4-BE49-F238E27FC236}">
                <a16:creationId xmlns:a16="http://schemas.microsoft.com/office/drawing/2014/main" id="{F38B40EF-47D3-5946-8642-427BB79FE70D}"/>
              </a:ext>
            </a:extLst>
          </p:cNvPr>
          <p:cNvSpPr txBox="1"/>
          <p:nvPr/>
        </p:nvSpPr>
        <p:spPr>
          <a:xfrm>
            <a:off x="4190297" y="5546237"/>
            <a:ext cx="569387" cy="369332"/>
          </a:xfrm>
          <a:prstGeom prst="rect">
            <a:avLst/>
          </a:prstGeom>
          <a:noFill/>
        </p:spPr>
        <p:txBody>
          <a:bodyPr wrap="none" rtlCol="0">
            <a:spAutoFit/>
          </a:bodyPr>
          <a:lstStyle/>
          <a:p>
            <a:r>
              <a:rPr lang="en-US" b="1" dirty="0"/>
              <a:t>N=3</a:t>
            </a:r>
          </a:p>
        </p:txBody>
      </p:sp>
      <p:cxnSp>
        <p:nvCxnSpPr>
          <p:cNvPr id="10" name="Straight Arrow Connector 9">
            <a:extLst>
              <a:ext uri="{FF2B5EF4-FFF2-40B4-BE49-F238E27FC236}">
                <a16:creationId xmlns:a16="http://schemas.microsoft.com/office/drawing/2014/main" id="{18D2DD58-6CE0-354E-8CF8-6B601ED478A4}"/>
              </a:ext>
            </a:extLst>
          </p:cNvPr>
          <p:cNvCxnSpPr/>
          <p:nvPr/>
        </p:nvCxnSpPr>
        <p:spPr>
          <a:xfrm flipV="1">
            <a:off x="3207895" y="4766872"/>
            <a:ext cx="1388147" cy="1798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FCDF5FA-0F61-824A-9A73-03A71A7E8619}"/>
              </a:ext>
            </a:extLst>
          </p:cNvPr>
          <p:cNvSpPr txBox="1"/>
          <p:nvPr/>
        </p:nvSpPr>
        <p:spPr>
          <a:xfrm>
            <a:off x="1273186" y="4485089"/>
            <a:ext cx="2038662" cy="1200329"/>
          </a:xfrm>
          <a:prstGeom prst="rect">
            <a:avLst/>
          </a:prstGeom>
          <a:noFill/>
        </p:spPr>
        <p:txBody>
          <a:bodyPr wrap="square" rtlCol="0">
            <a:spAutoFit/>
          </a:bodyPr>
          <a:lstStyle/>
          <a:p>
            <a:r>
              <a:rPr lang="en-US" dirty="0"/>
              <a:t>Client selects one node to be </a:t>
            </a:r>
            <a:r>
              <a:rPr lang="en-US" i="1" dirty="0"/>
              <a:t>coordinator</a:t>
            </a:r>
          </a:p>
          <a:p>
            <a:r>
              <a:rPr lang="en-US" i="1" dirty="0">
                <a:solidFill>
                  <a:schemeClr val="accent2">
                    <a:lumMod val="75000"/>
                  </a:schemeClr>
                </a:solidFill>
              </a:rPr>
              <a:t>Read(”hi”, data)</a:t>
            </a:r>
            <a:endParaRPr lang="en-US" dirty="0">
              <a:solidFill>
                <a:schemeClr val="accent2">
                  <a:lumMod val="75000"/>
                </a:schemeClr>
              </a:solidFill>
            </a:endParaRPr>
          </a:p>
        </p:txBody>
      </p:sp>
      <p:sp>
        <p:nvSpPr>
          <p:cNvPr id="9" name="TextBox 8">
            <a:extLst>
              <a:ext uri="{FF2B5EF4-FFF2-40B4-BE49-F238E27FC236}">
                <a16:creationId xmlns:a16="http://schemas.microsoft.com/office/drawing/2014/main" id="{552D743C-059F-7C30-F16E-4089C6CAE5B4}"/>
              </a:ext>
            </a:extLst>
          </p:cNvPr>
          <p:cNvSpPr txBox="1"/>
          <p:nvPr/>
        </p:nvSpPr>
        <p:spPr>
          <a:xfrm>
            <a:off x="7982006" y="4001294"/>
            <a:ext cx="2968653" cy="1200329"/>
          </a:xfrm>
          <a:prstGeom prst="rect">
            <a:avLst/>
          </a:prstGeom>
          <a:noFill/>
        </p:spPr>
        <p:txBody>
          <a:bodyPr wrap="square" rtlCol="0">
            <a:spAutoFit/>
          </a:bodyPr>
          <a:lstStyle/>
          <a:p>
            <a:r>
              <a:rPr lang="en-US" dirty="0"/>
              <a:t>E compute Hash(“hi”) </a:t>
            </a:r>
            <a:r>
              <a:rPr lang="en-US" dirty="0">
                <a:sym typeface="Wingdings" pitchFamily="2" charset="2"/>
              </a:rPr>
              <a:t> k</a:t>
            </a:r>
          </a:p>
          <a:p>
            <a:r>
              <a:rPr lang="en-US" dirty="0">
                <a:sym typeface="Wingdings" pitchFamily="2" charset="2"/>
              </a:rPr>
              <a:t>E reads D, E, A</a:t>
            </a:r>
          </a:p>
          <a:p>
            <a:r>
              <a:rPr lang="en-US" i="1" dirty="0">
                <a:sym typeface="Wingdings" pitchFamily="2" charset="2"/>
              </a:rPr>
              <a:t>(Details of how many to read later)</a:t>
            </a:r>
            <a:endParaRPr lang="en-US" i="1" dirty="0"/>
          </a:p>
        </p:txBody>
      </p:sp>
    </p:spTree>
    <p:extLst>
      <p:ext uri="{BB962C8B-B14F-4D97-AF65-F5344CB8AC3E}">
        <p14:creationId xmlns:p14="http://schemas.microsoft.com/office/powerpoint/2010/main" val="387448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1" presetClass="entr" presetSubtype="0" fill="hold"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A4AFB-B6B3-5B4B-ABBE-35EF5AEBBDC4}"/>
              </a:ext>
            </a:extLst>
          </p:cNvPr>
          <p:cNvSpPr>
            <a:spLocks noGrp="1"/>
          </p:cNvSpPr>
          <p:nvPr>
            <p:ph type="title"/>
          </p:nvPr>
        </p:nvSpPr>
        <p:spPr/>
        <p:txBody>
          <a:bodyPr/>
          <a:lstStyle/>
          <a:p>
            <a:r>
              <a:rPr lang="en-US" dirty="0"/>
              <a:t>Handling Writes</a:t>
            </a:r>
          </a:p>
        </p:txBody>
      </p:sp>
      <p:sp>
        <p:nvSpPr>
          <p:cNvPr id="3" name="Content Placeholder 2">
            <a:extLst>
              <a:ext uri="{FF2B5EF4-FFF2-40B4-BE49-F238E27FC236}">
                <a16:creationId xmlns:a16="http://schemas.microsoft.com/office/drawing/2014/main" id="{63FACD9A-211B-F640-8040-5D26FB31305E}"/>
              </a:ext>
            </a:extLst>
          </p:cNvPr>
          <p:cNvSpPr>
            <a:spLocks noGrp="1"/>
          </p:cNvSpPr>
          <p:nvPr>
            <p:ph idx="1"/>
          </p:nvPr>
        </p:nvSpPr>
        <p:spPr>
          <a:xfrm>
            <a:off x="838200" y="1469303"/>
            <a:ext cx="10515600" cy="4351338"/>
          </a:xfrm>
        </p:spPr>
        <p:txBody>
          <a:bodyPr/>
          <a:lstStyle/>
          <a:p>
            <a:r>
              <a:rPr lang="en-US" dirty="0"/>
              <a:t>Route as in reads</a:t>
            </a:r>
          </a:p>
          <a:p>
            <a:r>
              <a:rPr lang="en-US" dirty="0"/>
              <a:t>Back to our availability conundrum</a:t>
            </a:r>
          </a:p>
          <a:p>
            <a:pPr lvl="1"/>
            <a:r>
              <a:rPr lang="en-US" dirty="0"/>
              <a:t>Do we write all replicas?  What if one has failed / isn’t available?</a:t>
            </a:r>
          </a:p>
          <a:p>
            <a:pPr lvl="1"/>
            <a:r>
              <a:rPr lang="en-US" dirty="0"/>
              <a:t>Do we write just one replica?  How do we ensure that our read will be visible to other nodes?</a:t>
            </a:r>
          </a:p>
        </p:txBody>
      </p:sp>
      <p:pic>
        <p:nvPicPr>
          <p:cNvPr id="4" name="Picture 3">
            <a:extLst>
              <a:ext uri="{FF2B5EF4-FFF2-40B4-BE49-F238E27FC236}">
                <a16:creationId xmlns:a16="http://schemas.microsoft.com/office/drawing/2014/main" id="{728714F8-7A3E-CE4B-9E80-9C3ED6804D4D}"/>
              </a:ext>
            </a:extLst>
          </p:cNvPr>
          <p:cNvPicPr>
            <a:picLocks noChangeAspect="1"/>
          </p:cNvPicPr>
          <p:nvPr/>
        </p:nvPicPr>
        <p:blipFill>
          <a:blip r:embed="rId3"/>
          <a:stretch>
            <a:fillRect/>
          </a:stretch>
        </p:blipFill>
        <p:spPr>
          <a:xfrm>
            <a:off x="5555412" y="3797527"/>
            <a:ext cx="2514600" cy="2641600"/>
          </a:xfrm>
          <a:prstGeom prst="rect">
            <a:avLst/>
          </a:prstGeom>
        </p:spPr>
      </p:pic>
      <p:pic>
        <p:nvPicPr>
          <p:cNvPr id="5" name="Picture 4">
            <a:extLst>
              <a:ext uri="{FF2B5EF4-FFF2-40B4-BE49-F238E27FC236}">
                <a16:creationId xmlns:a16="http://schemas.microsoft.com/office/drawing/2014/main" id="{1166674A-074C-1746-B59B-F0878955DA9E}"/>
              </a:ext>
            </a:extLst>
          </p:cNvPr>
          <p:cNvPicPr>
            <a:picLocks noChangeAspect="1"/>
          </p:cNvPicPr>
          <p:nvPr/>
        </p:nvPicPr>
        <p:blipFill>
          <a:blip r:embed="rId4"/>
          <a:stretch>
            <a:fillRect/>
          </a:stretch>
        </p:blipFill>
        <p:spPr>
          <a:xfrm>
            <a:off x="5555412" y="3802079"/>
            <a:ext cx="2596776" cy="2501900"/>
          </a:xfrm>
          <a:prstGeom prst="rect">
            <a:avLst/>
          </a:prstGeom>
        </p:spPr>
      </p:pic>
      <p:sp>
        <p:nvSpPr>
          <p:cNvPr id="6" name="TextBox 5">
            <a:extLst>
              <a:ext uri="{FF2B5EF4-FFF2-40B4-BE49-F238E27FC236}">
                <a16:creationId xmlns:a16="http://schemas.microsoft.com/office/drawing/2014/main" id="{548FEC45-E206-4244-9367-9EF09472E953}"/>
              </a:ext>
            </a:extLst>
          </p:cNvPr>
          <p:cNvSpPr txBox="1"/>
          <p:nvPr/>
        </p:nvSpPr>
        <p:spPr>
          <a:xfrm>
            <a:off x="7138497" y="6303979"/>
            <a:ext cx="295274" cy="369332"/>
          </a:xfrm>
          <a:prstGeom prst="rect">
            <a:avLst/>
          </a:prstGeom>
          <a:noFill/>
        </p:spPr>
        <p:txBody>
          <a:bodyPr wrap="square" rtlCol="0">
            <a:spAutoFit/>
          </a:bodyPr>
          <a:lstStyle/>
          <a:p>
            <a:r>
              <a:rPr lang="en-US" b="1" dirty="0"/>
              <a:t>k</a:t>
            </a:r>
          </a:p>
        </p:txBody>
      </p:sp>
      <p:pic>
        <p:nvPicPr>
          <p:cNvPr id="7" name="Picture 6">
            <a:extLst>
              <a:ext uri="{FF2B5EF4-FFF2-40B4-BE49-F238E27FC236}">
                <a16:creationId xmlns:a16="http://schemas.microsoft.com/office/drawing/2014/main" id="{82BB97A3-8E26-9549-BBDD-C566AE058B10}"/>
              </a:ext>
            </a:extLst>
          </p:cNvPr>
          <p:cNvPicPr>
            <a:picLocks noChangeAspect="1"/>
          </p:cNvPicPr>
          <p:nvPr/>
        </p:nvPicPr>
        <p:blipFill>
          <a:blip r:embed="rId5"/>
          <a:stretch>
            <a:fillRect/>
          </a:stretch>
        </p:blipFill>
        <p:spPr>
          <a:xfrm>
            <a:off x="5555412" y="3797527"/>
            <a:ext cx="1230406" cy="2501900"/>
          </a:xfrm>
          <a:prstGeom prst="rect">
            <a:avLst/>
          </a:prstGeom>
        </p:spPr>
      </p:pic>
      <p:sp>
        <p:nvSpPr>
          <p:cNvPr id="8" name="TextBox 7">
            <a:extLst>
              <a:ext uri="{FF2B5EF4-FFF2-40B4-BE49-F238E27FC236}">
                <a16:creationId xmlns:a16="http://schemas.microsoft.com/office/drawing/2014/main" id="{EF5F4C9B-1FCA-4A49-9C04-F5FDAD87025A}"/>
              </a:ext>
            </a:extLst>
          </p:cNvPr>
          <p:cNvSpPr txBox="1"/>
          <p:nvPr/>
        </p:nvSpPr>
        <p:spPr>
          <a:xfrm>
            <a:off x="5149667" y="5703344"/>
            <a:ext cx="569387" cy="369332"/>
          </a:xfrm>
          <a:prstGeom prst="rect">
            <a:avLst/>
          </a:prstGeom>
          <a:noFill/>
        </p:spPr>
        <p:txBody>
          <a:bodyPr wrap="square" rtlCol="0">
            <a:spAutoFit/>
          </a:bodyPr>
          <a:lstStyle/>
          <a:p>
            <a:r>
              <a:rPr lang="en-US" b="1" dirty="0"/>
              <a:t>N=3</a:t>
            </a:r>
          </a:p>
        </p:txBody>
      </p:sp>
      <p:cxnSp>
        <p:nvCxnSpPr>
          <p:cNvPr id="9" name="Straight Arrow Connector 8">
            <a:extLst>
              <a:ext uri="{FF2B5EF4-FFF2-40B4-BE49-F238E27FC236}">
                <a16:creationId xmlns:a16="http://schemas.microsoft.com/office/drawing/2014/main" id="{67C35E70-2B22-7C4D-B508-F2CB93963AB5}"/>
              </a:ext>
            </a:extLst>
          </p:cNvPr>
          <p:cNvCxnSpPr>
            <a:cxnSpLocks/>
          </p:cNvCxnSpPr>
          <p:nvPr/>
        </p:nvCxnSpPr>
        <p:spPr>
          <a:xfrm flipV="1">
            <a:off x="4167265" y="4923979"/>
            <a:ext cx="1388147" cy="1798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FC5FC3A-07BF-CD43-B4EF-ADDF5763CBD8}"/>
              </a:ext>
            </a:extLst>
          </p:cNvPr>
          <p:cNvSpPr txBox="1"/>
          <p:nvPr/>
        </p:nvSpPr>
        <p:spPr>
          <a:xfrm>
            <a:off x="2232556" y="4642196"/>
            <a:ext cx="2038662" cy="923330"/>
          </a:xfrm>
          <a:prstGeom prst="rect">
            <a:avLst/>
          </a:prstGeom>
          <a:noFill/>
        </p:spPr>
        <p:txBody>
          <a:bodyPr wrap="square" rtlCol="0">
            <a:spAutoFit/>
          </a:bodyPr>
          <a:lstStyle/>
          <a:p>
            <a:r>
              <a:rPr lang="en-US" dirty="0"/>
              <a:t>Client selects one node to be coordinator</a:t>
            </a:r>
          </a:p>
        </p:txBody>
      </p:sp>
    </p:spTree>
    <p:extLst>
      <p:ext uri="{BB962C8B-B14F-4D97-AF65-F5344CB8AC3E}">
        <p14:creationId xmlns:p14="http://schemas.microsoft.com/office/powerpoint/2010/main" val="665916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E3B43-6E3B-4A49-8E92-9F6C33EDF8A9}"/>
              </a:ext>
            </a:extLst>
          </p:cNvPr>
          <p:cNvSpPr>
            <a:spLocks noGrp="1"/>
          </p:cNvSpPr>
          <p:nvPr>
            <p:ph type="title"/>
          </p:nvPr>
        </p:nvSpPr>
        <p:spPr/>
        <p:txBody>
          <a:bodyPr/>
          <a:lstStyle/>
          <a:p>
            <a:r>
              <a:rPr lang="en-US" dirty="0"/>
              <a:t>Dynamo Consistency</a:t>
            </a:r>
          </a:p>
        </p:txBody>
      </p:sp>
      <p:sp>
        <p:nvSpPr>
          <p:cNvPr id="3" name="Content Placeholder 2">
            <a:extLst>
              <a:ext uri="{FF2B5EF4-FFF2-40B4-BE49-F238E27FC236}">
                <a16:creationId xmlns:a16="http://schemas.microsoft.com/office/drawing/2014/main" id="{874532FB-3C1E-A44B-9151-F75BBCE40931}"/>
              </a:ext>
            </a:extLst>
          </p:cNvPr>
          <p:cNvSpPr>
            <a:spLocks noGrp="1"/>
          </p:cNvSpPr>
          <p:nvPr>
            <p:ph idx="1"/>
          </p:nvPr>
        </p:nvSpPr>
        <p:spPr/>
        <p:txBody>
          <a:bodyPr/>
          <a:lstStyle/>
          <a:p>
            <a:r>
              <a:rPr lang="en-US" dirty="0"/>
              <a:t>“Quorum Writes”</a:t>
            </a:r>
          </a:p>
          <a:p>
            <a:r>
              <a:rPr lang="en-US" dirty="0"/>
              <a:t>R+W &gt; N</a:t>
            </a:r>
          </a:p>
          <a:p>
            <a:pPr lvl="1"/>
            <a:r>
              <a:rPr lang="en-US" dirty="0"/>
              <a:t>N = number of replicas of each data item</a:t>
            </a:r>
          </a:p>
          <a:p>
            <a:pPr lvl="1"/>
            <a:r>
              <a:rPr lang="en-US" dirty="0"/>
              <a:t>R = number of replicas each read must be heard from</a:t>
            </a:r>
          </a:p>
          <a:p>
            <a:pPr lvl="1"/>
            <a:r>
              <a:rPr lang="en-US" dirty="0"/>
              <a:t>W = number of replicas each write must be sent to</a:t>
            </a:r>
          </a:p>
          <a:p>
            <a:r>
              <a:rPr lang="en-US" dirty="0"/>
              <a:t>E.g., R = 2, W = 2, N = 3</a:t>
            </a:r>
          </a:p>
          <a:p>
            <a:pPr marL="457200" lvl="1" indent="0">
              <a:buNone/>
            </a:pPr>
            <a:r>
              <a:rPr lang="en-US" dirty="0"/>
              <a:t>	</a:t>
            </a:r>
            <a:r>
              <a:rPr lang="en-US" u="sng" dirty="0"/>
              <a:t>R1	R2	R3</a:t>
            </a:r>
          </a:p>
          <a:p>
            <a:pPr marL="457200" lvl="1" indent="0">
              <a:buNone/>
            </a:pPr>
            <a:r>
              <a:rPr lang="en-US" dirty="0"/>
              <a:t>	v1	v1	v1</a:t>
            </a:r>
          </a:p>
          <a:p>
            <a:pPr marL="457200" lvl="1" indent="0">
              <a:buNone/>
            </a:pPr>
            <a:r>
              <a:rPr lang="en-US" dirty="0"/>
              <a:t>	v2	v1	v2	</a:t>
            </a:r>
            <a:r>
              <a:rPr lang="en-US" dirty="0">
                <a:sym typeface="Wingdings" pitchFamily="2" charset="2"/>
              </a:rPr>
              <a:t> write to 2 out of 3</a:t>
            </a:r>
          </a:p>
          <a:p>
            <a:pPr marL="457200" lvl="1" indent="0">
              <a:buNone/>
            </a:pPr>
            <a:r>
              <a:rPr lang="en-US" dirty="0">
                <a:sym typeface="Wingdings" pitchFamily="2" charset="2"/>
              </a:rPr>
              <a:t>Any read of 2 will see v2!</a:t>
            </a:r>
            <a:endParaRPr lang="en-US" dirty="0"/>
          </a:p>
        </p:txBody>
      </p:sp>
    </p:spTree>
    <p:extLst>
      <p:ext uri="{BB962C8B-B14F-4D97-AF65-F5344CB8AC3E}">
        <p14:creationId xmlns:p14="http://schemas.microsoft.com/office/powerpoint/2010/main" val="249853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E3B43-6E3B-4A49-8E92-9F6C33EDF8A9}"/>
              </a:ext>
            </a:extLst>
          </p:cNvPr>
          <p:cNvSpPr>
            <a:spLocks noGrp="1"/>
          </p:cNvSpPr>
          <p:nvPr>
            <p:ph type="title"/>
          </p:nvPr>
        </p:nvSpPr>
        <p:spPr/>
        <p:txBody>
          <a:bodyPr/>
          <a:lstStyle/>
          <a:p>
            <a:r>
              <a:rPr lang="en-US" dirty="0"/>
              <a:t>Dynamo Consistency</a:t>
            </a:r>
          </a:p>
        </p:txBody>
      </p:sp>
      <p:sp>
        <p:nvSpPr>
          <p:cNvPr id="3" name="Content Placeholder 2">
            <a:extLst>
              <a:ext uri="{FF2B5EF4-FFF2-40B4-BE49-F238E27FC236}">
                <a16:creationId xmlns:a16="http://schemas.microsoft.com/office/drawing/2014/main" id="{874532FB-3C1E-A44B-9151-F75BBCE40931}"/>
              </a:ext>
            </a:extLst>
          </p:cNvPr>
          <p:cNvSpPr>
            <a:spLocks noGrp="1"/>
          </p:cNvSpPr>
          <p:nvPr>
            <p:ph idx="1"/>
          </p:nvPr>
        </p:nvSpPr>
        <p:spPr>
          <a:xfrm>
            <a:off x="838200" y="1825625"/>
            <a:ext cx="9775785" cy="4351338"/>
          </a:xfrm>
        </p:spPr>
        <p:txBody>
          <a:bodyPr/>
          <a:lstStyle/>
          <a:p>
            <a:r>
              <a:rPr lang="en-US" dirty="0"/>
              <a:t>“Quorum Writes”</a:t>
            </a:r>
          </a:p>
          <a:p>
            <a:r>
              <a:rPr lang="en-US" dirty="0"/>
              <a:t>R+W &gt; N</a:t>
            </a:r>
          </a:p>
          <a:p>
            <a:pPr lvl="1"/>
            <a:r>
              <a:rPr lang="en-US" dirty="0"/>
              <a:t>N = number of replicas of each data item</a:t>
            </a:r>
          </a:p>
          <a:p>
            <a:pPr lvl="1"/>
            <a:r>
              <a:rPr lang="en-US" dirty="0"/>
              <a:t>R = number of replicas each read must be heard from</a:t>
            </a:r>
          </a:p>
          <a:p>
            <a:pPr lvl="1"/>
            <a:r>
              <a:rPr lang="en-US" dirty="0"/>
              <a:t>W = number of replicas each write must be sent to</a:t>
            </a:r>
          </a:p>
          <a:p>
            <a:pPr lvl="1"/>
            <a:endParaRPr lang="en-US" dirty="0"/>
          </a:p>
          <a:p>
            <a:r>
              <a:rPr lang="en-US" dirty="0"/>
              <a:t>Need some way to ensure that if fewer than N nodes written to, write eventually propagates</a:t>
            </a:r>
          </a:p>
          <a:p>
            <a:pPr lvl="1"/>
            <a:r>
              <a:rPr lang="en-US" dirty="0"/>
              <a:t>If a reader sees that a replica has a stale version, it writes back</a:t>
            </a:r>
          </a:p>
          <a:p>
            <a:endParaRPr lang="en-US" dirty="0"/>
          </a:p>
          <a:p>
            <a:endParaRPr lang="en-US" dirty="0"/>
          </a:p>
        </p:txBody>
      </p:sp>
    </p:spTree>
    <p:extLst>
      <p:ext uri="{BB962C8B-B14F-4D97-AF65-F5344CB8AC3E}">
        <p14:creationId xmlns:p14="http://schemas.microsoft.com/office/powerpoint/2010/main" val="1045448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mophones, Weakly: Brake &amp; Break">
            <a:extLst>
              <a:ext uri="{FF2B5EF4-FFF2-40B4-BE49-F238E27FC236}">
                <a16:creationId xmlns:a16="http://schemas.microsoft.com/office/drawing/2014/main" id="{7F7E1AA6-2CD3-16A9-9FE7-86B8C7A5D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82" y="992094"/>
            <a:ext cx="9747623" cy="4873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799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D5BEB-97B7-4643-BCDB-90838B0F8B9C}"/>
              </a:ext>
            </a:extLst>
          </p:cNvPr>
          <p:cNvSpPr>
            <a:spLocks noGrp="1"/>
          </p:cNvSpPr>
          <p:nvPr>
            <p:ph type="title"/>
          </p:nvPr>
        </p:nvSpPr>
        <p:spPr/>
        <p:txBody>
          <a:bodyPr/>
          <a:lstStyle/>
          <a:p>
            <a:r>
              <a:rPr lang="en-US" dirty="0"/>
              <a:t>Sloppy Quorum</a:t>
            </a:r>
          </a:p>
        </p:txBody>
      </p:sp>
      <p:sp>
        <p:nvSpPr>
          <p:cNvPr id="3" name="Content Placeholder 2">
            <a:extLst>
              <a:ext uri="{FF2B5EF4-FFF2-40B4-BE49-F238E27FC236}">
                <a16:creationId xmlns:a16="http://schemas.microsoft.com/office/drawing/2014/main" id="{A2E58AD1-2B6E-5346-B05F-BC3B12220855}"/>
              </a:ext>
            </a:extLst>
          </p:cNvPr>
          <p:cNvSpPr>
            <a:spLocks noGrp="1"/>
          </p:cNvSpPr>
          <p:nvPr>
            <p:ph idx="1"/>
          </p:nvPr>
        </p:nvSpPr>
        <p:spPr/>
        <p:txBody>
          <a:bodyPr/>
          <a:lstStyle/>
          <a:p>
            <a:r>
              <a:rPr lang="en-US" dirty="0"/>
              <a:t>Quorums still favor consistency too heavily, because:</a:t>
            </a:r>
          </a:p>
          <a:p>
            <a:pPr lvl="1"/>
            <a:r>
              <a:rPr lang="en-US" dirty="0"/>
              <a:t>Decreased durability (want to write all data at least N times)</a:t>
            </a:r>
          </a:p>
          <a:p>
            <a:pPr lvl="1"/>
            <a:r>
              <a:rPr lang="en-US" dirty="0"/>
              <a:t>Decreased availability in the case of partitioning.</a:t>
            </a:r>
          </a:p>
          <a:p>
            <a:endParaRPr lang="en-US" dirty="0"/>
          </a:p>
          <a:p>
            <a:r>
              <a:rPr lang="en-US" dirty="0"/>
              <a:t>Solution: Sloppy Quorum</a:t>
            </a:r>
          </a:p>
        </p:txBody>
      </p:sp>
      <p:pic>
        <p:nvPicPr>
          <p:cNvPr id="5122" name="Picture 2" descr="Sloppy joes, Memes, Ill">
            <a:extLst>
              <a:ext uri="{FF2B5EF4-FFF2-40B4-BE49-F238E27FC236}">
                <a16:creationId xmlns:a16="http://schemas.microsoft.com/office/drawing/2014/main" id="{7FAAE02E-7914-C071-360F-6406BF581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139" y="4253315"/>
            <a:ext cx="2932390" cy="1923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381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Sloppy Quorum &amp; Hinted Handoff</a:t>
            </a:r>
          </a:p>
        </p:txBody>
      </p:sp>
      <p:sp>
        <p:nvSpPr>
          <p:cNvPr id="3" name="Content Placeholder 2"/>
          <p:cNvSpPr>
            <a:spLocks noGrp="1"/>
          </p:cNvSpPr>
          <p:nvPr>
            <p:ph idx="1"/>
          </p:nvPr>
        </p:nvSpPr>
        <p:spPr>
          <a:xfrm>
            <a:off x="419100" y="1827945"/>
            <a:ext cx="11353800" cy="4351338"/>
          </a:xfrm>
        </p:spPr>
        <p:txBody>
          <a:bodyPr/>
          <a:lstStyle/>
          <a:p>
            <a:r>
              <a:rPr lang="en-US" dirty="0"/>
              <a:t>If fewer than N writes succeed, continue around ring, past successors</a:t>
            </a:r>
          </a:p>
        </p:txBody>
      </p:sp>
      <p:pic>
        <p:nvPicPr>
          <p:cNvPr id="4" name="Picture 3"/>
          <p:cNvPicPr>
            <a:picLocks noChangeAspect="1"/>
          </p:cNvPicPr>
          <p:nvPr/>
        </p:nvPicPr>
        <p:blipFill>
          <a:blip r:embed="rId2"/>
          <a:stretch>
            <a:fillRect/>
          </a:stretch>
        </p:blipFill>
        <p:spPr>
          <a:xfrm>
            <a:off x="4528060" y="2612231"/>
            <a:ext cx="2596776" cy="2501900"/>
          </a:xfrm>
          <a:prstGeom prst="rect">
            <a:avLst/>
          </a:prstGeom>
        </p:spPr>
      </p:pic>
      <p:sp>
        <p:nvSpPr>
          <p:cNvPr id="8" name="TextBox 7"/>
          <p:cNvSpPr txBox="1"/>
          <p:nvPr/>
        </p:nvSpPr>
        <p:spPr>
          <a:xfrm>
            <a:off x="6098445" y="5071107"/>
            <a:ext cx="295274" cy="369332"/>
          </a:xfrm>
          <a:prstGeom prst="rect">
            <a:avLst/>
          </a:prstGeom>
          <a:noFill/>
        </p:spPr>
        <p:txBody>
          <a:bodyPr wrap="none" rtlCol="0">
            <a:spAutoFit/>
          </a:bodyPr>
          <a:lstStyle/>
          <a:p>
            <a:r>
              <a:rPr lang="en-US" b="1" dirty="0"/>
              <a:t>k</a:t>
            </a:r>
          </a:p>
        </p:txBody>
      </p:sp>
      <p:sp>
        <p:nvSpPr>
          <p:cNvPr id="10" name="TextBox 9"/>
          <p:cNvSpPr txBox="1"/>
          <p:nvPr/>
        </p:nvSpPr>
        <p:spPr>
          <a:xfrm>
            <a:off x="3393057" y="3678515"/>
            <a:ext cx="569387" cy="369332"/>
          </a:xfrm>
          <a:prstGeom prst="rect">
            <a:avLst/>
          </a:prstGeom>
          <a:noFill/>
        </p:spPr>
        <p:txBody>
          <a:bodyPr wrap="none" rtlCol="0">
            <a:spAutoFit/>
          </a:bodyPr>
          <a:lstStyle/>
          <a:p>
            <a:r>
              <a:rPr lang="en-US" b="1"/>
              <a:t>N=3</a:t>
            </a:r>
            <a:endParaRPr lang="en-US" b="1" dirty="0"/>
          </a:p>
        </p:txBody>
      </p:sp>
      <p:pic>
        <p:nvPicPr>
          <p:cNvPr id="11" name="Picture 10"/>
          <p:cNvPicPr>
            <a:picLocks noChangeAspect="1"/>
          </p:cNvPicPr>
          <p:nvPr/>
        </p:nvPicPr>
        <p:blipFill>
          <a:blip r:embed="rId3"/>
          <a:stretch>
            <a:fillRect/>
          </a:stretch>
        </p:blipFill>
        <p:spPr>
          <a:xfrm>
            <a:off x="5090916" y="2612231"/>
            <a:ext cx="660400" cy="2501900"/>
          </a:xfrm>
          <a:prstGeom prst="rect">
            <a:avLst/>
          </a:prstGeom>
        </p:spPr>
      </p:pic>
      <p:sp>
        <p:nvSpPr>
          <p:cNvPr id="12" name="TextBox 11"/>
          <p:cNvSpPr txBox="1"/>
          <p:nvPr/>
        </p:nvSpPr>
        <p:spPr>
          <a:xfrm>
            <a:off x="3962444" y="5802997"/>
            <a:ext cx="4054317" cy="646331"/>
          </a:xfrm>
          <a:prstGeom prst="rect">
            <a:avLst/>
          </a:prstGeom>
          <a:noFill/>
        </p:spPr>
        <p:txBody>
          <a:bodyPr wrap="square" rtlCol="0">
            <a:spAutoFit/>
          </a:bodyPr>
          <a:lstStyle/>
          <a:p>
            <a:r>
              <a:rPr lang="en-US" b="1" i="1" dirty="0"/>
              <a:t>2 our of </a:t>
            </a:r>
            <a:r>
              <a:rPr lang="en-US" b="1" i="1"/>
              <a:t>3 writes succeed</a:t>
            </a:r>
            <a:endParaRPr lang="en-US" b="1" i="1" dirty="0"/>
          </a:p>
          <a:p>
            <a:r>
              <a:rPr lang="en-US" b="1" i="1" dirty="0"/>
              <a:t>Continue around ring, write to B</a:t>
            </a:r>
          </a:p>
        </p:txBody>
      </p:sp>
      <p:pic>
        <p:nvPicPr>
          <p:cNvPr id="13" name="Picture 12"/>
          <p:cNvPicPr>
            <a:picLocks noChangeAspect="1"/>
          </p:cNvPicPr>
          <p:nvPr/>
        </p:nvPicPr>
        <p:blipFill>
          <a:blip r:embed="rId4"/>
          <a:stretch>
            <a:fillRect/>
          </a:stretch>
        </p:blipFill>
        <p:spPr>
          <a:xfrm>
            <a:off x="6717689" y="3217580"/>
            <a:ext cx="393700" cy="393700"/>
          </a:xfrm>
          <a:prstGeom prst="rect">
            <a:avLst/>
          </a:prstGeom>
        </p:spPr>
      </p:pic>
      <p:sp>
        <p:nvSpPr>
          <p:cNvPr id="14" name="TextBox 13"/>
          <p:cNvSpPr txBox="1"/>
          <p:nvPr/>
        </p:nvSpPr>
        <p:spPr>
          <a:xfrm>
            <a:off x="7124837" y="3052483"/>
            <a:ext cx="1929517" cy="646331"/>
          </a:xfrm>
          <a:prstGeom prst="rect">
            <a:avLst/>
          </a:prstGeom>
          <a:noFill/>
        </p:spPr>
        <p:txBody>
          <a:bodyPr wrap="square" rtlCol="0">
            <a:spAutoFit/>
          </a:bodyPr>
          <a:lstStyle/>
          <a:p>
            <a:r>
              <a:rPr lang="en-US" dirty="0"/>
              <a:t>K=x</a:t>
            </a:r>
          </a:p>
          <a:p>
            <a:r>
              <a:rPr lang="en-US" dirty="0"/>
              <a:t>Hint: Owner=E</a:t>
            </a:r>
          </a:p>
        </p:txBody>
      </p:sp>
      <p:cxnSp>
        <p:nvCxnSpPr>
          <p:cNvPr id="16" name="Straight Arrow Connector 15"/>
          <p:cNvCxnSpPr>
            <a:stCxn id="13" idx="2"/>
          </p:cNvCxnSpPr>
          <p:nvPr/>
        </p:nvCxnSpPr>
        <p:spPr>
          <a:xfrm flipH="1">
            <a:off x="4939553" y="3611281"/>
            <a:ext cx="1974986" cy="875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5091953" y="3763681"/>
            <a:ext cx="1974986" cy="875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5244353" y="3916081"/>
            <a:ext cx="1974986" cy="875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7F71E3A5-DBC8-D449-A52D-F12A66007405}"/>
              </a:ext>
            </a:extLst>
          </p:cNvPr>
          <p:cNvSpPr txBox="1"/>
          <p:nvPr/>
        </p:nvSpPr>
        <p:spPr>
          <a:xfrm>
            <a:off x="7764905" y="3807447"/>
            <a:ext cx="3462728" cy="923330"/>
          </a:xfrm>
          <a:prstGeom prst="rect">
            <a:avLst/>
          </a:prstGeom>
          <a:noFill/>
        </p:spPr>
        <p:txBody>
          <a:bodyPr wrap="square" rtlCol="0">
            <a:spAutoFit/>
          </a:bodyPr>
          <a:lstStyle/>
          <a:p>
            <a:r>
              <a:rPr lang="en-US" i="1" dirty="0"/>
              <a:t>”</a:t>
            </a:r>
            <a:r>
              <a:rPr lang="en-US" i="1" dirty="0">
                <a:solidFill>
                  <a:schemeClr val="accent1">
                    <a:lumMod val="60000"/>
                    <a:lumOff val="40000"/>
                  </a:schemeClr>
                </a:solidFill>
              </a:rPr>
              <a:t>Hinted Handoff</a:t>
            </a:r>
            <a:r>
              <a:rPr lang="en-US" i="1" dirty="0"/>
              <a:t>”:  B will keep trying to read E to let it know about the value of K</a:t>
            </a:r>
          </a:p>
        </p:txBody>
      </p:sp>
      <p:sp>
        <p:nvSpPr>
          <p:cNvPr id="15" name="TextBox 14">
            <a:extLst>
              <a:ext uri="{FF2B5EF4-FFF2-40B4-BE49-F238E27FC236}">
                <a16:creationId xmlns:a16="http://schemas.microsoft.com/office/drawing/2014/main" id="{6FA41B77-86BB-6D43-9121-180A58A43478}"/>
              </a:ext>
            </a:extLst>
          </p:cNvPr>
          <p:cNvSpPr txBox="1"/>
          <p:nvPr/>
        </p:nvSpPr>
        <p:spPr>
          <a:xfrm>
            <a:off x="4341702" y="3399700"/>
            <a:ext cx="1296516" cy="769441"/>
          </a:xfrm>
          <a:prstGeom prst="rect">
            <a:avLst/>
          </a:prstGeom>
          <a:noFill/>
        </p:spPr>
        <p:txBody>
          <a:bodyPr wrap="square" rtlCol="0">
            <a:spAutoFit/>
          </a:bodyPr>
          <a:lstStyle/>
          <a:p>
            <a:r>
              <a:rPr lang="en-US" sz="4400" dirty="0"/>
              <a:t>❌</a:t>
            </a:r>
          </a:p>
        </p:txBody>
      </p:sp>
    </p:spTree>
    <p:extLst>
      <p:ext uri="{BB962C8B-B14F-4D97-AF65-F5344CB8AC3E}">
        <p14:creationId xmlns:p14="http://schemas.microsoft.com/office/powerpoint/2010/main" val="25912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par>
                          <p:cTn id="25" fill="hold">
                            <p:stCondLst>
                              <p:cond delay="0"/>
                            </p:stCondLst>
                            <p:childTnLst>
                              <p:par>
                                <p:cTn id="26" presetID="22" presetClass="entr" presetSubtype="2"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right)">
                                      <p:cBhvr>
                                        <p:cTn id="28" dur="500"/>
                                        <p:tgtEl>
                                          <p:spTgt spid="16"/>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right)">
                                      <p:cBhvr>
                                        <p:cTn id="32" dur="500"/>
                                        <p:tgtEl>
                                          <p:spTgt spid="17"/>
                                        </p:tgtEl>
                                      </p:cBhvr>
                                    </p:animEffect>
                                  </p:childTnLst>
                                </p:cTn>
                              </p:par>
                            </p:childTnLst>
                          </p:cTn>
                        </p:par>
                        <p:par>
                          <p:cTn id="33" fill="hold">
                            <p:stCondLst>
                              <p:cond delay="1000"/>
                            </p:stCondLst>
                            <p:childTnLst>
                              <p:par>
                                <p:cTn id="34" presetID="22" presetClass="entr" presetSubtype="2"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right)">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5"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Sloppy Quorum </a:t>
            </a:r>
            <a:r>
              <a:rPr lang="en-US" dirty="0">
                <a:sym typeface="Wingdings"/>
              </a:rPr>
              <a:t> Divergence</a:t>
            </a:r>
            <a:endParaRPr lang="en-US" dirty="0"/>
          </a:p>
        </p:txBody>
      </p:sp>
      <p:sp>
        <p:nvSpPr>
          <p:cNvPr id="3" name="Content Placeholder 2"/>
          <p:cNvSpPr>
            <a:spLocks noGrp="1"/>
          </p:cNvSpPr>
          <p:nvPr>
            <p:ph idx="1"/>
          </p:nvPr>
        </p:nvSpPr>
        <p:spPr/>
        <p:txBody>
          <a:bodyPr/>
          <a:lstStyle/>
          <a:p>
            <a:r>
              <a:rPr lang="en-US" dirty="0"/>
              <a:t>If network is partitioned, hinted handoff can lead to divergent replicas</a:t>
            </a:r>
          </a:p>
          <a:p>
            <a:r>
              <a:rPr lang="en-US" dirty="0"/>
              <a:t>E.g., suppose N=3, W=2, R=2, Partitioned</a:t>
            </a:r>
          </a:p>
          <a:p>
            <a:endParaRPr lang="en-US" dirty="0"/>
          </a:p>
        </p:txBody>
      </p:sp>
      <p:pic>
        <p:nvPicPr>
          <p:cNvPr id="5" name="Picture 4"/>
          <p:cNvPicPr>
            <a:picLocks noChangeAspect="1"/>
          </p:cNvPicPr>
          <p:nvPr/>
        </p:nvPicPr>
        <p:blipFill>
          <a:blip r:embed="rId2"/>
          <a:stretch>
            <a:fillRect/>
          </a:stretch>
        </p:blipFill>
        <p:spPr>
          <a:xfrm>
            <a:off x="4927600" y="3751263"/>
            <a:ext cx="2336800" cy="2374900"/>
          </a:xfrm>
          <a:prstGeom prst="rect">
            <a:avLst/>
          </a:prstGeom>
        </p:spPr>
      </p:pic>
      <p:pic>
        <p:nvPicPr>
          <p:cNvPr id="6" name="Picture 5"/>
          <p:cNvPicPr>
            <a:picLocks noChangeAspect="1"/>
          </p:cNvPicPr>
          <p:nvPr/>
        </p:nvPicPr>
        <p:blipFill>
          <a:blip r:embed="rId3"/>
          <a:stretch>
            <a:fillRect/>
          </a:stretch>
        </p:blipFill>
        <p:spPr>
          <a:xfrm>
            <a:off x="5105774" y="3863181"/>
            <a:ext cx="393700" cy="393700"/>
          </a:xfrm>
          <a:prstGeom prst="rect">
            <a:avLst/>
          </a:prstGeom>
        </p:spPr>
      </p:pic>
      <p:pic>
        <p:nvPicPr>
          <p:cNvPr id="7" name="Picture 6"/>
          <p:cNvPicPr>
            <a:picLocks noChangeAspect="1"/>
          </p:cNvPicPr>
          <p:nvPr/>
        </p:nvPicPr>
        <p:blipFill>
          <a:blip r:embed="rId4"/>
          <a:stretch>
            <a:fillRect/>
          </a:stretch>
        </p:blipFill>
        <p:spPr>
          <a:xfrm>
            <a:off x="4831767" y="3781425"/>
            <a:ext cx="2565400" cy="2527300"/>
          </a:xfrm>
          <a:prstGeom prst="rect">
            <a:avLst/>
          </a:prstGeom>
        </p:spPr>
      </p:pic>
      <p:cxnSp>
        <p:nvCxnSpPr>
          <p:cNvPr id="9" name="Straight Connector 8"/>
          <p:cNvCxnSpPr/>
          <p:nvPr/>
        </p:nvCxnSpPr>
        <p:spPr>
          <a:xfrm>
            <a:off x="5625354" y="3455895"/>
            <a:ext cx="1185209" cy="2852831"/>
          </a:xfrm>
          <a:prstGeom prst="line">
            <a:avLst/>
          </a:prstGeom>
          <a:ln w="34925">
            <a:prstDash val="sysDash"/>
          </a:ln>
          <a:effectLst>
            <a:outerShdw blurRad="40000" dist="20000" dir="5400000" sx="89000" sy="89000" rotWithShape="0">
              <a:schemeClr val="accent2">
                <a:lumMod val="75000"/>
                <a:alpha val="38000"/>
              </a:schemeClr>
            </a:outerShdw>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999693" y="5204337"/>
            <a:ext cx="1021977" cy="369332"/>
          </a:xfrm>
          <a:prstGeom prst="rect">
            <a:avLst/>
          </a:prstGeom>
          <a:noFill/>
        </p:spPr>
        <p:txBody>
          <a:bodyPr wrap="square" rtlCol="0">
            <a:spAutoFit/>
          </a:bodyPr>
          <a:lstStyle/>
          <a:p>
            <a:r>
              <a:rPr lang="en-US" dirty="0"/>
              <a:t>Client 1</a:t>
            </a:r>
          </a:p>
        </p:txBody>
      </p:sp>
      <p:sp>
        <p:nvSpPr>
          <p:cNvPr id="13" name="TextBox 12"/>
          <p:cNvSpPr txBox="1"/>
          <p:nvPr/>
        </p:nvSpPr>
        <p:spPr>
          <a:xfrm>
            <a:off x="7210986" y="4938713"/>
            <a:ext cx="564029" cy="369332"/>
          </a:xfrm>
          <a:prstGeom prst="rect">
            <a:avLst/>
          </a:prstGeom>
          <a:noFill/>
        </p:spPr>
        <p:txBody>
          <a:bodyPr wrap="square" rtlCol="0">
            <a:spAutoFit/>
          </a:bodyPr>
          <a:lstStyle/>
          <a:p>
            <a:r>
              <a:rPr lang="en-US"/>
              <a:t>k</a:t>
            </a:r>
          </a:p>
        </p:txBody>
      </p:sp>
      <p:sp>
        <p:nvSpPr>
          <p:cNvPr id="15" name="TextBox 14"/>
          <p:cNvSpPr txBox="1"/>
          <p:nvPr/>
        </p:nvSpPr>
        <p:spPr>
          <a:xfrm>
            <a:off x="7012081" y="5365819"/>
            <a:ext cx="593539" cy="584775"/>
          </a:xfrm>
          <a:prstGeom prst="rect">
            <a:avLst/>
          </a:prstGeom>
          <a:noFill/>
        </p:spPr>
        <p:txBody>
          <a:bodyPr wrap="square" rtlCol="0">
            <a:spAutoFit/>
          </a:bodyPr>
          <a:lstStyle/>
          <a:p>
            <a:r>
              <a:rPr lang="en-US" sz="3200">
                <a:solidFill>
                  <a:srgbClr val="92D050"/>
                </a:solidFill>
              </a:rPr>
              <a:t>✔</a:t>
            </a:r>
            <a:endParaRPr lang="en-US" sz="3200" dirty="0">
              <a:solidFill>
                <a:srgbClr val="92D050"/>
              </a:solidFill>
            </a:endParaRPr>
          </a:p>
        </p:txBody>
      </p:sp>
      <p:sp>
        <p:nvSpPr>
          <p:cNvPr id="16" name="TextBox 15"/>
          <p:cNvSpPr txBox="1"/>
          <p:nvPr/>
        </p:nvSpPr>
        <p:spPr>
          <a:xfrm>
            <a:off x="6517341" y="3435250"/>
            <a:ext cx="2699685" cy="584775"/>
          </a:xfrm>
          <a:prstGeom prst="rect">
            <a:avLst/>
          </a:prstGeom>
          <a:noFill/>
        </p:spPr>
        <p:txBody>
          <a:bodyPr wrap="square" rtlCol="0">
            <a:spAutoFit/>
          </a:bodyPr>
          <a:lstStyle/>
          <a:p>
            <a:r>
              <a:rPr lang="en-US" sz="3200" dirty="0">
                <a:solidFill>
                  <a:srgbClr val="92D050"/>
                </a:solidFill>
              </a:rPr>
              <a:t>✔</a:t>
            </a:r>
            <a:r>
              <a:rPr lang="en-US" dirty="0">
                <a:solidFill>
                  <a:srgbClr val="92D050"/>
                </a:solidFill>
              </a:rPr>
              <a:t>(sloppy)</a:t>
            </a:r>
          </a:p>
        </p:txBody>
      </p:sp>
      <p:sp>
        <p:nvSpPr>
          <p:cNvPr id="18" name="TextBox 17"/>
          <p:cNvSpPr txBox="1"/>
          <p:nvPr/>
        </p:nvSpPr>
        <p:spPr>
          <a:xfrm>
            <a:off x="7235638" y="4136696"/>
            <a:ext cx="2699685" cy="584775"/>
          </a:xfrm>
          <a:prstGeom prst="rect">
            <a:avLst/>
          </a:prstGeom>
          <a:noFill/>
        </p:spPr>
        <p:txBody>
          <a:bodyPr wrap="square" rtlCol="0">
            <a:spAutoFit/>
          </a:bodyPr>
          <a:lstStyle/>
          <a:p>
            <a:r>
              <a:rPr lang="en-US" sz="3200">
                <a:solidFill>
                  <a:srgbClr val="92D050"/>
                </a:solidFill>
              </a:rPr>
              <a:t>✔</a:t>
            </a:r>
            <a:r>
              <a:rPr lang="en-US">
                <a:solidFill>
                  <a:srgbClr val="92D050"/>
                </a:solidFill>
              </a:rPr>
              <a:t>(</a:t>
            </a:r>
            <a:r>
              <a:rPr lang="en-US" dirty="0">
                <a:solidFill>
                  <a:srgbClr val="92D050"/>
                </a:solidFill>
              </a:rPr>
              <a:t>sloppy)</a:t>
            </a:r>
          </a:p>
        </p:txBody>
      </p:sp>
      <p:sp>
        <p:nvSpPr>
          <p:cNvPr id="19" name="Cross 18"/>
          <p:cNvSpPr/>
          <p:nvPr/>
        </p:nvSpPr>
        <p:spPr>
          <a:xfrm rot="1930239">
            <a:off x="5731441" y="5781004"/>
            <a:ext cx="559959" cy="559959"/>
          </a:xfrm>
          <a:prstGeom prst="plus">
            <a:avLst>
              <a:gd name="adj" fmla="val 41933"/>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Cross 19"/>
          <p:cNvSpPr/>
          <p:nvPr/>
        </p:nvSpPr>
        <p:spPr>
          <a:xfrm rot="1930239">
            <a:off x="4715043" y="4738202"/>
            <a:ext cx="559959" cy="559959"/>
          </a:xfrm>
          <a:prstGeom prst="plus">
            <a:avLst>
              <a:gd name="adj" fmla="val 41933"/>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Cross 20"/>
          <p:cNvSpPr/>
          <p:nvPr/>
        </p:nvSpPr>
        <p:spPr>
          <a:xfrm rot="1930239">
            <a:off x="4996499" y="3740045"/>
            <a:ext cx="559959" cy="559959"/>
          </a:xfrm>
          <a:prstGeom prst="plus">
            <a:avLst>
              <a:gd name="adj" fmla="val 41933"/>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05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8" grpId="0"/>
      <p:bldP spid="19" grpId="0" animBg="1"/>
      <p:bldP spid="20"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Sloppy Quorum </a:t>
            </a:r>
            <a:r>
              <a:rPr lang="en-US" dirty="0">
                <a:sym typeface="Wingdings"/>
              </a:rPr>
              <a:t> Divergence</a:t>
            </a:r>
            <a:endParaRPr lang="en-US" dirty="0"/>
          </a:p>
        </p:txBody>
      </p:sp>
      <p:sp>
        <p:nvSpPr>
          <p:cNvPr id="3" name="Content Placeholder 2"/>
          <p:cNvSpPr>
            <a:spLocks noGrp="1"/>
          </p:cNvSpPr>
          <p:nvPr>
            <p:ph idx="1"/>
          </p:nvPr>
        </p:nvSpPr>
        <p:spPr/>
        <p:txBody>
          <a:bodyPr/>
          <a:lstStyle/>
          <a:p>
            <a:r>
              <a:rPr lang="en-US" dirty="0"/>
              <a:t>If network is partitioned, hinted handoff can lead to divergent replicas</a:t>
            </a:r>
          </a:p>
          <a:p>
            <a:r>
              <a:rPr lang="en-US" dirty="0"/>
              <a:t>E.g., suppose N=3, W=2, R=2, Partitioned</a:t>
            </a:r>
          </a:p>
          <a:p>
            <a:endParaRPr lang="en-US" dirty="0"/>
          </a:p>
        </p:txBody>
      </p:sp>
      <p:pic>
        <p:nvPicPr>
          <p:cNvPr id="5" name="Picture 4"/>
          <p:cNvPicPr>
            <a:picLocks noChangeAspect="1"/>
          </p:cNvPicPr>
          <p:nvPr/>
        </p:nvPicPr>
        <p:blipFill>
          <a:blip r:embed="rId2"/>
          <a:stretch>
            <a:fillRect/>
          </a:stretch>
        </p:blipFill>
        <p:spPr>
          <a:xfrm>
            <a:off x="4927600" y="3751263"/>
            <a:ext cx="2336800" cy="2374900"/>
          </a:xfrm>
          <a:prstGeom prst="rect">
            <a:avLst/>
          </a:prstGeom>
        </p:spPr>
      </p:pic>
      <p:pic>
        <p:nvPicPr>
          <p:cNvPr id="6" name="Picture 5"/>
          <p:cNvPicPr>
            <a:picLocks noChangeAspect="1"/>
          </p:cNvPicPr>
          <p:nvPr/>
        </p:nvPicPr>
        <p:blipFill>
          <a:blip r:embed="rId3"/>
          <a:stretch>
            <a:fillRect/>
          </a:stretch>
        </p:blipFill>
        <p:spPr>
          <a:xfrm>
            <a:off x="5105774" y="3863181"/>
            <a:ext cx="393700" cy="393700"/>
          </a:xfrm>
          <a:prstGeom prst="rect">
            <a:avLst/>
          </a:prstGeom>
        </p:spPr>
      </p:pic>
      <p:pic>
        <p:nvPicPr>
          <p:cNvPr id="7" name="Picture 6"/>
          <p:cNvPicPr>
            <a:picLocks noChangeAspect="1"/>
          </p:cNvPicPr>
          <p:nvPr/>
        </p:nvPicPr>
        <p:blipFill>
          <a:blip r:embed="rId4"/>
          <a:stretch>
            <a:fillRect/>
          </a:stretch>
        </p:blipFill>
        <p:spPr>
          <a:xfrm>
            <a:off x="4813300" y="3754531"/>
            <a:ext cx="2565400" cy="2527300"/>
          </a:xfrm>
          <a:prstGeom prst="rect">
            <a:avLst/>
          </a:prstGeom>
        </p:spPr>
      </p:pic>
      <p:cxnSp>
        <p:nvCxnSpPr>
          <p:cNvPr id="9" name="Straight Connector 8"/>
          <p:cNvCxnSpPr/>
          <p:nvPr/>
        </p:nvCxnSpPr>
        <p:spPr>
          <a:xfrm>
            <a:off x="5625354" y="3455895"/>
            <a:ext cx="1185209" cy="2852831"/>
          </a:xfrm>
          <a:prstGeom prst="line">
            <a:avLst/>
          </a:prstGeom>
          <a:ln w="34925">
            <a:prstDash val="sysDash"/>
          </a:ln>
          <a:effectLst>
            <a:outerShdw blurRad="40000" dist="20000" dir="5400000" sx="89000" sy="89000" rotWithShape="0">
              <a:schemeClr val="accent2">
                <a:lumMod val="75000"/>
                <a:alpha val="38000"/>
              </a:schemeClr>
            </a:outerShdw>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677024" y="5834665"/>
            <a:ext cx="1021977" cy="369332"/>
          </a:xfrm>
          <a:prstGeom prst="rect">
            <a:avLst/>
          </a:prstGeom>
          <a:noFill/>
        </p:spPr>
        <p:txBody>
          <a:bodyPr wrap="square" rtlCol="0">
            <a:spAutoFit/>
          </a:bodyPr>
          <a:lstStyle/>
          <a:p>
            <a:r>
              <a:rPr lang="en-US" dirty="0"/>
              <a:t>Client 2</a:t>
            </a:r>
          </a:p>
        </p:txBody>
      </p:sp>
      <p:sp>
        <p:nvSpPr>
          <p:cNvPr id="13" name="TextBox 12"/>
          <p:cNvSpPr txBox="1"/>
          <p:nvPr/>
        </p:nvSpPr>
        <p:spPr>
          <a:xfrm>
            <a:off x="7210986" y="4938713"/>
            <a:ext cx="564029" cy="369332"/>
          </a:xfrm>
          <a:prstGeom prst="rect">
            <a:avLst/>
          </a:prstGeom>
          <a:noFill/>
        </p:spPr>
        <p:txBody>
          <a:bodyPr wrap="square" rtlCol="0">
            <a:spAutoFit/>
          </a:bodyPr>
          <a:lstStyle/>
          <a:p>
            <a:r>
              <a:rPr lang="en-US"/>
              <a:t>k</a:t>
            </a:r>
          </a:p>
        </p:txBody>
      </p:sp>
      <p:sp>
        <p:nvSpPr>
          <p:cNvPr id="15" name="TextBox 14"/>
          <p:cNvSpPr txBox="1"/>
          <p:nvPr/>
        </p:nvSpPr>
        <p:spPr>
          <a:xfrm>
            <a:off x="5900808" y="5962967"/>
            <a:ext cx="593539" cy="584775"/>
          </a:xfrm>
          <a:prstGeom prst="rect">
            <a:avLst/>
          </a:prstGeom>
          <a:noFill/>
        </p:spPr>
        <p:txBody>
          <a:bodyPr wrap="square" rtlCol="0">
            <a:spAutoFit/>
          </a:bodyPr>
          <a:lstStyle/>
          <a:p>
            <a:r>
              <a:rPr lang="en-US" sz="3200" dirty="0">
                <a:solidFill>
                  <a:srgbClr val="92D050"/>
                </a:solidFill>
              </a:rPr>
              <a:t>✔</a:t>
            </a:r>
          </a:p>
        </p:txBody>
      </p:sp>
      <p:sp>
        <p:nvSpPr>
          <p:cNvPr id="16" name="TextBox 15"/>
          <p:cNvSpPr txBox="1"/>
          <p:nvPr/>
        </p:nvSpPr>
        <p:spPr>
          <a:xfrm>
            <a:off x="4086061" y="3541052"/>
            <a:ext cx="2699685" cy="584775"/>
          </a:xfrm>
          <a:prstGeom prst="rect">
            <a:avLst/>
          </a:prstGeom>
          <a:noFill/>
        </p:spPr>
        <p:txBody>
          <a:bodyPr wrap="square" rtlCol="0">
            <a:spAutoFit/>
          </a:bodyPr>
          <a:lstStyle/>
          <a:p>
            <a:r>
              <a:rPr lang="en-US" dirty="0">
                <a:solidFill>
                  <a:srgbClr val="92D050"/>
                </a:solidFill>
              </a:rPr>
              <a:t>(sloppy) </a:t>
            </a:r>
            <a:r>
              <a:rPr lang="en-US" sz="3200" dirty="0">
                <a:solidFill>
                  <a:srgbClr val="92D050"/>
                </a:solidFill>
              </a:rPr>
              <a:t>✔</a:t>
            </a:r>
          </a:p>
        </p:txBody>
      </p:sp>
      <p:sp>
        <p:nvSpPr>
          <p:cNvPr id="18" name="TextBox 17"/>
          <p:cNvSpPr txBox="1"/>
          <p:nvPr/>
        </p:nvSpPr>
        <p:spPr>
          <a:xfrm>
            <a:off x="4820608" y="4882310"/>
            <a:ext cx="2699685" cy="584775"/>
          </a:xfrm>
          <a:prstGeom prst="rect">
            <a:avLst/>
          </a:prstGeom>
          <a:noFill/>
        </p:spPr>
        <p:txBody>
          <a:bodyPr wrap="square" rtlCol="0">
            <a:spAutoFit/>
          </a:bodyPr>
          <a:lstStyle/>
          <a:p>
            <a:r>
              <a:rPr lang="en-US" sz="3200" dirty="0">
                <a:solidFill>
                  <a:srgbClr val="92D050"/>
                </a:solidFill>
              </a:rPr>
              <a:t>✔</a:t>
            </a:r>
            <a:endParaRPr lang="en-US" dirty="0">
              <a:solidFill>
                <a:srgbClr val="92D050"/>
              </a:solidFill>
            </a:endParaRPr>
          </a:p>
        </p:txBody>
      </p:sp>
      <p:sp>
        <p:nvSpPr>
          <p:cNvPr id="19" name="Cross 18"/>
          <p:cNvSpPr/>
          <p:nvPr/>
        </p:nvSpPr>
        <p:spPr>
          <a:xfrm rot="1930239">
            <a:off x="6757503" y="5334449"/>
            <a:ext cx="559959" cy="559959"/>
          </a:xfrm>
          <a:prstGeom prst="plus">
            <a:avLst>
              <a:gd name="adj" fmla="val 41933"/>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8113060" y="4256882"/>
            <a:ext cx="1667435" cy="1200329"/>
          </a:xfrm>
          <a:prstGeom prst="rect">
            <a:avLst/>
          </a:prstGeom>
          <a:noFill/>
        </p:spPr>
        <p:txBody>
          <a:bodyPr wrap="square" rtlCol="0">
            <a:spAutoFit/>
          </a:bodyPr>
          <a:lstStyle/>
          <a:p>
            <a:r>
              <a:rPr lang="en-US" dirty="0"/>
              <a:t>Two different versions of key k, k1 and k2 now exist</a:t>
            </a:r>
          </a:p>
        </p:txBody>
      </p:sp>
    </p:spTree>
    <p:extLst>
      <p:ext uri="{BB962C8B-B14F-4D97-AF65-F5344CB8AC3E}">
        <p14:creationId xmlns:p14="http://schemas.microsoft.com/office/powerpoint/2010/main" val="112249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6EFF-E8A3-8448-9DCF-096C10A4940C}"/>
              </a:ext>
            </a:extLst>
          </p:cNvPr>
          <p:cNvSpPr>
            <a:spLocks noGrp="1"/>
          </p:cNvSpPr>
          <p:nvPr>
            <p:ph type="title"/>
          </p:nvPr>
        </p:nvSpPr>
        <p:spPr/>
        <p:txBody>
          <a:bodyPr/>
          <a:lstStyle/>
          <a:p>
            <a:r>
              <a:rPr lang="en-US" dirty="0"/>
              <a:t>Failure Cases</a:t>
            </a:r>
          </a:p>
        </p:txBody>
      </p:sp>
      <p:grpSp>
        <p:nvGrpSpPr>
          <p:cNvPr id="4" name="Group 3">
            <a:extLst>
              <a:ext uri="{FF2B5EF4-FFF2-40B4-BE49-F238E27FC236}">
                <a16:creationId xmlns:a16="http://schemas.microsoft.com/office/drawing/2014/main" id="{8BEC5DD3-85DB-4642-876D-1E27E2E5EA53}"/>
              </a:ext>
            </a:extLst>
          </p:cNvPr>
          <p:cNvGrpSpPr/>
          <p:nvPr/>
        </p:nvGrpSpPr>
        <p:grpSpPr>
          <a:xfrm>
            <a:off x="2356659" y="1731912"/>
            <a:ext cx="7170113" cy="4441980"/>
            <a:chOff x="1582003" y="1672958"/>
            <a:chExt cx="8306490" cy="4720064"/>
          </a:xfrm>
        </p:grpSpPr>
        <p:sp>
          <p:nvSpPr>
            <p:cNvPr id="5" name="TextBox 4">
              <a:extLst>
                <a:ext uri="{FF2B5EF4-FFF2-40B4-BE49-F238E27FC236}">
                  <a16:creationId xmlns:a16="http://schemas.microsoft.com/office/drawing/2014/main" id="{8ED8BD1F-CFDB-3C48-91E0-79E879F6E14D}"/>
                </a:ext>
              </a:extLst>
            </p:cNvPr>
            <p:cNvSpPr txBox="1"/>
            <p:nvPr/>
          </p:nvSpPr>
          <p:spPr>
            <a:xfrm>
              <a:off x="1582003" y="1672958"/>
              <a:ext cx="2570206" cy="336689"/>
            </a:xfrm>
            <a:prstGeom prst="rect">
              <a:avLst/>
            </a:prstGeom>
            <a:noFill/>
          </p:spPr>
          <p:txBody>
            <a:bodyPr wrap="square" rtlCol="0">
              <a:spAutoFit/>
            </a:bodyPr>
            <a:lstStyle/>
            <a:p>
              <a:r>
                <a:rPr lang="en-US" sz="1200" b="1"/>
                <a:t>Coordinator</a:t>
              </a:r>
            </a:p>
          </p:txBody>
        </p:sp>
        <p:sp>
          <p:nvSpPr>
            <p:cNvPr id="6" name="TextBox 5">
              <a:extLst>
                <a:ext uri="{FF2B5EF4-FFF2-40B4-BE49-F238E27FC236}">
                  <a16:creationId xmlns:a16="http://schemas.microsoft.com/office/drawing/2014/main" id="{8A88756B-B3D7-F448-AE89-BF6F744305E1}"/>
                </a:ext>
              </a:extLst>
            </p:cNvPr>
            <p:cNvSpPr txBox="1"/>
            <p:nvPr/>
          </p:nvSpPr>
          <p:spPr>
            <a:xfrm>
              <a:off x="8026534" y="1672958"/>
              <a:ext cx="1279425" cy="336689"/>
            </a:xfrm>
            <a:prstGeom prst="rect">
              <a:avLst/>
            </a:prstGeom>
            <a:noFill/>
          </p:spPr>
          <p:txBody>
            <a:bodyPr wrap="square" rtlCol="0">
              <a:spAutoFit/>
            </a:bodyPr>
            <a:lstStyle/>
            <a:p>
              <a:r>
                <a:rPr lang="en-US" sz="1200" b="1" dirty="0"/>
                <a:t>Worker</a:t>
              </a:r>
            </a:p>
          </p:txBody>
        </p:sp>
        <p:grpSp>
          <p:nvGrpSpPr>
            <p:cNvPr id="7" name="Group 6">
              <a:extLst>
                <a:ext uri="{FF2B5EF4-FFF2-40B4-BE49-F238E27FC236}">
                  <a16:creationId xmlns:a16="http://schemas.microsoft.com/office/drawing/2014/main" id="{E90F77D4-85AB-A44F-8852-125E767DBAA2}"/>
                </a:ext>
              </a:extLst>
            </p:cNvPr>
            <p:cNvGrpSpPr/>
            <p:nvPr/>
          </p:nvGrpSpPr>
          <p:grpSpPr>
            <a:xfrm>
              <a:off x="2407085" y="2242160"/>
              <a:ext cx="5496838" cy="651352"/>
              <a:chOff x="1507524" y="2242160"/>
              <a:chExt cx="5496838" cy="651352"/>
            </a:xfrm>
          </p:grpSpPr>
          <p:cxnSp>
            <p:nvCxnSpPr>
              <p:cNvPr id="29" name="Straight Arrow Connector 28">
                <a:extLst>
                  <a:ext uri="{FF2B5EF4-FFF2-40B4-BE49-F238E27FC236}">
                    <a16:creationId xmlns:a16="http://schemas.microsoft.com/office/drawing/2014/main" id="{4551BCA4-9839-5C45-B184-D42B26218453}"/>
                  </a:ext>
                </a:extLst>
              </p:cNvPr>
              <p:cNvCxnSpPr/>
              <p:nvPr/>
            </p:nvCxnSpPr>
            <p:spPr>
              <a:xfrm>
                <a:off x="1507524" y="2446638"/>
                <a:ext cx="5496838" cy="446874"/>
              </a:xfrm>
              <a:prstGeom prst="straightConnector1">
                <a:avLst/>
              </a:prstGeom>
              <a:ln w="3175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8C0EA9D-EBD0-AC43-8245-070D147C0A5E}"/>
                  </a:ext>
                </a:extLst>
              </p:cNvPr>
              <p:cNvSpPr txBox="1"/>
              <p:nvPr/>
            </p:nvSpPr>
            <p:spPr>
              <a:xfrm>
                <a:off x="3369502" y="2242160"/>
                <a:ext cx="2517731" cy="336689"/>
              </a:xfrm>
              <a:prstGeom prst="rect">
                <a:avLst/>
              </a:prstGeom>
              <a:noFill/>
            </p:spPr>
            <p:txBody>
              <a:bodyPr wrap="square" rtlCol="0">
                <a:spAutoFit/>
              </a:bodyPr>
              <a:lstStyle/>
              <a:p>
                <a:r>
                  <a:rPr lang="en-US" sz="1200" dirty="0"/>
                  <a:t>PREPARE(T)</a:t>
                </a:r>
              </a:p>
            </p:txBody>
          </p:sp>
        </p:grpSp>
        <p:sp>
          <p:nvSpPr>
            <p:cNvPr id="8" name="TextBox 7">
              <a:extLst>
                <a:ext uri="{FF2B5EF4-FFF2-40B4-BE49-F238E27FC236}">
                  <a16:creationId xmlns:a16="http://schemas.microsoft.com/office/drawing/2014/main" id="{CECBE880-9AEB-234B-8D53-033ACBE4CC07}"/>
                </a:ext>
              </a:extLst>
            </p:cNvPr>
            <p:cNvSpPr txBox="1"/>
            <p:nvPr/>
          </p:nvSpPr>
          <p:spPr>
            <a:xfrm>
              <a:off x="8026534" y="2788775"/>
              <a:ext cx="1408380" cy="336689"/>
            </a:xfrm>
            <a:prstGeom prst="rect">
              <a:avLst/>
            </a:prstGeom>
            <a:noFill/>
          </p:spPr>
          <p:txBody>
            <a:bodyPr wrap="square" rtlCol="0">
              <a:spAutoFit/>
            </a:bodyPr>
            <a:lstStyle/>
            <a:p>
              <a:r>
                <a:rPr lang="en-US" sz="1200" dirty="0"/>
                <a:t>FW(PREPARE)</a:t>
              </a:r>
            </a:p>
          </p:txBody>
        </p:sp>
        <p:grpSp>
          <p:nvGrpSpPr>
            <p:cNvPr id="9" name="Group 8">
              <a:extLst>
                <a:ext uri="{FF2B5EF4-FFF2-40B4-BE49-F238E27FC236}">
                  <a16:creationId xmlns:a16="http://schemas.microsoft.com/office/drawing/2014/main" id="{BACED4CD-955F-9F4C-8013-A65E9C2A7891}"/>
                </a:ext>
              </a:extLst>
            </p:cNvPr>
            <p:cNvGrpSpPr/>
            <p:nvPr/>
          </p:nvGrpSpPr>
          <p:grpSpPr>
            <a:xfrm>
              <a:off x="2407085" y="3045914"/>
              <a:ext cx="5509364" cy="561582"/>
              <a:chOff x="1553227" y="3045914"/>
              <a:chExt cx="5509364" cy="561582"/>
            </a:xfrm>
          </p:grpSpPr>
          <p:cxnSp>
            <p:nvCxnSpPr>
              <p:cNvPr id="27" name="Straight Arrow Connector 26">
                <a:extLst>
                  <a:ext uri="{FF2B5EF4-FFF2-40B4-BE49-F238E27FC236}">
                    <a16:creationId xmlns:a16="http://schemas.microsoft.com/office/drawing/2014/main" id="{C508DBCA-737A-A442-93A7-AAD3F536A229}"/>
                  </a:ext>
                </a:extLst>
              </p:cNvPr>
              <p:cNvCxnSpPr/>
              <p:nvPr/>
            </p:nvCxnSpPr>
            <p:spPr>
              <a:xfrm flipH="1">
                <a:off x="1553227" y="3256767"/>
                <a:ext cx="5509364" cy="350729"/>
              </a:xfrm>
              <a:prstGeom prst="straightConnector1">
                <a:avLst/>
              </a:prstGeom>
              <a:ln w="3175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25219DB-C4C5-844C-9CD2-B0D7ADC54B18}"/>
                  </a:ext>
                </a:extLst>
              </p:cNvPr>
              <p:cNvSpPr txBox="1"/>
              <p:nvPr/>
            </p:nvSpPr>
            <p:spPr>
              <a:xfrm>
                <a:off x="2933178" y="3045914"/>
                <a:ext cx="2517732" cy="336689"/>
              </a:xfrm>
              <a:prstGeom prst="rect">
                <a:avLst/>
              </a:prstGeom>
              <a:noFill/>
            </p:spPr>
            <p:txBody>
              <a:bodyPr wrap="square" rtlCol="0">
                <a:spAutoFit/>
              </a:bodyPr>
              <a:lstStyle/>
              <a:p>
                <a:r>
                  <a:rPr lang="en-US" sz="1200" dirty="0"/>
                  <a:t>VOTE(T,YES/NO)</a:t>
                </a:r>
              </a:p>
            </p:txBody>
          </p:sp>
        </p:grpSp>
        <p:sp>
          <p:nvSpPr>
            <p:cNvPr id="10" name="TextBox 9">
              <a:extLst>
                <a:ext uri="{FF2B5EF4-FFF2-40B4-BE49-F238E27FC236}">
                  <a16:creationId xmlns:a16="http://schemas.microsoft.com/office/drawing/2014/main" id="{12B81F08-9DBD-E048-89C7-8610256C81D1}"/>
                </a:ext>
              </a:extLst>
            </p:cNvPr>
            <p:cNvSpPr txBox="1"/>
            <p:nvPr/>
          </p:nvSpPr>
          <p:spPr>
            <a:xfrm>
              <a:off x="1634478" y="3983747"/>
              <a:ext cx="2517731" cy="336689"/>
            </a:xfrm>
            <a:prstGeom prst="rect">
              <a:avLst/>
            </a:prstGeom>
            <a:noFill/>
          </p:spPr>
          <p:txBody>
            <a:bodyPr wrap="square" rtlCol="0">
              <a:spAutoFit/>
            </a:bodyPr>
            <a:lstStyle/>
            <a:p>
              <a:r>
                <a:rPr lang="en-US" sz="1200" dirty="0"/>
                <a:t>FW(COMMIT/ABORT)</a:t>
              </a:r>
            </a:p>
          </p:txBody>
        </p:sp>
        <p:grpSp>
          <p:nvGrpSpPr>
            <p:cNvPr id="11" name="Group 10">
              <a:extLst>
                <a:ext uri="{FF2B5EF4-FFF2-40B4-BE49-F238E27FC236}">
                  <a16:creationId xmlns:a16="http://schemas.microsoft.com/office/drawing/2014/main" id="{04AA46E5-EAE3-2846-B01B-099FD8D42FA4}"/>
                </a:ext>
              </a:extLst>
            </p:cNvPr>
            <p:cNvGrpSpPr/>
            <p:nvPr/>
          </p:nvGrpSpPr>
          <p:grpSpPr>
            <a:xfrm>
              <a:off x="2637826" y="4528386"/>
              <a:ext cx="5205554" cy="694967"/>
              <a:chOff x="1871651" y="4528386"/>
              <a:chExt cx="5205554" cy="694967"/>
            </a:xfrm>
          </p:grpSpPr>
          <p:cxnSp>
            <p:nvCxnSpPr>
              <p:cNvPr id="25" name="Straight Arrow Connector 24">
                <a:extLst>
                  <a:ext uri="{FF2B5EF4-FFF2-40B4-BE49-F238E27FC236}">
                    <a16:creationId xmlns:a16="http://schemas.microsoft.com/office/drawing/2014/main" id="{DCB4C0AC-9766-A84E-A8DA-A3C3BEED2A62}"/>
                  </a:ext>
                </a:extLst>
              </p:cNvPr>
              <p:cNvCxnSpPr>
                <a:cxnSpLocks/>
              </p:cNvCxnSpPr>
              <p:nvPr/>
            </p:nvCxnSpPr>
            <p:spPr>
              <a:xfrm>
                <a:off x="1871651" y="4657820"/>
                <a:ext cx="5205554" cy="565533"/>
              </a:xfrm>
              <a:prstGeom prst="straightConnector1">
                <a:avLst/>
              </a:prstGeom>
              <a:ln w="3175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40F4830-6554-C748-B88C-46F696F2C57C}"/>
                  </a:ext>
                </a:extLst>
              </p:cNvPr>
              <p:cNvSpPr txBox="1"/>
              <p:nvPr/>
            </p:nvSpPr>
            <p:spPr>
              <a:xfrm>
                <a:off x="3732533" y="4528386"/>
                <a:ext cx="2288086" cy="336689"/>
              </a:xfrm>
              <a:prstGeom prst="rect">
                <a:avLst/>
              </a:prstGeom>
              <a:noFill/>
            </p:spPr>
            <p:txBody>
              <a:bodyPr wrap="square" rtlCol="0">
                <a:spAutoFit/>
              </a:bodyPr>
              <a:lstStyle/>
              <a:p>
                <a:r>
                  <a:rPr lang="en-US" sz="1200" dirty="0"/>
                  <a:t>COMMIT/ABORT(T)</a:t>
                </a:r>
              </a:p>
            </p:txBody>
          </p:sp>
        </p:grpSp>
        <p:sp>
          <p:nvSpPr>
            <p:cNvPr id="12" name="TextBox 11">
              <a:extLst>
                <a:ext uri="{FF2B5EF4-FFF2-40B4-BE49-F238E27FC236}">
                  <a16:creationId xmlns:a16="http://schemas.microsoft.com/office/drawing/2014/main" id="{F34818FB-5710-464C-8B75-804B891EA71F}"/>
                </a:ext>
              </a:extLst>
            </p:cNvPr>
            <p:cNvSpPr txBox="1"/>
            <p:nvPr/>
          </p:nvSpPr>
          <p:spPr>
            <a:xfrm>
              <a:off x="7843380" y="5089914"/>
              <a:ext cx="2045113" cy="336689"/>
            </a:xfrm>
            <a:prstGeom prst="rect">
              <a:avLst/>
            </a:prstGeom>
            <a:noFill/>
          </p:spPr>
          <p:txBody>
            <a:bodyPr wrap="square" rtlCol="0">
              <a:spAutoFit/>
            </a:bodyPr>
            <a:lstStyle/>
            <a:p>
              <a:r>
                <a:rPr lang="en-US" sz="1200" dirty="0"/>
                <a:t>FW(COMMIT/ABORT</a:t>
              </a:r>
              <a:r>
                <a:rPr lang="is-IS" sz="1200" dirty="0"/>
                <a:t>)</a:t>
              </a:r>
              <a:endParaRPr lang="en-US" sz="1200" dirty="0"/>
            </a:p>
          </p:txBody>
        </p:sp>
        <p:sp>
          <p:nvSpPr>
            <p:cNvPr id="13" name="TextBox 12">
              <a:extLst>
                <a:ext uri="{FF2B5EF4-FFF2-40B4-BE49-F238E27FC236}">
                  <a16:creationId xmlns:a16="http://schemas.microsoft.com/office/drawing/2014/main" id="{BE92CBEE-EF69-894D-838D-C39C709C8E0F}"/>
                </a:ext>
              </a:extLst>
            </p:cNvPr>
            <p:cNvSpPr txBox="1"/>
            <p:nvPr/>
          </p:nvSpPr>
          <p:spPr>
            <a:xfrm>
              <a:off x="1647171" y="6056333"/>
              <a:ext cx="3070517" cy="336689"/>
            </a:xfrm>
            <a:prstGeom prst="rect">
              <a:avLst/>
            </a:prstGeom>
            <a:noFill/>
          </p:spPr>
          <p:txBody>
            <a:bodyPr wrap="square" rtlCol="0">
              <a:spAutoFit/>
            </a:bodyPr>
            <a:lstStyle/>
            <a:p>
              <a:r>
                <a:rPr lang="en-US" sz="1200" dirty="0"/>
                <a:t>W(DONE), once all W’s ACK</a:t>
              </a:r>
            </a:p>
          </p:txBody>
        </p:sp>
        <p:grpSp>
          <p:nvGrpSpPr>
            <p:cNvPr id="14" name="Group 13">
              <a:extLst>
                <a:ext uri="{FF2B5EF4-FFF2-40B4-BE49-F238E27FC236}">
                  <a16:creationId xmlns:a16="http://schemas.microsoft.com/office/drawing/2014/main" id="{3AF05D37-769A-7544-AF99-6BAC37D4A765}"/>
                </a:ext>
              </a:extLst>
            </p:cNvPr>
            <p:cNvGrpSpPr/>
            <p:nvPr/>
          </p:nvGrpSpPr>
          <p:grpSpPr>
            <a:xfrm>
              <a:off x="2407085" y="5417508"/>
              <a:ext cx="5421682" cy="509391"/>
              <a:chOff x="1329847" y="5417508"/>
              <a:chExt cx="5421682" cy="509391"/>
            </a:xfrm>
          </p:grpSpPr>
          <p:cxnSp>
            <p:nvCxnSpPr>
              <p:cNvPr id="23" name="Straight Arrow Connector 22">
                <a:extLst>
                  <a:ext uri="{FF2B5EF4-FFF2-40B4-BE49-F238E27FC236}">
                    <a16:creationId xmlns:a16="http://schemas.microsoft.com/office/drawing/2014/main" id="{308AD13F-C86F-884F-88CB-BE36C501C40F}"/>
                  </a:ext>
                </a:extLst>
              </p:cNvPr>
              <p:cNvCxnSpPr/>
              <p:nvPr/>
            </p:nvCxnSpPr>
            <p:spPr>
              <a:xfrm flipH="1">
                <a:off x="1329847" y="5586608"/>
                <a:ext cx="5421682" cy="340291"/>
              </a:xfrm>
              <a:prstGeom prst="straightConnector1">
                <a:avLst/>
              </a:prstGeom>
              <a:ln w="3175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BABD8E4-900E-E24D-AA0C-06774F7A7CDD}"/>
                  </a:ext>
                </a:extLst>
              </p:cNvPr>
              <p:cNvSpPr txBox="1"/>
              <p:nvPr/>
            </p:nvSpPr>
            <p:spPr>
              <a:xfrm>
                <a:off x="3212928" y="5417508"/>
                <a:ext cx="2288087" cy="336689"/>
              </a:xfrm>
              <a:prstGeom prst="rect">
                <a:avLst/>
              </a:prstGeom>
              <a:noFill/>
            </p:spPr>
            <p:txBody>
              <a:bodyPr wrap="square" rtlCol="0">
                <a:spAutoFit/>
              </a:bodyPr>
              <a:lstStyle/>
              <a:p>
                <a:r>
                  <a:rPr lang="en-US" sz="1200" dirty="0"/>
                  <a:t>ACK</a:t>
                </a:r>
              </a:p>
            </p:txBody>
          </p:sp>
        </p:grpSp>
        <p:sp>
          <p:nvSpPr>
            <p:cNvPr id="15" name="Oval 14">
              <a:extLst>
                <a:ext uri="{FF2B5EF4-FFF2-40B4-BE49-F238E27FC236}">
                  <a16:creationId xmlns:a16="http://schemas.microsoft.com/office/drawing/2014/main" id="{BB58F05D-A020-1F4D-B1FA-505684C449BF}"/>
                </a:ext>
              </a:extLst>
            </p:cNvPr>
            <p:cNvSpPr/>
            <p:nvPr/>
          </p:nvSpPr>
          <p:spPr>
            <a:xfrm>
              <a:off x="2235812" y="1966263"/>
              <a:ext cx="402015" cy="402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1</a:t>
              </a:r>
            </a:p>
          </p:txBody>
        </p:sp>
        <p:sp>
          <p:nvSpPr>
            <p:cNvPr id="16" name="Oval 15">
              <a:extLst>
                <a:ext uri="{FF2B5EF4-FFF2-40B4-BE49-F238E27FC236}">
                  <a16:creationId xmlns:a16="http://schemas.microsoft.com/office/drawing/2014/main" id="{EF303C3C-389F-7F41-9A28-31850BD44E46}"/>
                </a:ext>
              </a:extLst>
            </p:cNvPr>
            <p:cNvSpPr/>
            <p:nvPr/>
          </p:nvSpPr>
          <p:spPr>
            <a:xfrm>
              <a:off x="8217022" y="2340669"/>
              <a:ext cx="402015" cy="402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p>
          </p:txBody>
        </p:sp>
        <p:sp>
          <p:nvSpPr>
            <p:cNvPr id="17" name="Oval 16">
              <a:extLst>
                <a:ext uri="{FF2B5EF4-FFF2-40B4-BE49-F238E27FC236}">
                  <a16:creationId xmlns:a16="http://schemas.microsoft.com/office/drawing/2014/main" id="{C02E83C3-5B6C-104B-B402-5F11D5913F05}"/>
                </a:ext>
              </a:extLst>
            </p:cNvPr>
            <p:cNvSpPr/>
            <p:nvPr/>
          </p:nvSpPr>
          <p:spPr>
            <a:xfrm>
              <a:off x="8205595" y="3223540"/>
              <a:ext cx="402015" cy="402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3</a:t>
              </a:r>
            </a:p>
          </p:txBody>
        </p:sp>
        <p:sp>
          <p:nvSpPr>
            <p:cNvPr id="18" name="Oval 17">
              <a:extLst>
                <a:ext uri="{FF2B5EF4-FFF2-40B4-BE49-F238E27FC236}">
                  <a16:creationId xmlns:a16="http://schemas.microsoft.com/office/drawing/2014/main" id="{0D0D28A1-7E73-A44B-97EA-F122AFF60486}"/>
                </a:ext>
              </a:extLst>
            </p:cNvPr>
            <p:cNvSpPr/>
            <p:nvPr/>
          </p:nvSpPr>
          <p:spPr>
            <a:xfrm>
              <a:off x="1978826" y="3555166"/>
              <a:ext cx="402015" cy="402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4</a:t>
              </a:r>
            </a:p>
          </p:txBody>
        </p:sp>
        <p:sp>
          <p:nvSpPr>
            <p:cNvPr id="19" name="Oval 18">
              <a:extLst>
                <a:ext uri="{FF2B5EF4-FFF2-40B4-BE49-F238E27FC236}">
                  <a16:creationId xmlns:a16="http://schemas.microsoft.com/office/drawing/2014/main" id="{2082DEDC-ECE3-584A-9A08-2FDCECE5B28C}"/>
                </a:ext>
              </a:extLst>
            </p:cNvPr>
            <p:cNvSpPr/>
            <p:nvPr/>
          </p:nvSpPr>
          <p:spPr>
            <a:xfrm>
              <a:off x="1951477" y="4387104"/>
              <a:ext cx="402015" cy="40201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5</a:t>
              </a:r>
            </a:p>
          </p:txBody>
        </p:sp>
        <p:sp>
          <p:nvSpPr>
            <p:cNvPr id="20" name="Oval 19">
              <a:extLst>
                <a:ext uri="{FF2B5EF4-FFF2-40B4-BE49-F238E27FC236}">
                  <a16:creationId xmlns:a16="http://schemas.microsoft.com/office/drawing/2014/main" id="{0F9DF51D-2318-CC40-BE75-EEB1875B89F8}"/>
                </a:ext>
              </a:extLst>
            </p:cNvPr>
            <p:cNvSpPr/>
            <p:nvPr/>
          </p:nvSpPr>
          <p:spPr>
            <a:xfrm>
              <a:off x="7981748" y="4753054"/>
              <a:ext cx="402015" cy="402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6</a:t>
              </a:r>
            </a:p>
          </p:txBody>
        </p:sp>
        <p:sp>
          <p:nvSpPr>
            <p:cNvPr id="21" name="Oval 20">
              <a:extLst>
                <a:ext uri="{FF2B5EF4-FFF2-40B4-BE49-F238E27FC236}">
                  <a16:creationId xmlns:a16="http://schemas.microsoft.com/office/drawing/2014/main" id="{9B4B2249-70FD-474A-B4D7-A8672DCD93CA}"/>
                </a:ext>
              </a:extLst>
            </p:cNvPr>
            <p:cNvSpPr/>
            <p:nvPr/>
          </p:nvSpPr>
          <p:spPr>
            <a:xfrm>
              <a:off x="7916449" y="5401166"/>
              <a:ext cx="402015" cy="402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7</a:t>
              </a:r>
            </a:p>
          </p:txBody>
        </p:sp>
        <p:sp>
          <p:nvSpPr>
            <p:cNvPr id="22" name="Oval 21">
              <a:extLst>
                <a:ext uri="{FF2B5EF4-FFF2-40B4-BE49-F238E27FC236}">
                  <a16:creationId xmlns:a16="http://schemas.microsoft.com/office/drawing/2014/main" id="{BC2687B5-C8DE-3A49-BB38-BDE808E0E8B0}"/>
                </a:ext>
              </a:extLst>
            </p:cNvPr>
            <p:cNvSpPr/>
            <p:nvPr/>
          </p:nvSpPr>
          <p:spPr>
            <a:xfrm>
              <a:off x="1946701" y="5751723"/>
              <a:ext cx="402015" cy="402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8</a:t>
              </a:r>
            </a:p>
          </p:txBody>
        </p:sp>
      </p:grpSp>
    </p:spTree>
    <p:extLst>
      <p:ext uri="{BB962C8B-B14F-4D97-AF65-F5344CB8AC3E}">
        <p14:creationId xmlns:p14="http://schemas.microsoft.com/office/powerpoint/2010/main" val="4040327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Clocks</a:t>
            </a:r>
          </a:p>
        </p:txBody>
      </p:sp>
      <p:grpSp>
        <p:nvGrpSpPr>
          <p:cNvPr id="8" name="Group 7"/>
          <p:cNvGrpSpPr/>
          <p:nvPr/>
        </p:nvGrpSpPr>
        <p:grpSpPr>
          <a:xfrm>
            <a:off x="8565030" y="274639"/>
            <a:ext cx="1486376" cy="1466195"/>
            <a:chOff x="3289300" y="3751263"/>
            <a:chExt cx="2565400" cy="2530568"/>
          </a:xfrm>
        </p:grpSpPr>
        <p:pic>
          <p:nvPicPr>
            <p:cNvPr id="6" name="Picture 5"/>
            <p:cNvPicPr>
              <a:picLocks noChangeAspect="1"/>
            </p:cNvPicPr>
            <p:nvPr/>
          </p:nvPicPr>
          <p:blipFill>
            <a:blip r:embed="rId3"/>
            <a:stretch>
              <a:fillRect/>
            </a:stretch>
          </p:blipFill>
          <p:spPr>
            <a:xfrm>
              <a:off x="3403600" y="3751263"/>
              <a:ext cx="2336800" cy="2374900"/>
            </a:xfrm>
            <a:prstGeom prst="rect">
              <a:avLst/>
            </a:prstGeom>
          </p:spPr>
        </p:pic>
        <p:pic>
          <p:nvPicPr>
            <p:cNvPr id="7" name="Picture 6"/>
            <p:cNvPicPr>
              <a:picLocks noChangeAspect="1"/>
            </p:cNvPicPr>
            <p:nvPr/>
          </p:nvPicPr>
          <p:blipFill>
            <a:blip r:embed="rId4"/>
            <a:stretch>
              <a:fillRect/>
            </a:stretch>
          </p:blipFill>
          <p:spPr>
            <a:xfrm>
              <a:off x="3581774" y="3863181"/>
              <a:ext cx="393700" cy="393700"/>
            </a:xfrm>
            <a:prstGeom prst="rect">
              <a:avLst/>
            </a:prstGeom>
          </p:spPr>
        </p:pic>
        <p:pic>
          <p:nvPicPr>
            <p:cNvPr id="4" name="Picture 3"/>
            <p:cNvPicPr>
              <a:picLocks noChangeAspect="1"/>
            </p:cNvPicPr>
            <p:nvPr/>
          </p:nvPicPr>
          <p:blipFill>
            <a:blip r:embed="rId5"/>
            <a:stretch>
              <a:fillRect/>
            </a:stretch>
          </p:blipFill>
          <p:spPr>
            <a:xfrm>
              <a:off x="3289300" y="3754531"/>
              <a:ext cx="2565400" cy="2527300"/>
            </a:xfrm>
            <a:prstGeom prst="rect">
              <a:avLst/>
            </a:prstGeom>
          </p:spPr>
        </p:pic>
      </p:grpSp>
      <p:sp>
        <p:nvSpPr>
          <p:cNvPr id="12" name="TextBox 11"/>
          <p:cNvSpPr txBox="1"/>
          <p:nvPr/>
        </p:nvSpPr>
        <p:spPr>
          <a:xfrm>
            <a:off x="9953695" y="885765"/>
            <a:ext cx="564029" cy="369332"/>
          </a:xfrm>
          <a:prstGeom prst="rect">
            <a:avLst/>
          </a:prstGeom>
          <a:noFill/>
        </p:spPr>
        <p:txBody>
          <a:bodyPr wrap="square" rtlCol="0">
            <a:spAutoFit/>
          </a:bodyPr>
          <a:lstStyle/>
          <a:p>
            <a:r>
              <a:rPr lang="en-US"/>
              <a:t>k</a:t>
            </a:r>
          </a:p>
        </p:txBody>
      </p:sp>
      <p:sp>
        <p:nvSpPr>
          <p:cNvPr id="13" name="Content Placeholder 2">
            <a:extLst>
              <a:ext uri="{FF2B5EF4-FFF2-40B4-BE49-F238E27FC236}">
                <a16:creationId xmlns:a16="http://schemas.microsoft.com/office/drawing/2014/main" id="{22DC1937-75FA-DC4B-9BE3-00C8878B766C}"/>
              </a:ext>
            </a:extLst>
          </p:cNvPr>
          <p:cNvSpPr txBox="1">
            <a:spLocks/>
          </p:cNvSpPr>
          <p:nvPr/>
        </p:nvSpPr>
        <p:spPr>
          <a:xfrm>
            <a:off x="1981199" y="1848036"/>
            <a:ext cx="9261424"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Provides a way to detect inconsistent versions</a:t>
            </a:r>
          </a:p>
          <a:p>
            <a:endParaRPr lang="en-US" dirty="0"/>
          </a:p>
          <a:p>
            <a:r>
              <a:rPr lang="en-US" dirty="0"/>
              <a:t>Each node keeps a monotonic version counter that increments for every write it </a:t>
            </a:r>
            <a:r>
              <a:rPr lang="en-US" i="1" dirty="0"/>
              <a:t>coordinates</a:t>
            </a:r>
          </a:p>
          <a:p>
            <a:r>
              <a:rPr lang="en-US" dirty="0"/>
              <a:t>Each data item has a </a:t>
            </a:r>
            <a:r>
              <a:rPr lang="en-US" i="1" dirty="0"/>
              <a:t>clock</a:t>
            </a:r>
            <a:r>
              <a:rPr lang="en-US" dirty="0"/>
              <a:t>, consisting of a list of the most recent version it includes from each coordinator</a:t>
            </a:r>
          </a:p>
          <a:p>
            <a:endParaRPr lang="en-US" i="1" dirty="0"/>
          </a:p>
        </p:txBody>
      </p:sp>
    </p:spTree>
    <p:extLst>
      <p:ext uri="{BB962C8B-B14F-4D97-AF65-F5344CB8AC3E}">
        <p14:creationId xmlns:p14="http://schemas.microsoft.com/office/powerpoint/2010/main" val="3560007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Clocks</a:t>
            </a:r>
          </a:p>
        </p:txBody>
      </p:sp>
      <p:grpSp>
        <p:nvGrpSpPr>
          <p:cNvPr id="8" name="Group 7"/>
          <p:cNvGrpSpPr/>
          <p:nvPr/>
        </p:nvGrpSpPr>
        <p:grpSpPr>
          <a:xfrm>
            <a:off x="8565030" y="274639"/>
            <a:ext cx="1486376" cy="1466195"/>
            <a:chOff x="3289300" y="3751263"/>
            <a:chExt cx="2565400" cy="2530568"/>
          </a:xfrm>
        </p:grpSpPr>
        <p:pic>
          <p:nvPicPr>
            <p:cNvPr id="6" name="Picture 5"/>
            <p:cNvPicPr>
              <a:picLocks noChangeAspect="1"/>
            </p:cNvPicPr>
            <p:nvPr/>
          </p:nvPicPr>
          <p:blipFill>
            <a:blip r:embed="rId2"/>
            <a:stretch>
              <a:fillRect/>
            </a:stretch>
          </p:blipFill>
          <p:spPr>
            <a:xfrm>
              <a:off x="3403600" y="3751263"/>
              <a:ext cx="2336800" cy="2374900"/>
            </a:xfrm>
            <a:prstGeom prst="rect">
              <a:avLst/>
            </a:prstGeom>
          </p:spPr>
        </p:pic>
        <p:pic>
          <p:nvPicPr>
            <p:cNvPr id="7" name="Picture 6"/>
            <p:cNvPicPr>
              <a:picLocks noChangeAspect="1"/>
            </p:cNvPicPr>
            <p:nvPr/>
          </p:nvPicPr>
          <p:blipFill>
            <a:blip r:embed="rId3"/>
            <a:stretch>
              <a:fillRect/>
            </a:stretch>
          </p:blipFill>
          <p:spPr>
            <a:xfrm>
              <a:off x="3581774" y="3863181"/>
              <a:ext cx="393700" cy="393700"/>
            </a:xfrm>
            <a:prstGeom prst="rect">
              <a:avLst/>
            </a:prstGeom>
          </p:spPr>
        </p:pic>
        <p:pic>
          <p:nvPicPr>
            <p:cNvPr id="4" name="Picture 3"/>
            <p:cNvPicPr>
              <a:picLocks noChangeAspect="1"/>
            </p:cNvPicPr>
            <p:nvPr/>
          </p:nvPicPr>
          <p:blipFill>
            <a:blip r:embed="rId4"/>
            <a:stretch>
              <a:fillRect/>
            </a:stretch>
          </p:blipFill>
          <p:spPr>
            <a:xfrm>
              <a:off x="3289300" y="3754531"/>
              <a:ext cx="2565400" cy="2527300"/>
            </a:xfrm>
            <a:prstGeom prst="rect">
              <a:avLst/>
            </a:prstGeom>
          </p:spPr>
        </p:pic>
      </p:grpSp>
      <p:graphicFrame>
        <p:nvGraphicFramePr>
          <p:cNvPr id="11" name="Table 10"/>
          <p:cNvGraphicFramePr>
            <a:graphicFrameLocks noGrp="1"/>
          </p:cNvGraphicFramePr>
          <p:nvPr/>
        </p:nvGraphicFramePr>
        <p:xfrm>
          <a:off x="3212218" y="4111016"/>
          <a:ext cx="6096000" cy="2225040"/>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20000"/>
                    </a:ext>
                  </a:extLst>
                </a:gridCol>
                <a:gridCol w="10160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1016000">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tblGrid>
              <a:tr h="370840">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tc>
                  <a:txBody>
                    <a:bodyPr/>
                    <a:lstStyle/>
                    <a:p>
                      <a:r>
                        <a:rPr lang="en-US" dirty="0"/>
                        <a:t>E</a:t>
                      </a:r>
                    </a:p>
                  </a:txBody>
                  <a:tcPr/>
                </a:tc>
                <a:tc>
                  <a:txBody>
                    <a:bodyPr/>
                    <a:lstStyle/>
                    <a:p>
                      <a:r>
                        <a:rPr lang="en-US" dirty="0"/>
                        <a:t>F</a:t>
                      </a:r>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sp>
        <p:nvSpPr>
          <p:cNvPr id="12" name="TextBox 11"/>
          <p:cNvSpPr txBox="1"/>
          <p:nvPr/>
        </p:nvSpPr>
        <p:spPr>
          <a:xfrm>
            <a:off x="9953695" y="885765"/>
            <a:ext cx="564029" cy="369332"/>
          </a:xfrm>
          <a:prstGeom prst="rect">
            <a:avLst/>
          </a:prstGeom>
          <a:noFill/>
        </p:spPr>
        <p:txBody>
          <a:bodyPr wrap="square" rtlCol="0">
            <a:spAutoFit/>
          </a:bodyPr>
          <a:lstStyle/>
          <a:p>
            <a:r>
              <a:rPr lang="en-US"/>
              <a:t>k</a:t>
            </a:r>
          </a:p>
        </p:txBody>
      </p:sp>
      <p:sp>
        <p:nvSpPr>
          <p:cNvPr id="13" name="Content Placeholder 2">
            <a:extLst>
              <a:ext uri="{FF2B5EF4-FFF2-40B4-BE49-F238E27FC236}">
                <a16:creationId xmlns:a16="http://schemas.microsoft.com/office/drawing/2014/main" id="{22DC1937-75FA-DC4B-9BE3-00C8878B766C}"/>
              </a:ext>
            </a:extLst>
          </p:cNvPr>
          <p:cNvSpPr txBox="1">
            <a:spLocks/>
          </p:cNvSpPr>
          <p:nvPr/>
        </p:nvSpPr>
        <p:spPr>
          <a:xfrm>
            <a:off x="1981199" y="1848036"/>
            <a:ext cx="9261424"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Each node keeps a monotonic version counter that increments for every write it </a:t>
            </a:r>
            <a:r>
              <a:rPr lang="en-US" i="1"/>
              <a:t>coordinates</a:t>
            </a:r>
          </a:p>
          <a:p>
            <a:r>
              <a:rPr lang="en-US"/>
              <a:t>Each data item has a </a:t>
            </a:r>
            <a:r>
              <a:rPr lang="en-US" i="1"/>
              <a:t>clock</a:t>
            </a:r>
            <a:r>
              <a:rPr lang="en-US"/>
              <a:t>, consisting of a list of the most recent version it includes from each coordinator</a:t>
            </a:r>
          </a:p>
          <a:p>
            <a:endParaRPr lang="en-US" i="1" dirty="0"/>
          </a:p>
        </p:txBody>
      </p:sp>
    </p:spTree>
    <p:extLst>
      <p:ext uri="{BB962C8B-B14F-4D97-AF65-F5344CB8AC3E}">
        <p14:creationId xmlns:p14="http://schemas.microsoft.com/office/powerpoint/2010/main" val="1819606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Clocks</a:t>
            </a:r>
          </a:p>
        </p:txBody>
      </p:sp>
      <p:grpSp>
        <p:nvGrpSpPr>
          <p:cNvPr id="8" name="Group 7"/>
          <p:cNvGrpSpPr/>
          <p:nvPr/>
        </p:nvGrpSpPr>
        <p:grpSpPr>
          <a:xfrm>
            <a:off x="8565030" y="274639"/>
            <a:ext cx="1486376" cy="1466195"/>
            <a:chOff x="3289300" y="3751263"/>
            <a:chExt cx="2565400" cy="2530568"/>
          </a:xfrm>
        </p:grpSpPr>
        <p:pic>
          <p:nvPicPr>
            <p:cNvPr id="6" name="Picture 5"/>
            <p:cNvPicPr>
              <a:picLocks noChangeAspect="1"/>
            </p:cNvPicPr>
            <p:nvPr/>
          </p:nvPicPr>
          <p:blipFill>
            <a:blip r:embed="rId2"/>
            <a:stretch>
              <a:fillRect/>
            </a:stretch>
          </p:blipFill>
          <p:spPr>
            <a:xfrm>
              <a:off x="3403600" y="3751263"/>
              <a:ext cx="2336800" cy="2374900"/>
            </a:xfrm>
            <a:prstGeom prst="rect">
              <a:avLst/>
            </a:prstGeom>
          </p:spPr>
        </p:pic>
        <p:pic>
          <p:nvPicPr>
            <p:cNvPr id="7" name="Picture 6"/>
            <p:cNvPicPr>
              <a:picLocks noChangeAspect="1"/>
            </p:cNvPicPr>
            <p:nvPr/>
          </p:nvPicPr>
          <p:blipFill>
            <a:blip r:embed="rId3"/>
            <a:stretch>
              <a:fillRect/>
            </a:stretch>
          </p:blipFill>
          <p:spPr>
            <a:xfrm>
              <a:off x="3581774" y="3863181"/>
              <a:ext cx="393700" cy="393700"/>
            </a:xfrm>
            <a:prstGeom prst="rect">
              <a:avLst/>
            </a:prstGeom>
          </p:spPr>
        </p:pic>
        <p:pic>
          <p:nvPicPr>
            <p:cNvPr id="4" name="Picture 3"/>
            <p:cNvPicPr>
              <a:picLocks noChangeAspect="1"/>
            </p:cNvPicPr>
            <p:nvPr/>
          </p:nvPicPr>
          <p:blipFill>
            <a:blip r:embed="rId4"/>
            <a:stretch>
              <a:fillRect/>
            </a:stretch>
          </p:blipFill>
          <p:spPr>
            <a:xfrm>
              <a:off x="3289300" y="3754531"/>
              <a:ext cx="2565400" cy="2527300"/>
            </a:xfrm>
            <a:prstGeom prst="rect">
              <a:avLst/>
            </a:prstGeom>
          </p:spPr>
        </p:pic>
      </p:grpSp>
      <p:graphicFrame>
        <p:nvGraphicFramePr>
          <p:cNvPr id="11" name="Table 10"/>
          <p:cNvGraphicFramePr>
            <a:graphicFrameLocks noGrp="1"/>
          </p:cNvGraphicFramePr>
          <p:nvPr/>
        </p:nvGraphicFramePr>
        <p:xfrm>
          <a:off x="3212218" y="4111016"/>
          <a:ext cx="6096000" cy="2225040"/>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20000"/>
                    </a:ext>
                  </a:extLst>
                </a:gridCol>
                <a:gridCol w="10160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1016000">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tblGrid>
              <a:tr h="370840">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tc>
                  <a:txBody>
                    <a:bodyPr/>
                    <a:lstStyle/>
                    <a:p>
                      <a:r>
                        <a:rPr lang="en-US" dirty="0"/>
                        <a:t>E</a:t>
                      </a:r>
                    </a:p>
                  </a:txBody>
                  <a:tcPr/>
                </a:tc>
                <a:tc>
                  <a:txBody>
                    <a:bodyPr/>
                    <a:lstStyle/>
                    <a:p>
                      <a:r>
                        <a:rPr lang="en-US" dirty="0"/>
                        <a:t>F</a:t>
                      </a:r>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endParaRPr lang="en-US"/>
                    </a:p>
                  </a:txBody>
                  <a:tcPr/>
                </a:tc>
                <a:tc>
                  <a:txBody>
                    <a:bodyPr/>
                    <a:lstStyle/>
                    <a:p>
                      <a:r>
                        <a:rPr lang="en-US" dirty="0"/>
                        <a:t>1 [C,1]</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1 [C,1]</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1 [C,1]</a:t>
                      </a:r>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sp>
        <p:nvSpPr>
          <p:cNvPr id="12" name="TextBox 11"/>
          <p:cNvSpPr txBox="1"/>
          <p:nvPr/>
        </p:nvSpPr>
        <p:spPr>
          <a:xfrm>
            <a:off x="9953695" y="885765"/>
            <a:ext cx="564029" cy="369332"/>
          </a:xfrm>
          <a:prstGeom prst="rect">
            <a:avLst/>
          </a:prstGeom>
          <a:noFill/>
        </p:spPr>
        <p:txBody>
          <a:bodyPr wrap="square" rtlCol="0">
            <a:spAutoFit/>
          </a:bodyPr>
          <a:lstStyle/>
          <a:p>
            <a:r>
              <a:rPr lang="en-US"/>
              <a:t>k</a:t>
            </a:r>
          </a:p>
        </p:txBody>
      </p:sp>
      <p:sp>
        <p:nvSpPr>
          <p:cNvPr id="10" name="TextBox 9"/>
          <p:cNvSpPr txBox="1"/>
          <p:nvPr/>
        </p:nvSpPr>
        <p:spPr>
          <a:xfrm>
            <a:off x="9879884" y="1281308"/>
            <a:ext cx="593539" cy="369332"/>
          </a:xfrm>
          <a:prstGeom prst="rect">
            <a:avLst/>
          </a:prstGeom>
          <a:noFill/>
        </p:spPr>
        <p:txBody>
          <a:bodyPr wrap="square" rtlCol="0">
            <a:spAutoFit/>
          </a:bodyPr>
          <a:lstStyle/>
          <a:p>
            <a:r>
              <a:rPr lang="en-US" dirty="0">
                <a:solidFill>
                  <a:srgbClr val="92D050"/>
                </a:solidFill>
              </a:rPr>
              <a:t>✔</a:t>
            </a:r>
          </a:p>
        </p:txBody>
      </p:sp>
      <p:sp>
        <p:nvSpPr>
          <p:cNvPr id="13" name="TextBox 12"/>
          <p:cNvSpPr txBox="1"/>
          <p:nvPr/>
        </p:nvSpPr>
        <p:spPr>
          <a:xfrm>
            <a:off x="9201365" y="1568896"/>
            <a:ext cx="593539" cy="369332"/>
          </a:xfrm>
          <a:prstGeom prst="rect">
            <a:avLst/>
          </a:prstGeom>
          <a:noFill/>
        </p:spPr>
        <p:txBody>
          <a:bodyPr wrap="square" rtlCol="0">
            <a:spAutoFit/>
          </a:bodyPr>
          <a:lstStyle/>
          <a:p>
            <a:r>
              <a:rPr lang="en-US" dirty="0">
                <a:solidFill>
                  <a:srgbClr val="92D050"/>
                </a:solidFill>
              </a:rPr>
              <a:t>✔</a:t>
            </a:r>
          </a:p>
        </p:txBody>
      </p:sp>
      <p:sp>
        <p:nvSpPr>
          <p:cNvPr id="14" name="TextBox 13"/>
          <p:cNvSpPr txBox="1"/>
          <p:nvPr/>
        </p:nvSpPr>
        <p:spPr>
          <a:xfrm>
            <a:off x="8266535" y="1036738"/>
            <a:ext cx="593539" cy="369332"/>
          </a:xfrm>
          <a:prstGeom prst="rect">
            <a:avLst/>
          </a:prstGeom>
          <a:noFill/>
        </p:spPr>
        <p:txBody>
          <a:bodyPr wrap="square" rtlCol="0">
            <a:spAutoFit/>
          </a:bodyPr>
          <a:lstStyle/>
          <a:p>
            <a:r>
              <a:rPr lang="en-US" dirty="0">
                <a:solidFill>
                  <a:srgbClr val="92D050"/>
                </a:solidFill>
              </a:rPr>
              <a:t>✔</a:t>
            </a:r>
          </a:p>
        </p:txBody>
      </p:sp>
      <p:sp>
        <p:nvSpPr>
          <p:cNvPr id="15" name="Content Placeholder 2">
            <a:extLst>
              <a:ext uri="{FF2B5EF4-FFF2-40B4-BE49-F238E27FC236}">
                <a16:creationId xmlns:a16="http://schemas.microsoft.com/office/drawing/2014/main" id="{A0FE214D-604B-2746-99F6-DB53E1750E98}"/>
              </a:ext>
            </a:extLst>
          </p:cNvPr>
          <p:cNvSpPr txBox="1">
            <a:spLocks/>
          </p:cNvSpPr>
          <p:nvPr/>
        </p:nvSpPr>
        <p:spPr>
          <a:xfrm>
            <a:off x="1981199" y="1848036"/>
            <a:ext cx="9261424"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Each node keeps a monotonic version counter that increments for every write it </a:t>
            </a:r>
            <a:r>
              <a:rPr lang="en-US" i="1"/>
              <a:t>coordinates</a:t>
            </a:r>
          </a:p>
          <a:p>
            <a:r>
              <a:rPr lang="en-US"/>
              <a:t>Each data item has a </a:t>
            </a:r>
            <a:r>
              <a:rPr lang="en-US" i="1"/>
              <a:t>clock</a:t>
            </a:r>
            <a:r>
              <a:rPr lang="en-US"/>
              <a:t>, consisting of a list of the most recent version it includes from each coordinator</a:t>
            </a:r>
          </a:p>
          <a:p>
            <a:endParaRPr lang="en-US" i="1" dirty="0"/>
          </a:p>
        </p:txBody>
      </p:sp>
      <p:cxnSp>
        <p:nvCxnSpPr>
          <p:cNvPr id="17" name="Straight Arrow Connector 16">
            <a:extLst>
              <a:ext uri="{FF2B5EF4-FFF2-40B4-BE49-F238E27FC236}">
                <a16:creationId xmlns:a16="http://schemas.microsoft.com/office/drawing/2014/main" id="{B84D6345-AC09-1D4A-AF6F-3621230A0742}"/>
              </a:ext>
            </a:extLst>
          </p:cNvPr>
          <p:cNvCxnSpPr>
            <a:cxnSpLocks/>
            <a:endCxn id="18" idx="1"/>
          </p:cNvCxnSpPr>
          <p:nvPr/>
        </p:nvCxnSpPr>
        <p:spPr>
          <a:xfrm>
            <a:off x="7749915" y="4661941"/>
            <a:ext cx="23014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71B5F19-F3AC-5147-A5DC-532563884D5F}"/>
              </a:ext>
            </a:extLst>
          </p:cNvPr>
          <p:cNvSpPr txBox="1"/>
          <p:nvPr/>
        </p:nvSpPr>
        <p:spPr>
          <a:xfrm>
            <a:off x="10051406" y="4200276"/>
            <a:ext cx="1790824" cy="923330"/>
          </a:xfrm>
          <a:prstGeom prst="rect">
            <a:avLst/>
          </a:prstGeom>
          <a:noFill/>
        </p:spPr>
        <p:txBody>
          <a:bodyPr wrap="square" rtlCol="0">
            <a:spAutoFit/>
          </a:bodyPr>
          <a:lstStyle/>
          <a:p>
            <a:r>
              <a:rPr lang="en-US" dirty="0"/>
              <a:t>[C,1]: Contains first version from C as coordinator</a:t>
            </a:r>
          </a:p>
        </p:txBody>
      </p:sp>
      <p:sp>
        <p:nvSpPr>
          <p:cNvPr id="20" name="TextBox 19">
            <a:extLst>
              <a:ext uri="{FF2B5EF4-FFF2-40B4-BE49-F238E27FC236}">
                <a16:creationId xmlns:a16="http://schemas.microsoft.com/office/drawing/2014/main" id="{391159D5-0CA2-A547-9D82-84C355BEE7AD}"/>
              </a:ext>
            </a:extLst>
          </p:cNvPr>
          <p:cNvSpPr txBox="1"/>
          <p:nvPr/>
        </p:nvSpPr>
        <p:spPr>
          <a:xfrm>
            <a:off x="91180" y="3923277"/>
            <a:ext cx="3553428" cy="1200329"/>
          </a:xfrm>
          <a:prstGeom prst="rect">
            <a:avLst/>
          </a:prstGeom>
          <a:noFill/>
        </p:spPr>
        <p:txBody>
          <a:bodyPr wrap="square" rtlCol="0">
            <a:spAutoFit/>
          </a:bodyPr>
          <a:lstStyle/>
          <a:p>
            <a:r>
              <a:rPr lang="en-US" u="sng" dirty="0"/>
              <a:t>Client 1</a:t>
            </a:r>
          </a:p>
          <a:p>
            <a:r>
              <a:rPr lang="en-US" dirty="0"/>
              <a:t>Create k </a:t>
            </a:r>
            <a:r>
              <a:rPr lang="en-US" dirty="0">
                <a:sym typeface="Wingdings" pitchFamily="2" charset="2"/>
              </a:rPr>
              <a:t> C</a:t>
            </a:r>
          </a:p>
          <a:p>
            <a:r>
              <a:rPr lang="en-US" dirty="0">
                <a:sym typeface="Wingdings" pitchFamily="2" charset="2"/>
              </a:rPr>
              <a:t>	C writes [C,1] to C, D, E</a:t>
            </a:r>
          </a:p>
          <a:p>
            <a:endParaRPr lang="en-US" dirty="0"/>
          </a:p>
        </p:txBody>
      </p:sp>
    </p:spTree>
    <p:extLst>
      <p:ext uri="{BB962C8B-B14F-4D97-AF65-F5344CB8AC3E}">
        <p14:creationId xmlns:p14="http://schemas.microsoft.com/office/powerpoint/2010/main" val="1670711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Clocks</a:t>
            </a:r>
          </a:p>
        </p:txBody>
      </p:sp>
      <p:grpSp>
        <p:nvGrpSpPr>
          <p:cNvPr id="8" name="Group 7"/>
          <p:cNvGrpSpPr/>
          <p:nvPr/>
        </p:nvGrpSpPr>
        <p:grpSpPr>
          <a:xfrm>
            <a:off x="8565030" y="274639"/>
            <a:ext cx="1486376" cy="1466195"/>
            <a:chOff x="3289300" y="3751263"/>
            <a:chExt cx="2565400" cy="2530568"/>
          </a:xfrm>
        </p:grpSpPr>
        <p:pic>
          <p:nvPicPr>
            <p:cNvPr id="6" name="Picture 5"/>
            <p:cNvPicPr>
              <a:picLocks noChangeAspect="1"/>
            </p:cNvPicPr>
            <p:nvPr/>
          </p:nvPicPr>
          <p:blipFill>
            <a:blip r:embed="rId2"/>
            <a:stretch>
              <a:fillRect/>
            </a:stretch>
          </p:blipFill>
          <p:spPr>
            <a:xfrm>
              <a:off x="3403600" y="3751263"/>
              <a:ext cx="2336800" cy="2374900"/>
            </a:xfrm>
            <a:prstGeom prst="rect">
              <a:avLst/>
            </a:prstGeom>
          </p:spPr>
        </p:pic>
        <p:pic>
          <p:nvPicPr>
            <p:cNvPr id="7" name="Picture 6"/>
            <p:cNvPicPr>
              <a:picLocks noChangeAspect="1"/>
            </p:cNvPicPr>
            <p:nvPr/>
          </p:nvPicPr>
          <p:blipFill>
            <a:blip r:embed="rId3"/>
            <a:stretch>
              <a:fillRect/>
            </a:stretch>
          </p:blipFill>
          <p:spPr>
            <a:xfrm>
              <a:off x="3581774" y="3863181"/>
              <a:ext cx="393700" cy="393700"/>
            </a:xfrm>
            <a:prstGeom prst="rect">
              <a:avLst/>
            </a:prstGeom>
          </p:spPr>
        </p:pic>
        <p:pic>
          <p:nvPicPr>
            <p:cNvPr id="4" name="Picture 3"/>
            <p:cNvPicPr>
              <a:picLocks noChangeAspect="1"/>
            </p:cNvPicPr>
            <p:nvPr/>
          </p:nvPicPr>
          <p:blipFill>
            <a:blip r:embed="rId4"/>
            <a:stretch>
              <a:fillRect/>
            </a:stretch>
          </p:blipFill>
          <p:spPr>
            <a:xfrm>
              <a:off x="3289300" y="3754531"/>
              <a:ext cx="2565400" cy="2527300"/>
            </a:xfrm>
            <a:prstGeom prst="rect">
              <a:avLst/>
            </a:prstGeom>
          </p:spPr>
        </p:pic>
      </p:grpSp>
      <p:graphicFrame>
        <p:nvGraphicFramePr>
          <p:cNvPr id="11" name="Table 10"/>
          <p:cNvGraphicFramePr>
            <a:graphicFrameLocks noGrp="1"/>
          </p:cNvGraphicFramePr>
          <p:nvPr/>
        </p:nvGraphicFramePr>
        <p:xfrm>
          <a:off x="3212218" y="4111016"/>
          <a:ext cx="6096000" cy="2225040"/>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20000"/>
                    </a:ext>
                  </a:extLst>
                </a:gridCol>
                <a:gridCol w="10160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1016000">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tblGrid>
              <a:tr h="370840">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tc>
                  <a:txBody>
                    <a:bodyPr/>
                    <a:lstStyle/>
                    <a:p>
                      <a:r>
                        <a:rPr lang="en-US" dirty="0"/>
                        <a:t>E</a:t>
                      </a:r>
                    </a:p>
                  </a:txBody>
                  <a:tcPr/>
                </a:tc>
                <a:tc>
                  <a:txBody>
                    <a:bodyPr/>
                    <a:lstStyle/>
                    <a:p>
                      <a:r>
                        <a:rPr lang="en-US" dirty="0"/>
                        <a:t>F</a:t>
                      </a:r>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endParaRPr lang="en-US"/>
                    </a:p>
                  </a:txBody>
                  <a:tcPr/>
                </a:tc>
                <a:tc>
                  <a:txBody>
                    <a:bodyPr/>
                    <a:lstStyle/>
                    <a:p>
                      <a:r>
                        <a:rPr lang="en-US" dirty="0"/>
                        <a:t>1 [C,1]</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1 [C,1]</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1 [C,1]</a:t>
                      </a:r>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r>
                        <a:rPr lang="en-US" dirty="0"/>
                        <a:t>2 [C,2]</a:t>
                      </a:r>
                    </a:p>
                  </a:txBody>
                  <a:tcPr/>
                </a:tc>
                <a:tc>
                  <a:txBody>
                    <a:bodyPr/>
                    <a:lstStyle/>
                    <a:p>
                      <a:r>
                        <a:rPr lang="en-US" dirty="0"/>
                        <a:t>2 [C,2]</a:t>
                      </a:r>
                    </a:p>
                  </a:txBody>
                  <a:tcPr/>
                </a:tc>
                <a:tc>
                  <a:txBody>
                    <a:bodyPr/>
                    <a:lstStyle/>
                    <a:p>
                      <a:r>
                        <a:rPr lang="en-US" dirty="0"/>
                        <a:t>2 [C,2]</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sp>
        <p:nvSpPr>
          <p:cNvPr id="12" name="TextBox 11"/>
          <p:cNvSpPr txBox="1"/>
          <p:nvPr/>
        </p:nvSpPr>
        <p:spPr>
          <a:xfrm>
            <a:off x="9953695" y="885765"/>
            <a:ext cx="564029" cy="369332"/>
          </a:xfrm>
          <a:prstGeom prst="rect">
            <a:avLst/>
          </a:prstGeom>
          <a:noFill/>
        </p:spPr>
        <p:txBody>
          <a:bodyPr wrap="square" rtlCol="0">
            <a:spAutoFit/>
          </a:bodyPr>
          <a:lstStyle/>
          <a:p>
            <a:r>
              <a:rPr lang="en-US"/>
              <a:t>k</a:t>
            </a:r>
          </a:p>
        </p:txBody>
      </p:sp>
      <p:cxnSp>
        <p:nvCxnSpPr>
          <p:cNvPr id="15" name="Straight Connector 14"/>
          <p:cNvCxnSpPr/>
          <p:nvPr/>
        </p:nvCxnSpPr>
        <p:spPr>
          <a:xfrm>
            <a:off x="8984569" y="138837"/>
            <a:ext cx="746066" cy="1795802"/>
          </a:xfrm>
          <a:prstGeom prst="line">
            <a:avLst/>
          </a:prstGeom>
          <a:ln w="34925">
            <a:prstDash val="sysDash"/>
          </a:ln>
          <a:effectLst>
            <a:outerShdw blurRad="40000" dist="20000" dir="5400000" sx="89000" sy="89000" rotWithShape="0">
              <a:schemeClr val="accent2">
                <a:lumMod val="75000"/>
                <a:alpha val="38000"/>
              </a:schemeClr>
            </a:outerShdw>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0007157" y="1425102"/>
            <a:ext cx="1021977" cy="369332"/>
          </a:xfrm>
          <a:prstGeom prst="rect">
            <a:avLst/>
          </a:prstGeom>
          <a:noFill/>
        </p:spPr>
        <p:txBody>
          <a:bodyPr wrap="square" rtlCol="0">
            <a:spAutoFit/>
          </a:bodyPr>
          <a:lstStyle/>
          <a:p>
            <a:r>
              <a:rPr lang="en-US" dirty="0"/>
              <a:t>C1</a:t>
            </a:r>
          </a:p>
        </p:txBody>
      </p:sp>
      <p:sp>
        <p:nvSpPr>
          <p:cNvPr id="17" name="TextBox 16"/>
          <p:cNvSpPr txBox="1"/>
          <p:nvPr/>
        </p:nvSpPr>
        <p:spPr>
          <a:xfrm>
            <a:off x="9809356" y="1288772"/>
            <a:ext cx="593539" cy="369332"/>
          </a:xfrm>
          <a:prstGeom prst="rect">
            <a:avLst/>
          </a:prstGeom>
          <a:noFill/>
        </p:spPr>
        <p:txBody>
          <a:bodyPr wrap="square" rtlCol="0">
            <a:spAutoFit/>
          </a:bodyPr>
          <a:lstStyle/>
          <a:p>
            <a:r>
              <a:rPr lang="en-US" dirty="0">
                <a:solidFill>
                  <a:srgbClr val="92D050"/>
                </a:solidFill>
              </a:rPr>
              <a:t>✔</a:t>
            </a:r>
          </a:p>
        </p:txBody>
      </p:sp>
      <p:sp>
        <p:nvSpPr>
          <p:cNvPr id="18" name="TextBox 17"/>
          <p:cNvSpPr txBox="1"/>
          <p:nvPr/>
        </p:nvSpPr>
        <p:spPr>
          <a:xfrm>
            <a:off x="9490411" y="60383"/>
            <a:ext cx="593539" cy="369332"/>
          </a:xfrm>
          <a:prstGeom prst="rect">
            <a:avLst/>
          </a:prstGeom>
          <a:noFill/>
        </p:spPr>
        <p:txBody>
          <a:bodyPr wrap="square" rtlCol="0">
            <a:spAutoFit/>
          </a:bodyPr>
          <a:lstStyle/>
          <a:p>
            <a:r>
              <a:rPr lang="en-US" dirty="0">
                <a:solidFill>
                  <a:srgbClr val="92D050"/>
                </a:solidFill>
              </a:rPr>
              <a:t>✔</a:t>
            </a:r>
          </a:p>
        </p:txBody>
      </p:sp>
      <p:sp>
        <p:nvSpPr>
          <p:cNvPr id="19" name="TextBox 18"/>
          <p:cNvSpPr txBox="1"/>
          <p:nvPr/>
        </p:nvSpPr>
        <p:spPr>
          <a:xfrm>
            <a:off x="9950746" y="415054"/>
            <a:ext cx="593539" cy="369332"/>
          </a:xfrm>
          <a:prstGeom prst="rect">
            <a:avLst/>
          </a:prstGeom>
          <a:noFill/>
        </p:spPr>
        <p:txBody>
          <a:bodyPr wrap="square" rtlCol="0">
            <a:spAutoFit/>
          </a:bodyPr>
          <a:lstStyle/>
          <a:p>
            <a:r>
              <a:rPr lang="en-US" dirty="0">
                <a:solidFill>
                  <a:srgbClr val="92D050"/>
                </a:solidFill>
              </a:rPr>
              <a:t>✔</a:t>
            </a:r>
          </a:p>
        </p:txBody>
      </p:sp>
      <p:sp>
        <p:nvSpPr>
          <p:cNvPr id="20" name="Content Placeholder 2">
            <a:extLst>
              <a:ext uri="{FF2B5EF4-FFF2-40B4-BE49-F238E27FC236}">
                <a16:creationId xmlns:a16="http://schemas.microsoft.com/office/drawing/2014/main" id="{ED339699-E69F-294D-86C2-92B462457A54}"/>
              </a:ext>
            </a:extLst>
          </p:cNvPr>
          <p:cNvSpPr txBox="1">
            <a:spLocks/>
          </p:cNvSpPr>
          <p:nvPr/>
        </p:nvSpPr>
        <p:spPr>
          <a:xfrm>
            <a:off x="1981199" y="1848036"/>
            <a:ext cx="9261424"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Each node keeps a monotonic version counter that increments for every write it </a:t>
            </a:r>
            <a:r>
              <a:rPr lang="en-US" i="1" dirty="0"/>
              <a:t>coordinates</a:t>
            </a:r>
          </a:p>
          <a:p>
            <a:r>
              <a:rPr lang="en-US" dirty="0"/>
              <a:t>Each data item has a </a:t>
            </a:r>
            <a:r>
              <a:rPr lang="en-US" i="1" dirty="0"/>
              <a:t>clock</a:t>
            </a:r>
            <a:r>
              <a:rPr lang="en-US" dirty="0"/>
              <a:t>, consisting of a list of the most recent version it includes from each coordinator</a:t>
            </a:r>
          </a:p>
          <a:p>
            <a:endParaRPr lang="en-US" i="1" dirty="0"/>
          </a:p>
        </p:txBody>
      </p:sp>
      <p:sp>
        <p:nvSpPr>
          <p:cNvPr id="21" name="TextBox 20">
            <a:extLst>
              <a:ext uri="{FF2B5EF4-FFF2-40B4-BE49-F238E27FC236}">
                <a16:creationId xmlns:a16="http://schemas.microsoft.com/office/drawing/2014/main" id="{0B2B1108-2535-7449-B810-9BFD8A7C72E2}"/>
              </a:ext>
            </a:extLst>
          </p:cNvPr>
          <p:cNvSpPr txBox="1"/>
          <p:nvPr/>
        </p:nvSpPr>
        <p:spPr>
          <a:xfrm>
            <a:off x="91180" y="3923277"/>
            <a:ext cx="3553428" cy="1200329"/>
          </a:xfrm>
          <a:prstGeom prst="rect">
            <a:avLst/>
          </a:prstGeom>
          <a:noFill/>
        </p:spPr>
        <p:txBody>
          <a:bodyPr wrap="square" rtlCol="0">
            <a:spAutoFit/>
          </a:bodyPr>
          <a:lstStyle/>
          <a:p>
            <a:r>
              <a:rPr lang="en-US" u="sng" dirty="0"/>
              <a:t>Client 1</a:t>
            </a:r>
          </a:p>
          <a:p>
            <a:r>
              <a:rPr lang="en-US" dirty="0"/>
              <a:t>Create k </a:t>
            </a:r>
            <a:r>
              <a:rPr lang="en-US" dirty="0">
                <a:sym typeface="Wingdings" pitchFamily="2" charset="2"/>
              </a:rPr>
              <a:t> C</a:t>
            </a:r>
          </a:p>
          <a:p>
            <a:r>
              <a:rPr lang="en-US" dirty="0">
                <a:sym typeface="Wingdings" pitchFamily="2" charset="2"/>
              </a:rPr>
              <a:t>	C writes [C,1] to C, D, E</a:t>
            </a:r>
          </a:p>
          <a:p>
            <a:endParaRPr lang="en-US" dirty="0"/>
          </a:p>
        </p:txBody>
      </p:sp>
      <p:sp>
        <p:nvSpPr>
          <p:cNvPr id="22" name="TextBox 21">
            <a:extLst>
              <a:ext uri="{FF2B5EF4-FFF2-40B4-BE49-F238E27FC236}">
                <a16:creationId xmlns:a16="http://schemas.microsoft.com/office/drawing/2014/main" id="{D2A058B4-E487-A847-A8A5-3DB11A52547B}"/>
              </a:ext>
            </a:extLst>
          </p:cNvPr>
          <p:cNvSpPr txBox="1"/>
          <p:nvPr/>
        </p:nvSpPr>
        <p:spPr>
          <a:xfrm>
            <a:off x="91180" y="4966927"/>
            <a:ext cx="3553428" cy="2031325"/>
          </a:xfrm>
          <a:prstGeom prst="rect">
            <a:avLst/>
          </a:prstGeom>
          <a:noFill/>
        </p:spPr>
        <p:txBody>
          <a:bodyPr wrap="square" rtlCol="0">
            <a:spAutoFit/>
          </a:bodyPr>
          <a:lstStyle/>
          <a:p>
            <a:r>
              <a:rPr lang="en-US" u="sng" dirty="0"/>
              <a:t>Client 1</a:t>
            </a:r>
          </a:p>
          <a:p>
            <a:r>
              <a:rPr lang="en-US" dirty="0"/>
              <a:t>Read k </a:t>
            </a:r>
            <a:r>
              <a:rPr lang="en-US" dirty="0">
                <a:sym typeface="Wingdings" pitchFamily="2" charset="2"/>
              </a:rPr>
              <a:t> C</a:t>
            </a:r>
          </a:p>
          <a:p>
            <a:r>
              <a:rPr lang="en-US" dirty="0">
                <a:sym typeface="Wingdings" pitchFamily="2" charset="2"/>
              </a:rPr>
              <a:t>	C reads C, D, E</a:t>
            </a:r>
          </a:p>
          <a:p>
            <a:r>
              <a:rPr lang="en-US" dirty="0">
                <a:sym typeface="Wingdings" pitchFamily="2" charset="2"/>
              </a:rPr>
              <a:t>	C returns [C,1]</a:t>
            </a:r>
          </a:p>
          <a:p>
            <a:r>
              <a:rPr lang="en-US" dirty="0">
                <a:sym typeface="Wingdings" pitchFamily="2" charset="2"/>
              </a:rPr>
              <a:t>Write k [C, 1]  C</a:t>
            </a:r>
          </a:p>
          <a:p>
            <a:r>
              <a:rPr lang="en-US" dirty="0">
                <a:sym typeface="Wingdings" pitchFamily="2" charset="2"/>
              </a:rPr>
              <a:t>	C writes [C,2]  C, A, B</a:t>
            </a:r>
          </a:p>
          <a:p>
            <a:endParaRPr lang="en-US" dirty="0"/>
          </a:p>
        </p:txBody>
      </p:sp>
    </p:spTree>
    <p:extLst>
      <p:ext uri="{BB962C8B-B14F-4D97-AF65-F5344CB8AC3E}">
        <p14:creationId xmlns:p14="http://schemas.microsoft.com/office/powerpoint/2010/main" val="2077293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Clocks</a:t>
            </a:r>
          </a:p>
        </p:txBody>
      </p:sp>
      <p:sp>
        <p:nvSpPr>
          <p:cNvPr id="3" name="Content Placeholder 2"/>
          <p:cNvSpPr>
            <a:spLocks noGrp="1"/>
          </p:cNvSpPr>
          <p:nvPr>
            <p:ph idx="1"/>
          </p:nvPr>
        </p:nvSpPr>
        <p:spPr>
          <a:xfrm>
            <a:off x="1981199" y="1848036"/>
            <a:ext cx="9261424" cy="4525963"/>
          </a:xfrm>
        </p:spPr>
        <p:txBody>
          <a:bodyPr>
            <a:normAutofit/>
          </a:bodyPr>
          <a:lstStyle/>
          <a:p>
            <a:r>
              <a:rPr lang="en-US" dirty="0"/>
              <a:t>Each node keeps a monotonic version counter that increments for every write it </a:t>
            </a:r>
            <a:r>
              <a:rPr lang="en-US" i="1" dirty="0"/>
              <a:t>coordinates</a:t>
            </a:r>
          </a:p>
          <a:p>
            <a:r>
              <a:rPr lang="en-US" dirty="0"/>
              <a:t>Each data item has a </a:t>
            </a:r>
            <a:r>
              <a:rPr lang="en-US" i="1" dirty="0"/>
              <a:t>clock</a:t>
            </a:r>
            <a:r>
              <a:rPr lang="en-US" dirty="0"/>
              <a:t>, consisting of a list of the most recent version it includes from each coordinator</a:t>
            </a:r>
          </a:p>
          <a:p>
            <a:endParaRPr lang="en-US" i="1" dirty="0"/>
          </a:p>
        </p:txBody>
      </p:sp>
      <p:grpSp>
        <p:nvGrpSpPr>
          <p:cNvPr id="8" name="Group 7"/>
          <p:cNvGrpSpPr/>
          <p:nvPr/>
        </p:nvGrpSpPr>
        <p:grpSpPr>
          <a:xfrm>
            <a:off x="8565030" y="274639"/>
            <a:ext cx="1486376" cy="1466195"/>
            <a:chOff x="3289300" y="3751263"/>
            <a:chExt cx="2565400" cy="2530568"/>
          </a:xfrm>
        </p:grpSpPr>
        <p:pic>
          <p:nvPicPr>
            <p:cNvPr id="6" name="Picture 5"/>
            <p:cNvPicPr>
              <a:picLocks noChangeAspect="1"/>
            </p:cNvPicPr>
            <p:nvPr/>
          </p:nvPicPr>
          <p:blipFill>
            <a:blip r:embed="rId2"/>
            <a:stretch>
              <a:fillRect/>
            </a:stretch>
          </p:blipFill>
          <p:spPr>
            <a:xfrm>
              <a:off x="3403600" y="3751263"/>
              <a:ext cx="2336800" cy="2374900"/>
            </a:xfrm>
            <a:prstGeom prst="rect">
              <a:avLst/>
            </a:prstGeom>
          </p:spPr>
        </p:pic>
        <p:pic>
          <p:nvPicPr>
            <p:cNvPr id="7" name="Picture 6"/>
            <p:cNvPicPr>
              <a:picLocks noChangeAspect="1"/>
            </p:cNvPicPr>
            <p:nvPr/>
          </p:nvPicPr>
          <p:blipFill>
            <a:blip r:embed="rId3"/>
            <a:stretch>
              <a:fillRect/>
            </a:stretch>
          </p:blipFill>
          <p:spPr>
            <a:xfrm>
              <a:off x="3581774" y="3863181"/>
              <a:ext cx="393700" cy="393700"/>
            </a:xfrm>
            <a:prstGeom prst="rect">
              <a:avLst/>
            </a:prstGeom>
          </p:spPr>
        </p:pic>
        <p:pic>
          <p:nvPicPr>
            <p:cNvPr id="4" name="Picture 3"/>
            <p:cNvPicPr>
              <a:picLocks noChangeAspect="1"/>
            </p:cNvPicPr>
            <p:nvPr/>
          </p:nvPicPr>
          <p:blipFill>
            <a:blip r:embed="rId4"/>
            <a:stretch>
              <a:fillRect/>
            </a:stretch>
          </p:blipFill>
          <p:spPr>
            <a:xfrm>
              <a:off x="3289300" y="3754531"/>
              <a:ext cx="2565400" cy="2527300"/>
            </a:xfrm>
            <a:prstGeom prst="rect">
              <a:avLst/>
            </a:prstGeom>
          </p:spPr>
        </p:pic>
      </p:grpSp>
      <p:graphicFrame>
        <p:nvGraphicFramePr>
          <p:cNvPr id="11" name="Table 10"/>
          <p:cNvGraphicFramePr>
            <a:graphicFrameLocks noGrp="1"/>
          </p:cNvGraphicFramePr>
          <p:nvPr/>
        </p:nvGraphicFramePr>
        <p:xfrm>
          <a:off x="3212218" y="4111016"/>
          <a:ext cx="6839190" cy="2225040"/>
        </p:xfrm>
        <a:graphic>
          <a:graphicData uri="http://schemas.openxmlformats.org/drawingml/2006/table">
            <a:tbl>
              <a:tblPr firstRow="1" bandRow="1">
                <a:tableStyleId>{5C22544A-7EE6-4342-B048-85BDC9FD1C3A}</a:tableStyleId>
              </a:tblPr>
              <a:tblGrid>
                <a:gridCol w="1139865">
                  <a:extLst>
                    <a:ext uri="{9D8B030D-6E8A-4147-A177-3AD203B41FA5}">
                      <a16:colId xmlns:a16="http://schemas.microsoft.com/office/drawing/2014/main" val="20000"/>
                    </a:ext>
                  </a:extLst>
                </a:gridCol>
                <a:gridCol w="883305">
                  <a:extLst>
                    <a:ext uri="{9D8B030D-6E8A-4147-A177-3AD203B41FA5}">
                      <a16:colId xmlns:a16="http://schemas.microsoft.com/office/drawing/2014/main" val="20001"/>
                    </a:ext>
                  </a:extLst>
                </a:gridCol>
                <a:gridCol w="833718">
                  <a:extLst>
                    <a:ext uri="{9D8B030D-6E8A-4147-A177-3AD203B41FA5}">
                      <a16:colId xmlns:a16="http://schemas.microsoft.com/office/drawing/2014/main" val="20002"/>
                    </a:ext>
                  </a:extLst>
                </a:gridCol>
                <a:gridCol w="1290918">
                  <a:extLst>
                    <a:ext uri="{9D8B030D-6E8A-4147-A177-3AD203B41FA5}">
                      <a16:colId xmlns:a16="http://schemas.microsoft.com/office/drawing/2014/main" val="20003"/>
                    </a:ext>
                  </a:extLst>
                </a:gridCol>
                <a:gridCol w="1264023">
                  <a:extLst>
                    <a:ext uri="{9D8B030D-6E8A-4147-A177-3AD203B41FA5}">
                      <a16:colId xmlns:a16="http://schemas.microsoft.com/office/drawing/2014/main" val="20004"/>
                    </a:ext>
                  </a:extLst>
                </a:gridCol>
                <a:gridCol w="1427361">
                  <a:extLst>
                    <a:ext uri="{9D8B030D-6E8A-4147-A177-3AD203B41FA5}">
                      <a16:colId xmlns:a16="http://schemas.microsoft.com/office/drawing/2014/main" val="20005"/>
                    </a:ext>
                  </a:extLst>
                </a:gridCol>
              </a:tblGrid>
              <a:tr h="370840">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tc>
                  <a:txBody>
                    <a:bodyPr/>
                    <a:lstStyle/>
                    <a:p>
                      <a:r>
                        <a:rPr lang="en-US" dirty="0"/>
                        <a:t>E</a:t>
                      </a:r>
                    </a:p>
                  </a:txBody>
                  <a:tcPr/>
                </a:tc>
                <a:tc>
                  <a:txBody>
                    <a:bodyPr/>
                    <a:lstStyle/>
                    <a:p>
                      <a:r>
                        <a:rPr lang="en-US" dirty="0"/>
                        <a:t>F</a:t>
                      </a:r>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endParaRPr lang="en-US"/>
                    </a:p>
                  </a:txBody>
                  <a:tcPr/>
                </a:tc>
                <a:tc>
                  <a:txBody>
                    <a:bodyPr/>
                    <a:lstStyle/>
                    <a:p>
                      <a:r>
                        <a:rPr lang="en-US" dirty="0"/>
                        <a:t>1 [C,1]</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1 [C,1]</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1 [C,1]</a:t>
                      </a:r>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r>
                        <a:rPr lang="en-US" dirty="0"/>
                        <a:t>2 [C,2]</a:t>
                      </a:r>
                    </a:p>
                  </a:txBody>
                  <a:tcPr/>
                </a:tc>
                <a:tc>
                  <a:txBody>
                    <a:bodyPr/>
                    <a:lstStyle/>
                    <a:p>
                      <a:r>
                        <a:rPr lang="en-US" dirty="0"/>
                        <a:t>2 [C,2]</a:t>
                      </a:r>
                    </a:p>
                  </a:txBody>
                  <a:tcPr/>
                </a:tc>
                <a:tc>
                  <a:txBody>
                    <a:bodyPr/>
                    <a:lstStyle/>
                    <a:p>
                      <a:r>
                        <a:rPr lang="en-US" dirty="0"/>
                        <a:t>2 [C,2]</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endParaRPr lang="en-US"/>
                    </a:p>
                  </a:txBody>
                  <a:tcPr/>
                </a:tc>
                <a:tc>
                  <a:txBody>
                    <a:bodyPr/>
                    <a:lstStyle/>
                    <a:p>
                      <a:endParaRPr lang="en-US"/>
                    </a:p>
                  </a:txBody>
                  <a:tcPr/>
                </a:tc>
                <a:tc>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3 [C,1][D,1]</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3 [C,1][D,1]</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3 [C,1][D,1]</a:t>
                      </a:r>
                    </a:p>
                  </a:txBody>
                  <a:tcPr/>
                </a:tc>
                <a:extLst>
                  <a:ext uri="{0D108BD9-81ED-4DB2-BD59-A6C34878D82A}">
                    <a16:rowId xmlns:a16="http://schemas.microsoft.com/office/drawing/2014/main" val="10003"/>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sp>
        <p:nvSpPr>
          <p:cNvPr id="12" name="TextBox 11"/>
          <p:cNvSpPr txBox="1"/>
          <p:nvPr/>
        </p:nvSpPr>
        <p:spPr>
          <a:xfrm>
            <a:off x="9953695" y="885765"/>
            <a:ext cx="564029" cy="369332"/>
          </a:xfrm>
          <a:prstGeom prst="rect">
            <a:avLst/>
          </a:prstGeom>
          <a:noFill/>
        </p:spPr>
        <p:txBody>
          <a:bodyPr wrap="square" rtlCol="0">
            <a:spAutoFit/>
          </a:bodyPr>
          <a:lstStyle/>
          <a:p>
            <a:r>
              <a:rPr lang="en-US" dirty="0"/>
              <a:t>k</a:t>
            </a:r>
          </a:p>
        </p:txBody>
      </p:sp>
      <p:cxnSp>
        <p:nvCxnSpPr>
          <p:cNvPr id="15" name="Straight Connector 14"/>
          <p:cNvCxnSpPr/>
          <p:nvPr/>
        </p:nvCxnSpPr>
        <p:spPr>
          <a:xfrm>
            <a:off x="8984569" y="138837"/>
            <a:ext cx="746066" cy="1795802"/>
          </a:xfrm>
          <a:prstGeom prst="line">
            <a:avLst/>
          </a:prstGeom>
          <a:ln w="34925">
            <a:prstDash val="sysDash"/>
          </a:ln>
          <a:effectLst>
            <a:outerShdw blurRad="40000" dist="20000" dir="5400000" sx="89000" sy="89000" rotWithShape="0">
              <a:schemeClr val="accent2">
                <a:lumMod val="75000"/>
                <a:alpha val="38000"/>
              </a:schemeClr>
            </a:outerShdw>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337834" y="1436837"/>
            <a:ext cx="1021977" cy="369332"/>
          </a:xfrm>
          <a:prstGeom prst="rect">
            <a:avLst/>
          </a:prstGeom>
          <a:noFill/>
        </p:spPr>
        <p:txBody>
          <a:bodyPr wrap="square" rtlCol="0">
            <a:spAutoFit/>
          </a:bodyPr>
          <a:lstStyle/>
          <a:p>
            <a:r>
              <a:rPr lang="en-US" dirty="0"/>
              <a:t>C2</a:t>
            </a:r>
          </a:p>
        </p:txBody>
      </p:sp>
      <p:sp>
        <p:nvSpPr>
          <p:cNvPr id="17" name="TextBox 16"/>
          <p:cNvSpPr txBox="1"/>
          <p:nvPr/>
        </p:nvSpPr>
        <p:spPr>
          <a:xfrm>
            <a:off x="8896872" y="1556193"/>
            <a:ext cx="593539" cy="369332"/>
          </a:xfrm>
          <a:prstGeom prst="rect">
            <a:avLst/>
          </a:prstGeom>
          <a:noFill/>
        </p:spPr>
        <p:txBody>
          <a:bodyPr wrap="square" rtlCol="0">
            <a:spAutoFit/>
          </a:bodyPr>
          <a:lstStyle/>
          <a:p>
            <a:r>
              <a:rPr lang="en-US" dirty="0">
                <a:solidFill>
                  <a:srgbClr val="92D050"/>
                </a:solidFill>
              </a:rPr>
              <a:t>✔</a:t>
            </a:r>
          </a:p>
        </p:txBody>
      </p:sp>
      <p:sp>
        <p:nvSpPr>
          <p:cNvPr id="18" name="TextBox 17"/>
          <p:cNvSpPr txBox="1"/>
          <p:nvPr/>
        </p:nvSpPr>
        <p:spPr>
          <a:xfrm>
            <a:off x="8369057" y="236696"/>
            <a:ext cx="593539" cy="369332"/>
          </a:xfrm>
          <a:prstGeom prst="rect">
            <a:avLst/>
          </a:prstGeom>
          <a:noFill/>
        </p:spPr>
        <p:txBody>
          <a:bodyPr wrap="square" rtlCol="0">
            <a:spAutoFit/>
          </a:bodyPr>
          <a:lstStyle/>
          <a:p>
            <a:r>
              <a:rPr lang="en-US" dirty="0">
                <a:solidFill>
                  <a:srgbClr val="92D050"/>
                </a:solidFill>
              </a:rPr>
              <a:t>✔</a:t>
            </a:r>
          </a:p>
        </p:txBody>
      </p:sp>
      <p:sp>
        <p:nvSpPr>
          <p:cNvPr id="19" name="TextBox 18"/>
          <p:cNvSpPr txBox="1"/>
          <p:nvPr/>
        </p:nvSpPr>
        <p:spPr>
          <a:xfrm>
            <a:off x="8235718" y="908737"/>
            <a:ext cx="593539" cy="369332"/>
          </a:xfrm>
          <a:prstGeom prst="rect">
            <a:avLst/>
          </a:prstGeom>
          <a:noFill/>
        </p:spPr>
        <p:txBody>
          <a:bodyPr wrap="square" rtlCol="0">
            <a:spAutoFit/>
          </a:bodyPr>
          <a:lstStyle/>
          <a:p>
            <a:r>
              <a:rPr lang="en-US" dirty="0">
                <a:solidFill>
                  <a:srgbClr val="92D050"/>
                </a:solidFill>
              </a:rPr>
              <a:t>✔</a:t>
            </a:r>
          </a:p>
        </p:txBody>
      </p:sp>
      <p:cxnSp>
        <p:nvCxnSpPr>
          <p:cNvPr id="9" name="Straight Arrow Connector 8"/>
          <p:cNvCxnSpPr/>
          <p:nvPr/>
        </p:nvCxnSpPr>
        <p:spPr>
          <a:xfrm flipH="1">
            <a:off x="2613212" y="5472954"/>
            <a:ext cx="3671048" cy="6669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613213" y="5035924"/>
            <a:ext cx="2729753" cy="10984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732430" y="6198315"/>
            <a:ext cx="1990165" cy="646331"/>
          </a:xfrm>
          <a:prstGeom prst="rect">
            <a:avLst/>
          </a:prstGeom>
          <a:noFill/>
        </p:spPr>
        <p:txBody>
          <a:bodyPr wrap="square" rtlCol="0">
            <a:spAutoFit/>
          </a:bodyPr>
          <a:lstStyle/>
          <a:p>
            <a:r>
              <a:rPr lang="en-US"/>
              <a:t>Incomparable </a:t>
            </a:r>
            <a:r>
              <a:rPr lang="en-US" dirty="0"/>
              <a:t>(can’t totally order)</a:t>
            </a:r>
          </a:p>
        </p:txBody>
      </p:sp>
      <p:sp>
        <p:nvSpPr>
          <p:cNvPr id="20" name="TextBox 19">
            <a:extLst>
              <a:ext uri="{FF2B5EF4-FFF2-40B4-BE49-F238E27FC236}">
                <a16:creationId xmlns:a16="http://schemas.microsoft.com/office/drawing/2014/main" id="{518A12B1-C93C-9448-AAA6-5405B7DEDE01}"/>
              </a:ext>
            </a:extLst>
          </p:cNvPr>
          <p:cNvSpPr txBox="1"/>
          <p:nvPr/>
        </p:nvSpPr>
        <p:spPr>
          <a:xfrm>
            <a:off x="80101" y="3999328"/>
            <a:ext cx="3553428" cy="2308324"/>
          </a:xfrm>
          <a:prstGeom prst="rect">
            <a:avLst/>
          </a:prstGeom>
          <a:noFill/>
        </p:spPr>
        <p:txBody>
          <a:bodyPr wrap="square" rtlCol="0">
            <a:spAutoFit/>
          </a:bodyPr>
          <a:lstStyle/>
          <a:p>
            <a:r>
              <a:rPr lang="en-US" u="sng" dirty="0"/>
              <a:t>Client 2</a:t>
            </a:r>
          </a:p>
          <a:p>
            <a:r>
              <a:rPr lang="en-US" dirty="0"/>
              <a:t>Read k </a:t>
            </a:r>
            <a:r>
              <a:rPr lang="en-US" dirty="0">
                <a:sym typeface="Wingdings" pitchFamily="2" charset="2"/>
              </a:rPr>
              <a:t> D</a:t>
            </a:r>
          </a:p>
          <a:p>
            <a:r>
              <a:rPr lang="en-US" dirty="0">
                <a:sym typeface="Wingdings" pitchFamily="2" charset="2"/>
              </a:rPr>
              <a:t>	D reads D,E,F</a:t>
            </a:r>
          </a:p>
          <a:p>
            <a:r>
              <a:rPr lang="en-US" dirty="0">
                <a:sym typeface="Wingdings" pitchFamily="2" charset="2"/>
              </a:rPr>
              <a:t>	D returns [C,1]</a:t>
            </a:r>
          </a:p>
          <a:p>
            <a:r>
              <a:rPr lang="en-US" dirty="0">
                <a:sym typeface="Wingdings" pitchFamily="2" charset="2"/>
              </a:rPr>
              <a:t>Write k [C, 1]  D</a:t>
            </a:r>
          </a:p>
          <a:p>
            <a:r>
              <a:rPr lang="en-US" dirty="0">
                <a:sym typeface="Wingdings" pitchFamily="2" charset="2"/>
              </a:rPr>
              <a:t>	D writes [C,1][D,1]</a:t>
            </a:r>
          </a:p>
          <a:p>
            <a:r>
              <a:rPr lang="en-US" dirty="0">
                <a:sym typeface="Wingdings" pitchFamily="2" charset="2"/>
              </a:rPr>
              <a:t>		to D, E, F</a:t>
            </a:r>
          </a:p>
          <a:p>
            <a:endParaRPr lang="en-US" dirty="0"/>
          </a:p>
        </p:txBody>
      </p:sp>
    </p:spTree>
    <p:extLst>
      <p:ext uri="{BB962C8B-B14F-4D97-AF65-F5344CB8AC3E}">
        <p14:creationId xmlns:p14="http://schemas.microsoft.com/office/powerpoint/2010/main" val="82635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Read Repair</a:t>
            </a:r>
          </a:p>
        </p:txBody>
      </p:sp>
      <p:sp>
        <p:nvSpPr>
          <p:cNvPr id="3" name="Content Placeholder 2"/>
          <p:cNvSpPr>
            <a:spLocks noGrp="1"/>
          </p:cNvSpPr>
          <p:nvPr>
            <p:ph idx="1"/>
          </p:nvPr>
        </p:nvSpPr>
        <p:spPr>
          <a:xfrm>
            <a:off x="838200" y="1096420"/>
            <a:ext cx="10515600" cy="4351338"/>
          </a:xfrm>
        </p:spPr>
        <p:txBody>
          <a:bodyPr>
            <a:normAutofit/>
          </a:bodyPr>
          <a:lstStyle/>
          <a:p>
            <a:r>
              <a:rPr lang="en-US" dirty="0"/>
              <a:t>Possible for a client to read  2 incomparable versions</a:t>
            </a:r>
          </a:p>
          <a:p>
            <a:r>
              <a:rPr lang="en-US" dirty="0"/>
              <a:t>Need </a:t>
            </a:r>
            <a:r>
              <a:rPr lang="en-US" i="1" dirty="0"/>
              <a:t>reconciliation</a:t>
            </a:r>
            <a:r>
              <a:rPr lang="en-US" dirty="0"/>
              <a:t>;  options:</a:t>
            </a:r>
          </a:p>
          <a:p>
            <a:pPr lvl="1"/>
            <a:r>
              <a:rPr lang="en-US" dirty="0"/>
              <a:t>Latest writer wins</a:t>
            </a:r>
          </a:p>
          <a:p>
            <a:pPr lvl="1"/>
            <a:r>
              <a:rPr lang="en-US" dirty="0"/>
              <a:t>Application specific reconciliation (e.g., shopping cart union)</a:t>
            </a:r>
          </a:p>
          <a:p>
            <a:r>
              <a:rPr lang="en-US" dirty="0"/>
              <a:t>After reconciliation, perform </a:t>
            </a:r>
            <a:r>
              <a:rPr lang="en-US" i="1" dirty="0"/>
              <a:t>write back</a:t>
            </a:r>
            <a:r>
              <a:rPr lang="en-US" dirty="0"/>
              <a:t>, so replicas know about new state</a:t>
            </a:r>
          </a:p>
        </p:txBody>
      </p:sp>
      <p:pic>
        <p:nvPicPr>
          <p:cNvPr id="5" name="Picture 4">
            <a:extLst>
              <a:ext uri="{FF2B5EF4-FFF2-40B4-BE49-F238E27FC236}">
                <a16:creationId xmlns:a16="http://schemas.microsoft.com/office/drawing/2014/main" id="{E5E511D1-5E29-030C-BF0F-8833A112592F}"/>
              </a:ext>
            </a:extLst>
          </p:cNvPr>
          <p:cNvPicPr>
            <a:picLocks noChangeAspect="1"/>
          </p:cNvPicPr>
          <p:nvPr/>
        </p:nvPicPr>
        <p:blipFill>
          <a:blip r:embed="rId2"/>
          <a:stretch>
            <a:fillRect/>
          </a:stretch>
        </p:blipFill>
        <p:spPr>
          <a:xfrm>
            <a:off x="2934905" y="3429000"/>
            <a:ext cx="7772400" cy="2287529"/>
          </a:xfrm>
          <a:prstGeom prst="rect">
            <a:avLst/>
          </a:prstGeom>
        </p:spPr>
      </p:pic>
    </p:spTree>
    <p:extLst>
      <p:ext uri="{BB962C8B-B14F-4D97-AF65-F5344CB8AC3E}">
        <p14:creationId xmlns:p14="http://schemas.microsoft.com/office/powerpoint/2010/main" val="49496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13A50-044E-3041-AC48-A4EBFA3F04F1}"/>
              </a:ext>
            </a:extLst>
          </p:cNvPr>
          <p:cNvSpPr>
            <a:spLocks noGrp="1"/>
          </p:cNvSpPr>
          <p:nvPr>
            <p:ph type="title"/>
          </p:nvPr>
        </p:nvSpPr>
        <p:spPr/>
        <p:txBody>
          <a:bodyPr/>
          <a:lstStyle/>
          <a:p>
            <a:r>
              <a:rPr lang="en-US" dirty="0"/>
              <a:t>Clicker</a:t>
            </a:r>
          </a:p>
        </p:txBody>
      </p:sp>
      <p:sp>
        <p:nvSpPr>
          <p:cNvPr id="3" name="Content Placeholder 2">
            <a:extLst>
              <a:ext uri="{FF2B5EF4-FFF2-40B4-BE49-F238E27FC236}">
                <a16:creationId xmlns:a16="http://schemas.microsoft.com/office/drawing/2014/main" id="{19CD313C-93F1-E44C-A07C-67A0F60114AF}"/>
              </a:ext>
            </a:extLst>
          </p:cNvPr>
          <p:cNvSpPr>
            <a:spLocks noGrp="1"/>
          </p:cNvSpPr>
          <p:nvPr>
            <p:ph idx="1"/>
          </p:nvPr>
        </p:nvSpPr>
        <p:spPr/>
        <p:txBody>
          <a:bodyPr/>
          <a:lstStyle/>
          <a:p>
            <a:pPr marL="0" indent="0">
              <a:buNone/>
            </a:pPr>
            <a:r>
              <a:rPr lang="en-US" dirty="0"/>
              <a:t>Suppose there are three replicas, </a:t>
            </a:r>
            <a:r>
              <a:rPr lang="en-US" i="1" dirty="0"/>
              <a:t>R</a:t>
            </a:r>
            <a:r>
              <a:rPr lang="en-US" dirty="0"/>
              <a:t>1, </a:t>
            </a:r>
            <a:r>
              <a:rPr lang="en-US" i="1" dirty="0"/>
              <a:t>R</a:t>
            </a:r>
            <a:r>
              <a:rPr lang="en-US" dirty="0"/>
              <a:t>2, and </a:t>
            </a:r>
            <a:r>
              <a:rPr lang="en-US" i="1" dirty="0"/>
              <a:t>R</a:t>
            </a:r>
            <a:r>
              <a:rPr lang="en-US" dirty="0"/>
              <a:t>3. Three writes are performed to key </a:t>
            </a:r>
            <a:r>
              <a:rPr lang="en-US" i="1" dirty="0"/>
              <a:t>K</a:t>
            </a:r>
            <a:r>
              <a:rPr lang="en-US" dirty="0"/>
              <a:t>, resulting in three version clocks</a:t>
            </a:r>
          </a:p>
          <a:p>
            <a:pPr marL="0" indent="0">
              <a:buNone/>
            </a:pPr>
            <a:endParaRPr lang="en-US" i="1" dirty="0"/>
          </a:p>
          <a:p>
            <a:pPr marL="0" indent="0">
              <a:buNone/>
            </a:pPr>
            <a:r>
              <a:rPr lang="en-US" dirty="0">
                <a:latin typeface="Courier" pitchFamily="2" charset="0"/>
              </a:rPr>
              <a:t>V1 =&lt;R1:0,R2:3,R3:2&gt;</a:t>
            </a:r>
          </a:p>
          <a:p>
            <a:pPr marL="0" indent="0">
              <a:buNone/>
            </a:pPr>
            <a:r>
              <a:rPr lang="en-US" dirty="0">
                <a:latin typeface="Courier" pitchFamily="2" charset="0"/>
              </a:rPr>
              <a:t>V2 =&lt;R1:1,R2:3,R3:2&gt;</a:t>
            </a:r>
          </a:p>
          <a:p>
            <a:pPr marL="0" indent="0">
              <a:buNone/>
            </a:pPr>
            <a:r>
              <a:rPr lang="en-US" dirty="0">
                <a:latin typeface="Courier" pitchFamily="2" charset="0"/>
              </a:rPr>
              <a:t>V3 =&lt;R1:0,R2:0,R3:3&gt;</a:t>
            </a:r>
          </a:p>
          <a:p>
            <a:pPr marL="0" indent="0">
              <a:buNone/>
            </a:pPr>
            <a:endParaRPr lang="en-US" dirty="0"/>
          </a:p>
          <a:p>
            <a:pPr marL="0" indent="0">
              <a:buNone/>
            </a:pPr>
            <a:r>
              <a:rPr lang="en-US" dirty="0"/>
              <a:t>Which of the following are true statements? </a:t>
            </a:r>
          </a:p>
          <a:p>
            <a:endParaRPr lang="en-US" dirty="0"/>
          </a:p>
        </p:txBody>
      </p:sp>
    </p:spTree>
    <p:extLst>
      <p:ext uri="{BB962C8B-B14F-4D97-AF65-F5344CB8AC3E}">
        <p14:creationId xmlns:p14="http://schemas.microsoft.com/office/powerpoint/2010/main" val="4056981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13A50-044E-3041-AC48-A4EBFA3F04F1}"/>
              </a:ext>
            </a:extLst>
          </p:cNvPr>
          <p:cNvSpPr>
            <a:spLocks noGrp="1"/>
          </p:cNvSpPr>
          <p:nvPr>
            <p:ph type="title"/>
          </p:nvPr>
        </p:nvSpPr>
        <p:spPr/>
        <p:txBody>
          <a:bodyPr/>
          <a:lstStyle/>
          <a:p>
            <a:r>
              <a:rPr lang="en-US" dirty="0"/>
              <a:t>Clicker</a:t>
            </a:r>
          </a:p>
        </p:txBody>
      </p:sp>
      <p:sp>
        <p:nvSpPr>
          <p:cNvPr id="3" name="Content Placeholder 2">
            <a:extLst>
              <a:ext uri="{FF2B5EF4-FFF2-40B4-BE49-F238E27FC236}">
                <a16:creationId xmlns:a16="http://schemas.microsoft.com/office/drawing/2014/main" id="{19CD313C-93F1-E44C-A07C-67A0F60114AF}"/>
              </a:ext>
            </a:extLst>
          </p:cNvPr>
          <p:cNvSpPr>
            <a:spLocks noGrp="1"/>
          </p:cNvSpPr>
          <p:nvPr>
            <p:ph idx="1"/>
          </p:nvPr>
        </p:nvSpPr>
        <p:spPr/>
        <p:txBody>
          <a:bodyPr/>
          <a:lstStyle/>
          <a:p>
            <a:pPr marL="0" indent="0">
              <a:buNone/>
            </a:pPr>
            <a:r>
              <a:rPr lang="en-US" dirty="0">
                <a:latin typeface="Courier" pitchFamily="2" charset="0"/>
              </a:rPr>
              <a:t>V1 =&lt;R1:0,R2:3,R3:2&gt;</a:t>
            </a:r>
          </a:p>
          <a:p>
            <a:pPr marL="0" indent="0">
              <a:buNone/>
            </a:pPr>
            <a:r>
              <a:rPr lang="en-US" dirty="0">
                <a:latin typeface="Courier" pitchFamily="2" charset="0"/>
              </a:rPr>
              <a:t>V2 =&lt;R1:1,R2:3,R3:2&gt;</a:t>
            </a:r>
          </a:p>
          <a:p>
            <a:pPr marL="0" indent="0">
              <a:buNone/>
            </a:pPr>
            <a:r>
              <a:rPr lang="en-US" dirty="0">
                <a:latin typeface="Courier" pitchFamily="2" charset="0"/>
              </a:rPr>
              <a:t>V3 =&lt;R1:0,R2:0,R3:3&gt;</a:t>
            </a:r>
          </a:p>
          <a:p>
            <a:pPr marL="0" indent="0">
              <a:buNone/>
            </a:pPr>
            <a:endParaRPr lang="en-US" dirty="0"/>
          </a:p>
          <a:p>
            <a:endParaRPr lang="en-US" dirty="0"/>
          </a:p>
        </p:txBody>
      </p:sp>
      <p:sp>
        <p:nvSpPr>
          <p:cNvPr id="4" name="Rectangle 3">
            <a:extLst>
              <a:ext uri="{FF2B5EF4-FFF2-40B4-BE49-F238E27FC236}">
                <a16:creationId xmlns:a16="http://schemas.microsoft.com/office/drawing/2014/main" id="{04B7BEA3-A6EE-8B4B-829B-19B0AF942809}"/>
              </a:ext>
            </a:extLst>
          </p:cNvPr>
          <p:cNvSpPr/>
          <p:nvPr/>
        </p:nvSpPr>
        <p:spPr>
          <a:xfrm>
            <a:off x="838199" y="3735178"/>
            <a:ext cx="8520953" cy="1384995"/>
          </a:xfrm>
          <a:prstGeom prst="rect">
            <a:avLst/>
          </a:prstGeom>
        </p:spPr>
        <p:txBody>
          <a:bodyPr wrap="square">
            <a:spAutoFit/>
          </a:bodyPr>
          <a:lstStyle/>
          <a:p>
            <a:pPr marL="514350" indent="-514350">
              <a:buFont typeface="+mj-lt"/>
              <a:buAutoNum type="alphaUcPeriod"/>
            </a:pPr>
            <a:r>
              <a:rPr lang="en-US" sz="2800" dirty="0">
                <a:latin typeface="Avenir Book" panose="02000503020000020003" pitchFamily="2" charset="0"/>
              </a:rPr>
              <a:t> The writer that produced </a:t>
            </a:r>
            <a:r>
              <a:rPr lang="en-US" sz="2800" i="1" dirty="0">
                <a:latin typeface="Avenir Book" panose="02000503020000020003" pitchFamily="2" charset="0"/>
              </a:rPr>
              <a:t>V</a:t>
            </a:r>
            <a:r>
              <a:rPr lang="en-US" sz="1600" b="0" dirty="0">
                <a:effectLst/>
                <a:latin typeface="Avenir Book" panose="02000503020000020003" pitchFamily="2" charset="0"/>
              </a:rPr>
              <a:t>1 </a:t>
            </a:r>
            <a:r>
              <a:rPr lang="en-US" sz="2800" dirty="0">
                <a:latin typeface="Avenir Book" panose="02000503020000020003" pitchFamily="2" charset="0"/>
              </a:rPr>
              <a:t>observed </a:t>
            </a:r>
            <a:r>
              <a:rPr lang="en-US" sz="2800" i="1" dirty="0">
                <a:latin typeface="Avenir Book" panose="02000503020000020003" pitchFamily="2" charset="0"/>
              </a:rPr>
              <a:t>V</a:t>
            </a:r>
            <a:r>
              <a:rPr lang="en-US" sz="1600" b="0" dirty="0">
                <a:effectLst/>
                <a:latin typeface="Avenir Book" panose="02000503020000020003" pitchFamily="2" charset="0"/>
              </a:rPr>
              <a:t>2</a:t>
            </a:r>
            <a:r>
              <a:rPr lang="en-US" sz="2800" dirty="0">
                <a:latin typeface="Avenir Book" panose="02000503020000020003" pitchFamily="2" charset="0"/>
              </a:rPr>
              <a:t>. </a:t>
            </a:r>
          </a:p>
          <a:p>
            <a:pPr marL="514350" indent="-514350">
              <a:buFont typeface="+mj-lt"/>
              <a:buAutoNum type="alphaUcPeriod"/>
            </a:pPr>
            <a:r>
              <a:rPr lang="en-US" sz="2800" dirty="0">
                <a:latin typeface="Avenir Book" panose="02000503020000020003" pitchFamily="2" charset="0"/>
              </a:rPr>
              <a:t> The writer that produced </a:t>
            </a:r>
            <a:r>
              <a:rPr lang="en-US" sz="2800" i="1" dirty="0">
                <a:latin typeface="Avenir Book" panose="02000503020000020003" pitchFamily="2" charset="0"/>
              </a:rPr>
              <a:t>V</a:t>
            </a:r>
            <a:r>
              <a:rPr lang="en-US" sz="1600" b="0" dirty="0">
                <a:effectLst/>
                <a:latin typeface="Avenir Book" panose="02000503020000020003" pitchFamily="2" charset="0"/>
              </a:rPr>
              <a:t>2 </a:t>
            </a:r>
            <a:r>
              <a:rPr lang="en-US" sz="2800" dirty="0">
                <a:latin typeface="Avenir Book" panose="02000503020000020003" pitchFamily="2" charset="0"/>
              </a:rPr>
              <a:t>observed </a:t>
            </a:r>
            <a:r>
              <a:rPr lang="en-US" sz="2800" i="1" dirty="0">
                <a:latin typeface="Avenir Book" panose="02000503020000020003" pitchFamily="2" charset="0"/>
              </a:rPr>
              <a:t>V</a:t>
            </a:r>
            <a:r>
              <a:rPr lang="en-US" sz="1600" b="0" dirty="0">
                <a:effectLst/>
                <a:latin typeface="Avenir Book" panose="02000503020000020003" pitchFamily="2" charset="0"/>
              </a:rPr>
              <a:t>1</a:t>
            </a:r>
            <a:r>
              <a:rPr lang="en-US" sz="2800" dirty="0">
                <a:latin typeface="Avenir Book" panose="02000503020000020003" pitchFamily="2" charset="0"/>
              </a:rPr>
              <a:t>. </a:t>
            </a:r>
          </a:p>
          <a:p>
            <a:pPr marL="514350" indent="-514350">
              <a:buFont typeface="+mj-lt"/>
              <a:buAutoNum type="alphaUcPeriod"/>
            </a:pPr>
            <a:r>
              <a:rPr lang="en-US" sz="2800" dirty="0">
                <a:latin typeface="Avenir Book" panose="02000503020000020003" pitchFamily="2" charset="0"/>
              </a:rPr>
              <a:t> The writer that produced </a:t>
            </a:r>
            <a:r>
              <a:rPr lang="en-US" sz="2800" i="1" dirty="0">
                <a:latin typeface="Avenir Book" panose="02000503020000020003" pitchFamily="2" charset="0"/>
              </a:rPr>
              <a:t>V</a:t>
            </a:r>
            <a:r>
              <a:rPr lang="en-US" sz="1600" b="0" dirty="0">
                <a:effectLst/>
                <a:latin typeface="Avenir Book" panose="02000503020000020003" pitchFamily="2" charset="0"/>
              </a:rPr>
              <a:t>3 </a:t>
            </a:r>
            <a:r>
              <a:rPr lang="en-US" sz="2800" dirty="0">
                <a:latin typeface="Avenir Book" panose="02000503020000020003" pitchFamily="2" charset="0"/>
              </a:rPr>
              <a:t>observed </a:t>
            </a:r>
            <a:r>
              <a:rPr lang="en-US" sz="2800" i="1" dirty="0">
                <a:latin typeface="Avenir Book" panose="02000503020000020003" pitchFamily="2" charset="0"/>
              </a:rPr>
              <a:t>V</a:t>
            </a:r>
            <a:r>
              <a:rPr lang="en-US" sz="1600" b="0" dirty="0">
                <a:effectLst/>
                <a:latin typeface="Avenir Book" panose="02000503020000020003" pitchFamily="2" charset="0"/>
              </a:rPr>
              <a:t>1</a:t>
            </a:r>
            <a:r>
              <a:rPr lang="en-US" sz="2800" dirty="0">
                <a:latin typeface="Avenir Book" panose="02000503020000020003" pitchFamily="2" charset="0"/>
              </a:rPr>
              <a:t>. </a:t>
            </a:r>
          </a:p>
        </p:txBody>
      </p:sp>
      <p:sp>
        <p:nvSpPr>
          <p:cNvPr id="6" name="TextBox 5">
            <a:extLst>
              <a:ext uri="{FF2B5EF4-FFF2-40B4-BE49-F238E27FC236}">
                <a16:creationId xmlns:a16="http://schemas.microsoft.com/office/drawing/2014/main" id="{194F7624-F90D-2745-BCE5-DA4B766EBCFF}"/>
              </a:ext>
            </a:extLst>
          </p:cNvPr>
          <p:cNvSpPr txBox="1"/>
          <p:nvPr/>
        </p:nvSpPr>
        <p:spPr>
          <a:xfrm>
            <a:off x="5392270" y="2057399"/>
            <a:ext cx="2326342" cy="369332"/>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226554F1-AD8A-2146-8999-536BECDBB84B}"/>
              </a:ext>
            </a:extLst>
          </p:cNvPr>
          <p:cNvSpPr txBox="1"/>
          <p:nvPr/>
        </p:nvSpPr>
        <p:spPr>
          <a:xfrm>
            <a:off x="5482871" y="2034417"/>
            <a:ext cx="4975413" cy="369332"/>
          </a:xfrm>
          <a:prstGeom prst="rect">
            <a:avLst/>
          </a:prstGeom>
          <a:noFill/>
        </p:spPr>
        <p:txBody>
          <a:bodyPr wrap="square" rtlCol="0">
            <a:spAutoFit/>
          </a:bodyPr>
          <a:lstStyle/>
          <a:p>
            <a:r>
              <a:rPr lang="en-US" dirty="0">
                <a:solidFill>
                  <a:schemeClr val="accent1">
                    <a:lumMod val="75000"/>
                  </a:schemeClr>
                </a:solidFill>
              </a:rPr>
              <a:t>V2 saw everything in V1, added some stuff</a:t>
            </a:r>
          </a:p>
        </p:txBody>
      </p:sp>
      <p:sp>
        <p:nvSpPr>
          <p:cNvPr id="8" name="TextBox 7">
            <a:extLst>
              <a:ext uri="{FF2B5EF4-FFF2-40B4-BE49-F238E27FC236}">
                <a16:creationId xmlns:a16="http://schemas.microsoft.com/office/drawing/2014/main" id="{FC1D9C1F-C614-5146-94AB-BB1A1A0FB7FA}"/>
              </a:ext>
            </a:extLst>
          </p:cNvPr>
          <p:cNvSpPr txBox="1"/>
          <p:nvPr/>
        </p:nvSpPr>
        <p:spPr>
          <a:xfrm>
            <a:off x="5482871" y="2746298"/>
            <a:ext cx="5870930" cy="369332"/>
          </a:xfrm>
          <a:prstGeom prst="rect">
            <a:avLst/>
          </a:prstGeom>
          <a:noFill/>
        </p:spPr>
        <p:txBody>
          <a:bodyPr wrap="square" rtlCol="0">
            <a:spAutoFit/>
          </a:bodyPr>
          <a:lstStyle/>
          <a:p>
            <a:r>
              <a:rPr lang="en-US" dirty="0">
                <a:solidFill>
                  <a:schemeClr val="accent1">
                    <a:lumMod val="75000"/>
                  </a:schemeClr>
                </a:solidFill>
              </a:rPr>
              <a:t>V3 did not see R2 1, 2, or 3, which are included in V1</a:t>
            </a:r>
          </a:p>
        </p:txBody>
      </p:sp>
      <p:sp>
        <p:nvSpPr>
          <p:cNvPr id="10" name="TextBox 9">
            <a:extLst>
              <a:ext uri="{FF2B5EF4-FFF2-40B4-BE49-F238E27FC236}">
                <a16:creationId xmlns:a16="http://schemas.microsoft.com/office/drawing/2014/main" id="{8BCB9E0A-3430-E044-94D7-3A0660D43AA4}"/>
              </a:ext>
            </a:extLst>
          </p:cNvPr>
          <p:cNvSpPr txBox="1"/>
          <p:nvPr/>
        </p:nvSpPr>
        <p:spPr>
          <a:xfrm>
            <a:off x="7718612" y="4116301"/>
            <a:ext cx="492443" cy="584775"/>
          </a:xfrm>
          <a:prstGeom prst="rect">
            <a:avLst/>
          </a:prstGeom>
          <a:noFill/>
        </p:spPr>
        <p:txBody>
          <a:bodyPr wrap="none" rtlCol="0">
            <a:spAutoFit/>
          </a:bodyPr>
          <a:lstStyle/>
          <a:p>
            <a:r>
              <a:rPr lang="en-US" sz="3200" b="1" dirty="0">
                <a:solidFill>
                  <a:srgbClr val="00B050"/>
                </a:solidFill>
              </a:rPr>
              <a:t>✓</a:t>
            </a:r>
          </a:p>
        </p:txBody>
      </p:sp>
      <p:sp>
        <p:nvSpPr>
          <p:cNvPr id="11" name="TextBox 10">
            <a:extLst>
              <a:ext uri="{FF2B5EF4-FFF2-40B4-BE49-F238E27FC236}">
                <a16:creationId xmlns:a16="http://schemas.microsoft.com/office/drawing/2014/main" id="{6D4D63AE-1A82-8D44-A9D8-187B87F79B79}"/>
              </a:ext>
            </a:extLst>
          </p:cNvPr>
          <p:cNvSpPr txBox="1"/>
          <p:nvPr/>
        </p:nvSpPr>
        <p:spPr>
          <a:xfrm>
            <a:off x="7795557" y="3864167"/>
            <a:ext cx="415498" cy="369332"/>
          </a:xfrm>
          <a:prstGeom prst="rect">
            <a:avLst/>
          </a:prstGeom>
          <a:noFill/>
        </p:spPr>
        <p:txBody>
          <a:bodyPr wrap="none" rtlCol="0">
            <a:spAutoFit/>
          </a:bodyPr>
          <a:lstStyle/>
          <a:p>
            <a:r>
              <a:rPr lang="en-US" dirty="0"/>
              <a:t>❌</a:t>
            </a:r>
          </a:p>
        </p:txBody>
      </p:sp>
      <p:sp>
        <p:nvSpPr>
          <p:cNvPr id="12" name="TextBox 11">
            <a:extLst>
              <a:ext uri="{FF2B5EF4-FFF2-40B4-BE49-F238E27FC236}">
                <a16:creationId xmlns:a16="http://schemas.microsoft.com/office/drawing/2014/main" id="{360E16EE-0AE5-C345-8064-51C465D34AA0}"/>
              </a:ext>
            </a:extLst>
          </p:cNvPr>
          <p:cNvSpPr txBox="1"/>
          <p:nvPr/>
        </p:nvSpPr>
        <p:spPr>
          <a:xfrm>
            <a:off x="7750117" y="4614845"/>
            <a:ext cx="415498"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92837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Anti-entropy</a:t>
            </a:r>
          </a:p>
        </p:txBody>
      </p:sp>
      <p:sp>
        <p:nvSpPr>
          <p:cNvPr id="3" name="Content Placeholder 2"/>
          <p:cNvSpPr>
            <a:spLocks noGrp="1"/>
          </p:cNvSpPr>
          <p:nvPr>
            <p:ph idx="1"/>
          </p:nvPr>
        </p:nvSpPr>
        <p:spPr>
          <a:xfrm>
            <a:off x="674557" y="1613648"/>
            <a:ext cx="9975514" cy="4525963"/>
          </a:xfrm>
        </p:spPr>
        <p:txBody>
          <a:bodyPr>
            <a:normAutofit/>
          </a:bodyPr>
          <a:lstStyle/>
          <a:p>
            <a:r>
              <a:rPr lang="en-US" sz="2400" dirty="0"/>
              <a:t>Once a partition heals, or a node recovers, need a way to patch up</a:t>
            </a:r>
          </a:p>
          <a:p>
            <a:r>
              <a:rPr lang="en-US" sz="2400" dirty="0"/>
              <a:t>Could rely on read repair / hinted handoff</a:t>
            </a:r>
          </a:p>
          <a:p>
            <a:r>
              <a:rPr lang="en-US" sz="2400" dirty="0"/>
              <a:t>Dynamo also compares nodes responsible for each key range</a:t>
            </a:r>
          </a:p>
          <a:p>
            <a:pPr lvl="1"/>
            <a:r>
              <a:rPr lang="en-US" sz="2000" dirty="0"/>
              <a:t>Comparison done via hashing, using a technique called </a:t>
            </a:r>
            <a:r>
              <a:rPr lang="en-US" sz="2000" i="1" dirty="0"/>
              <a:t>Merkle trees</a:t>
            </a:r>
            <a:endParaRPr lang="en-US" sz="2000" dirty="0"/>
          </a:p>
          <a:p>
            <a:endParaRPr lang="en-US"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993" y="3763900"/>
            <a:ext cx="3772304" cy="2960903"/>
          </a:xfrm>
          <a:prstGeom prst="rect">
            <a:avLst/>
          </a:prstGeom>
        </p:spPr>
      </p:pic>
      <p:sp>
        <p:nvSpPr>
          <p:cNvPr id="7" name="Rectangle 6"/>
          <p:cNvSpPr/>
          <p:nvPr/>
        </p:nvSpPr>
        <p:spPr>
          <a:xfrm>
            <a:off x="6830297" y="4386515"/>
            <a:ext cx="3146612" cy="646331"/>
          </a:xfrm>
          <a:prstGeom prst="rect">
            <a:avLst/>
          </a:prstGeom>
        </p:spPr>
        <p:txBody>
          <a:bodyPr wrap="square">
            <a:spAutoFit/>
          </a:bodyPr>
          <a:lstStyle/>
          <a:p>
            <a:r>
              <a:rPr lang="en-US" dirty="0">
                <a:latin typeface="Helvetica" charset="0"/>
              </a:rPr>
              <a:t>Here, for EA range, B and C are also responsible </a:t>
            </a:r>
          </a:p>
        </p:txBody>
      </p:sp>
    </p:spTree>
    <p:extLst>
      <p:ext uri="{BB962C8B-B14F-4D97-AF65-F5344CB8AC3E}">
        <p14:creationId xmlns:p14="http://schemas.microsoft.com/office/powerpoint/2010/main" val="1067043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8077B-E8C0-1D4A-AF57-CF889410A43C}"/>
              </a:ext>
            </a:extLst>
          </p:cNvPr>
          <p:cNvSpPr>
            <a:spLocks noGrp="1"/>
          </p:cNvSpPr>
          <p:nvPr>
            <p:ph type="title"/>
          </p:nvPr>
        </p:nvSpPr>
        <p:spPr/>
        <p:txBody>
          <a:bodyPr/>
          <a:lstStyle/>
          <a:p>
            <a:r>
              <a:rPr lang="en-US" dirty="0"/>
              <a:t>Merkle Trees</a:t>
            </a:r>
          </a:p>
        </p:txBody>
      </p:sp>
      <p:pic>
        <p:nvPicPr>
          <p:cNvPr id="5" name="Content Placeholder 4">
            <a:extLst>
              <a:ext uri="{FF2B5EF4-FFF2-40B4-BE49-F238E27FC236}">
                <a16:creationId xmlns:a16="http://schemas.microsoft.com/office/drawing/2014/main" id="{F8BF3040-8FC3-8E43-BD98-37301335FBE7}"/>
              </a:ext>
            </a:extLst>
          </p:cNvPr>
          <p:cNvPicPr>
            <a:picLocks noGrp="1" noChangeAspect="1"/>
          </p:cNvPicPr>
          <p:nvPr>
            <p:ph idx="1"/>
          </p:nvPr>
        </p:nvPicPr>
        <p:blipFill>
          <a:blip r:embed="rId3"/>
          <a:stretch>
            <a:fillRect/>
          </a:stretch>
        </p:blipFill>
        <p:spPr>
          <a:xfrm>
            <a:off x="1882421" y="2112258"/>
            <a:ext cx="7581900" cy="2946400"/>
          </a:xfrm>
        </p:spPr>
      </p:pic>
      <p:sp>
        <p:nvSpPr>
          <p:cNvPr id="6" name="Rectangle 5">
            <a:extLst>
              <a:ext uri="{FF2B5EF4-FFF2-40B4-BE49-F238E27FC236}">
                <a16:creationId xmlns:a16="http://schemas.microsoft.com/office/drawing/2014/main" id="{FFCC6397-93BC-9B4E-99E9-6CD167D6936A}"/>
              </a:ext>
            </a:extLst>
          </p:cNvPr>
          <p:cNvSpPr/>
          <p:nvPr/>
        </p:nvSpPr>
        <p:spPr>
          <a:xfrm>
            <a:off x="1073790" y="1555393"/>
            <a:ext cx="6704528" cy="369332"/>
          </a:xfrm>
          <a:prstGeom prst="rect">
            <a:avLst/>
          </a:prstGeom>
        </p:spPr>
        <p:txBody>
          <a:bodyPr wrap="none">
            <a:spAutoFit/>
          </a:bodyPr>
          <a:lstStyle/>
          <a:p>
            <a:r>
              <a:rPr lang="en-US" dirty="0">
                <a:solidFill>
                  <a:srgbClr val="000000"/>
                </a:solidFill>
                <a:effectLst/>
                <a:latin typeface="Avenir Book" panose="02000503020000020003" pitchFamily="2" charset="0"/>
              </a:rPr>
              <a:t>Suppose EA  range has keys </a:t>
            </a:r>
            <a:r>
              <a:rPr lang="en-US" dirty="0" err="1">
                <a:solidFill>
                  <a:srgbClr val="000000"/>
                </a:solidFill>
                <a:effectLst/>
                <a:latin typeface="Avenir Book" panose="02000503020000020003" pitchFamily="2" charset="0"/>
              </a:rPr>
              <a:t>u,v,w,x,y,z</a:t>
            </a:r>
            <a:r>
              <a:rPr lang="en-US" dirty="0">
                <a:solidFill>
                  <a:srgbClr val="000000"/>
                </a:solidFill>
                <a:effectLst/>
                <a:latin typeface="Avenir Book" panose="02000503020000020003" pitchFamily="2" charset="0"/>
              </a:rPr>
              <a:t>, A and B are comparing</a:t>
            </a:r>
          </a:p>
        </p:txBody>
      </p:sp>
      <p:pic>
        <p:nvPicPr>
          <p:cNvPr id="8" name="Picture 7">
            <a:extLst>
              <a:ext uri="{FF2B5EF4-FFF2-40B4-BE49-F238E27FC236}">
                <a16:creationId xmlns:a16="http://schemas.microsoft.com/office/drawing/2014/main" id="{ED6F1FB3-371A-5948-8FCD-E5E2C3067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6027" y="259644"/>
            <a:ext cx="2483869" cy="1949603"/>
          </a:xfrm>
          <a:prstGeom prst="rect">
            <a:avLst/>
          </a:prstGeom>
        </p:spPr>
      </p:pic>
      <p:sp>
        <p:nvSpPr>
          <p:cNvPr id="9" name="Rectangle 8">
            <a:extLst>
              <a:ext uri="{FF2B5EF4-FFF2-40B4-BE49-F238E27FC236}">
                <a16:creationId xmlns:a16="http://schemas.microsoft.com/office/drawing/2014/main" id="{0E39EA7F-279F-F54F-A3B4-AE30250E6F90}"/>
              </a:ext>
            </a:extLst>
          </p:cNvPr>
          <p:cNvSpPr/>
          <p:nvPr/>
        </p:nvSpPr>
        <p:spPr>
          <a:xfrm>
            <a:off x="10162222" y="519847"/>
            <a:ext cx="1911975" cy="830997"/>
          </a:xfrm>
          <a:prstGeom prst="rect">
            <a:avLst/>
          </a:prstGeom>
        </p:spPr>
        <p:txBody>
          <a:bodyPr wrap="square">
            <a:spAutoFit/>
          </a:bodyPr>
          <a:lstStyle/>
          <a:p>
            <a:r>
              <a:rPr lang="en-US" sz="1600" dirty="0">
                <a:latin typeface="Helvetica" charset="0"/>
              </a:rPr>
              <a:t>Here, for EA range, B and C are also responsible </a:t>
            </a:r>
          </a:p>
        </p:txBody>
      </p:sp>
      <p:sp>
        <p:nvSpPr>
          <p:cNvPr id="11" name="Rectangle 10">
            <a:extLst>
              <a:ext uri="{FF2B5EF4-FFF2-40B4-BE49-F238E27FC236}">
                <a16:creationId xmlns:a16="http://schemas.microsoft.com/office/drawing/2014/main" id="{B0051F7D-46BA-EE4F-9C60-3E393285FB5F}"/>
              </a:ext>
            </a:extLst>
          </p:cNvPr>
          <p:cNvSpPr/>
          <p:nvPr/>
        </p:nvSpPr>
        <p:spPr>
          <a:xfrm>
            <a:off x="1290918" y="2595282"/>
            <a:ext cx="8688978" cy="2729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021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6EFF-E8A3-8448-9DCF-096C10A4940C}"/>
              </a:ext>
            </a:extLst>
          </p:cNvPr>
          <p:cNvSpPr>
            <a:spLocks noGrp="1"/>
          </p:cNvSpPr>
          <p:nvPr>
            <p:ph type="title"/>
          </p:nvPr>
        </p:nvSpPr>
        <p:spPr/>
        <p:txBody>
          <a:bodyPr/>
          <a:lstStyle/>
          <a:p>
            <a:r>
              <a:rPr lang="en-US" dirty="0"/>
              <a:t>Failure Cases</a:t>
            </a:r>
          </a:p>
        </p:txBody>
      </p:sp>
      <p:grpSp>
        <p:nvGrpSpPr>
          <p:cNvPr id="4" name="Group 3">
            <a:extLst>
              <a:ext uri="{FF2B5EF4-FFF2-40B4-BE49-F238E27FC236}">
                <a16:creationId xmlns:a16="http://schemas.microsoft.com/office/drawing/2014/main" id="{8BEC5DD3-85DB-4642-876D-1E27E2E5EA53}"/>
              </a:ext>
            </a:extLst>
          </p:cNvPr>
          <p:cNvGrpSpPr/>
          <p:nvPr/>
        </p:nvGrpSpPr>
        <p:grpSpPr>
          <a:xfrm>
            <a:off x="2356659" y="1731912"/>
            <a:ext cx="7170113" cy="4441980"/>
            <a:chOff x="1582003" y="1672958"/>
            <a:chExt cx="8306490" cy="4720064"/>
          </a:xfrm>
        </p:grpSpPr>
        <p:sp>
          <p:nvSpPr>
            <p:cNvPr id="5" name="TextBox 4">
              <a:extLst>
                <a:ext uri="{FF2B5EF4-FFF2-40B4-BE49-F238E27FC236}">
                  <a16:creationId xmlns:a16="http://schemas.microsoft.com/office/drawing/2014/main" id="{8ED8BD1F-CFDB-3C48-91E0-79E879F6E14D}"/>
                </a:ext>
              </a:extLst>
            </p:cNvPr>
            <p:cNvSpPr txBox="1"/>
            <p:nvPr/>
          </p:nvSpPr>
          <p:spPr>
            <a:xfrm>
              <a:off x="1582003" y="1672958"/>
              <a:ext cx="2570206" cy="336689"/>
            </a:xfrm>
            <a:prstGeom prst="rect">
              <a:avLst/>
            </a:prstGeom>
            <a:noFill/>
          </p:spPr>
          <p:txBody>
            <a:bodyPr wrap="square" rtlCol="0">
              <a:spAutoFit/>
            </a:bodyPr>
            <a:lstStyle/>
            <a:p>
              <a:r>
                <a:rPr lang="en-US" sz="1200" b="1"/>
                <a:t>Coordinator</a:t>
              </a:r>
            </a:p>
          </p:txBody>
        </p:sp>
        <p:sp>
          <p:nvSpPr>
            <p:cNvPr id="6" name="TextBox 5">
              <a:extLst>
                <a:ext uri="{FF2B5EF4-FFF2-40B4-BE49-F238E27FC236}">
                  <a16:creationId xmlns:a16="http://schemas.microsoft.com/office/drawing/2014/main" id="{8A88756B-B3D7-F448-AE89-BF6F744305E1}"/>
                </a:ext>
              </a:extLst>
            </p:cNvPr>
            <p:cNvSpPr txBox="1"/>
            <p:nvPr/>
          </p:nvSpPr>
          <p:spPr>
            <a:xfrm>
              <a:off x="8026534" y="1672958"/>
              <a:ext cx="1279425" cy="336689"/>
            </a:xfrm>
            <a:prstGeom prst="rect">
              <a:avLst/>
            </a:prstGeom>
            <a:noFill/>
          </p:spPr>
          <p:txBody>
            <a:bodyPr wrap="square" rtlCol="0">
              <a:spAutoFit/>
            </a:bodyPr>
            <a:lstStyle/>
            <a:p>
              <a:r>
                <a:rPr lang="en-US" sz="1200" b="1" dirty="0"/>
                <a:t>Worker</a:t>
              </a:r>
            </a:p>
          </p:txBody>
        </p:sp>
        <p:grpSp>
          <p:nvGrpSpPr>
            <p:cNvPr id="7" name="Group 6">
              <a:extLst>
                <a:ext uri="{FF2B5EF4-FFF2-40B4-BE49-F238E27FC236}">
                  <a16:creationId xmlns:a16="http://schemas.microsoft.com/office/drawing/2014/main" id="{E90F77D4-85AB-A44F-8852-125E767DBAA2}"/>
                </a:ext>
              </a:extLst>
            </p:cNvPr>
            <p:cNvGrpSpPr/>
            <p:nvPr/>
          </p:nvGrpSpPr>
          <p:grpSpPr>
            <a:xfrm>
              <a:off x="2407085" y="2242160"/>
              <a:ext cx="5496838" cy="651352"/>
              <a:chOff x="1507524" y="2242160"/>
              <a:chExt cx="5496838" cy="651352"/>
            </a:xfrm>
          </p:grpSpPr>
          <p:cxnSp>
            <p:nvCxnSpPr>
              <p:cNvPr id="29" name="Straight Arrow Connector 28">
                <a:extLst>
                  <a:ext uri="{FF2B5EF4-FFF2-40B4-BE49-F238E27FC236}">
                    <a16:creationId xmlns:a16="http://schemas.microsoft.com/office/drawing/2014/main" id="{4551BCA4-9839-5C45-B184-D42B26218453}"/>
                  </a:ext>
                </a:extLst>
              </p:cNvPr>
              <p:cNvCxnSpPr/>
              <p:nvPr/>
            </p:nvCxnSpPr>
            <p:spPr>
              <a:xfrm>
                <a:off x="1507524" y="2446638"/>
                <a:ext cx="5496838" cy="446874"/>
              </a:xfrm>
              <a:prstGeom prst="straightConnector1">
                <a:avLst/>
              </a:prstGeom>
              <a:ln w="3175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8C0EA9D-EBD0-AC43-8245-070D147C0A5E}"/>
                  </a:ext>
                </a:extLst>
              </p:cNvPr>
              <p:cNvSpPr txBox="1"/>
              <p:nvPr/>
            </p:nvSpPr>
            <p:spPr>
              <a:xfrm>
                <a:off x="3369502" y="2242160"/>
                <a:ext cx="2517731" cy="336689"/>
              </a:xfrm>
              <a:prstGeom prst="rect">
                <a:avLst/>
              </a:prstGeom>
              <a:noFill/>
            </p:spPr>
            <p:txBody>
              <a:bodyPr wrap="square" rtlCol="0">
                <a:spAutoFit/>
              </a:bodyPr>
              <a:lstStyle/>
              <a:p>
                <a:r>
                  <a:rPr lang="en-US" sz="1200" dirty="0"/>
                  <a:t>PREPARE(T)</a:t>
                </a:r>
              </a:p>
            </p:txBody>
          </p:sp>
        </p:grpSp>
        <p:sp>
          <p:nvSpPr>
            <p:cNvPr id="8" name="TextBox 7">
              <a:extLst>
                <a:ext uri="{FF2B5EF4-FFF2-40B4-BE49-F238E27FC236}">
                  <a16:creationId xmlns:a16="http://schemas.microsoft.com/office/drawing/2014/main" id="{CECBE880-9AEB-234B-8D53-033ACBE4CC07}"/>
                </a:ext>
              </a:extLst>
            </p:cNvPr>
            <p:cNvSpPr txBox="1"/>
            <p:nvPr/>
          </p:nvSpPr>
          <p:spPr>
            <a:xfrm>
              <a:off x="8026534" y="2788775"/>
              <a:ext cx="1408380" cy="336689"/>
            </a:xfrm>
            <a:prstGeom prst="rect">
              <a:avLst/>
            </a:prstGeom>
            <a:noFill/>
          </p:spPr>
          <p:txBody>
            <a:bodyPr wrap="square" rtlCol="0">
              <a:spAutoFit/>
            </a:bodyPr>
            <a:lstStyle/>
            <a:p>
              <a:r>
                <a:rPr lang="en-US" sz="1200" dirty="0"/>
                <a:t>FW(PREPARE)</a:t>
              </a:r>
            </a:p>
          </p:txBody>
        </p:sp>
        <p:grpSp>
          <p:nvGrpSpPr>
            <p:cNvPr id="9" name="Group 8">
              <a:extLst>
                <a:ext uri="{FF2B5EF4-FFF2-40B4-BE49-F238E27FC236}">
                  <a16:creationId xmlns:a16="http://schemas.microsoft.com/office/drawing/2014/main" id="{BACED4CD-955F-9F4C-8013-A65E9C2A7891}"/>
                </a:ext>
              </a:extLst>
            </p:cNvPr>
            <p:cNvGrpSpPr/>
            <p:nvPr/>
          </p:nvGrpSpPr>
          <p:grpSpPr>
            <a:xfrm>
              <a:off x="2407085" y="3045914"/>
              <a:ext cx="5509364" cy="561582"/>
              <a:chOff x="1553227" y="3045914"/>
              <a:chExt cx="5509364" cy="561582"/>
            </a:xfrm>
          </p:grpSpPr>
          <p:cxnSp>
            <p:nvCxnSpPr>
              <p:cNvPr id="27" name="Straight Arrow Connector 26">
                <a:extLst>
                  <a:ext uri="{FF2B5EF4-FFF2-40B4-BE49-F238E27FC236}">
                    <a16:creationId xmlns:a16="http://schemas.microsoft.com/office/drawing/2014/main" id="{C508DBCA-737A-A442-93A7-AAD3F536A229}"/>
                  </a:ext>
                </a:extLst>
              </p:cNvPr>
              <p:cNvCxnSpPr/>
              <p:nvPr/>
            </p:nvCxnSpPr>
            <p:spPr>
              <a:xfrm flipH="1">
                <a:off x="1553227" y="3256767"/>
                <a:ext cx="5509364" cy="350729"/>
              </a:xfrm>
              <a:prstGeom prst="straightConnector1">
                <a:avLst/>
              </a:prstGeom>
              <a:ln w="3175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25219DB-C4C5-844C-9CD2-B0D7ADC54B18}"/>
                  </a:ext>
                </a:extLst>
              </p:cNvPr>
              <p:cNvSpPr txBox="1"/>
              <p:nvPr/>
            </p:nvSpPr>
            <p:spPr>
              <a:xfrm>
                <a:off x="2933178" y="3045914"/>
                <a:ext cx="2517732" cy="336689"/>
              </a:xfrm>
              <a:prstGeom prst="rect">
                <a:avLst/>
              </a:prstGeom>
              <a:noFill/>
            </p:spPr>
            <p:txBody>
              <a:bodyPr wrap="square" rtlCol="0">
                <a:spAutoFit/>
              </a:bodyPr>
              <a:lstStyle/>
              <a:p>
                <a:r>
                  <a:rPr lang="en-US" sz="1200" dirty="0"/>
                  <a:t>VOTE(T,YES/NO)</a:t>
                </a:r>
              </a:p>
            </p:txBody>
          </p:sp>
        </p:grpSp>
        <p:sp>
          <p:nvSpPr>
            <p:cNvPr id="10" name="TextBox 9">
              <a:extLst>
                <a:ext uri="{FF2B5EF4-FFF2-40B4-BE49-F238E27FC236}">
                  <a16:creationId xmlns:a16="http://schemas.microsoft.com/office/drawing/2014/main" id="{12B81F08-9DBD-E048-89C7-8610256C81D1}"/>
                </a:ext>
              </a:extLst>
            </p:cNvPr>
            <p:cNvSpPr txBox="1"/>
            <p:nvPr/>
          </p:nvSpPr>
          <p:spPr>
            <a:xfrm>
              <a:off x="1634478" y="3983747"/>
              <a:ext cx="2517731" cy="336689"/>
            </a:xfrm>
            <a:prstGeom prst="rect">
              <a:avLst/>
            </a:prstGeom>
            <a:noFill/>
          </p:spPr>
          <p:txBody>
            <a:bodyPr wrap="square" rtlCol="0">
              <a:spAutoFit/>
            </a:bodyPr>
            <a:lstStyle/>
            <a:p>
              <a:r>
                <a:rPr lang="en-US" sz="1200" dirty="0"/>
                <a:t>FW(COMMIT/ABORT)</a:t>
              </a:r>
            </a:p>
          </p:txBody>
        </p:sp>
        <p:grpSp>
          <p:nvGrpSpPr>
            <p:cNvPr id="11" name="Group 10">
              <a:extLst>
                <a:ext uri="{FF2B5EF4-FFF2-40B4-BE49-F238E27FC236}">
                  <a16:creationId xmlns:a16="http://schemas.microsoft.com/office/drawing/2014/main" id="{04AA46E5-EAE3-2846-B01B-099FD8D42FA4}"/>
                </a:ext>
              </a:extLst>
            </p:cNvPr>
            <p:cNvGrpSpPr/>
            <p:nvPr/>
          </p:nvGrpSpPr>
          <p:grpSpPr>
            <a:xfrm>
              <a:off x="2637826" y="4528386"/>
              <a:ext cx="5205554" cy="694967"/>
              <a:chOff x="1871651" y="4528386"/>
              <a:chExt cx="5205554" cy="694967"/>
            </a:xfrm>
          </p:grpSpPr>
          <p:cxnSp>
            <p:nvCxnSpPr>
              <p:cNvPr id="25" name="Straight Arrow Connector 24">
                <a:extLst>
                  <a:ext uri="{FF2B5EF4-FFF2-40B4-BE49-F238E27FC236}">
                    <a16:creationId xmlns:a16="http://schemas.microsoft.com/office/drawing/2014/main" id="{DCB4C0AC-9766-A84E-A8DA-A3C3BEED2A62}"/>
                  </a:ext>
                </a:extLst>
              </p:cNvPr>
              <p:cNvCxnSpPr>
                <a:cxnSpLocks/>
              </p:cNvCxnSpPr>
              <p:nvPr/>
            </p:nvCxnSpPr>
            <p:spPr>
              <a:xfrm>
                <a:off x="1871651" y="4657820"/>
                <a:ext cx="5205554" cy="565533"/>
              </a:xfrm>
              <a:prstGeom prst="straightConnector1">
                <a:avLst/>
              </a:prstGeom>
              <a:ln w="3175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40F4830-6554-C748-B88C-46F696F2C57C}"/>
                  </a:ext>
                </a:extLst>
              </p:cNvPr>
              <p:cNvSpPr txBox="1"/>
              <p:nvPr/>
            </p:nvSpPr>
            <p:spPr>
              <a:xfrm>
                <a:off x="3732533" y="4528386"/>
                <a:ext cx="2288086" cy="336689"/>
              </a:xfrm>
              <a:prstGeom prst="rect">
                <a:avLst/>
              </a:prstGeom>
              <a:noFill/>
            </p:spPr>
            <p:txBody>
              <a:bodyPr wrap="square" rtlCol="0">
                <a:spAutoFit/>
              </a:bodyPr>
              <a:lstStyle/>
              <a:p>
                <a:r>
                  <a:rPr lang="en-US" sz="1200" dirty="0"/>
                  <a:t>COMMIT/ABORT(T)</a:t>
                </a:r>
              </a:p>
            </p:txBody>
          </p:sp>
        </p:grpSp>
        <p:sp>
          <p:nvSpPr>
            <p:cNvPr id="12" name="TextBox 11">
              <a:extLst>
                <a:ext uri="{FF2B5EF4-FFF2-40B4-BE49-F238E27FC236}">
                  <a16:creationId xmlns:a16="http://schemas.microsoft.com/office/drawing/2014/main" id="{F34818FB-5710-464C-8B75-804B891EA71F}"/>
                </a:ext>
              </a:extLst>
            </p:cNvPr>
            <p:cNvSpPr txBox="1"/>
            <p:nvPr/>
          </p:nvSpPr>
          <p:spPr>
            <a:xfrm>
              <a:off x="7843380" y="5089914"/>
              <a:ext cx="2045113" cy="336689"/>
            </a:xfrm>
            <a:prstGeom prst="rect">
              <a:avLst/>
            </a:prstGeom>
            <a:noFill/>
          </p:spPr>
          <p:txBody>
            <a:bodyPr wrap="square" rtlCol="0">
              <a:spAutoFit/>
            </a:bodyPr>
            <a:lstStyle/>
            <a:p>
              <a:r>
                <a:rPr lang="en-US" sz="1200" dirty="0"/>
                <a:t>FW(COMMIT/ABORT</a:t>
              </a:r>
              <a:r>
                <a:rPr lang="is-IS" sz="1200" dirty="0"/>
                <a:t>)</a:t>
              </a:r>
              <a:endParaRPr lang="en-US" sz="1200" dirty="0"/>
            </a:p>
          </p:txBody>
        </p:sp>
        <p:sp>
          <p:nvSpPr>
            <p:cNvPr id="13" name="TextBox 12">
              <a:extLst>
                <a:ext uri="{FF2B5EF4-FFF2-40B4-BE49-F238E27FC236}">
                  <a16:creationId xmlns:a16="http://schemas.microsoft.com/office/drawing/2014/main" id="{BE92CBEE-EF69-894D-838D-C39C709C8E0F}"/>
                </a:ext>
              </a:extLst>
            </p:cNvPr>
            <p:cNvSpPr txBox="1"/>
            <p:nvPr/>
          </p:nvSpPr>
          <p:spPr>
            <a:xfrm>
              <a:off x="1647171" y="6056333"/>
              <a:ext cx="3070517" cy="336689"/>
            </a:xfrm>
            <a:prstGeom prst="rect">
              <a:avLst/>
            </a:prstGeom>
            <a:noFill/>
          </p:spPr>
          <p:txBody>
            <a:bodyPr wrap="square" rtlCol="0">
              <a:spAutoFit/>
            </a:bodyPr>
            <a:lstStyle/>
            <a:p>
              <a:r>
                <a:rPr lang="en-US" sz="1200" dirty="0"/>
                <a:t>W(DONE), once all W’s ACK</a:t>
              </a:r>
            </a:p>
          </p:txBody>
        </p:sp>
        <p:grpSp>
          <p:nvGrpSpPr>
            <p:cNvPr id="14" name="Group 13">
              <a:extLst>
                <a:ext uri="{FF2B5EF4-FFF2-40B4-BE49-F238E27FC236}">
                  <a16:creationId xmlns:a16="http://schemas.microsoft.com/office/drawing/2014/main" id="{3AF05D37-769A-7544-AF99-6BAC37D4A765}"/>
                </a:ext>
              </a:extLst>
            </p:cNvPr>
            <p:cNvGrpSpPr/>
            <p:nvPr/>
          </p:nvGrpSpPr>
          <p:grpSpPr>
            <a:xfrm>
              <a:off x="2407085" y="5417508"/>
              <a:ext cx="5421682" cy="509391"/>
              <a:chOff x="1329847" y="5417508"/>
              <a:chExt cx="5421682" cy="509391"/>
            </a:xfrm>
          </p:grpSpPr>
          <p:cxnSp>
            <p:nvCxnSpPr>
              <p:cNvPr id="23" name="Straight Arrow Connector 22">
                <a:extLst>
                  <a:ext uri="{FF2B5EF4-FFF2-40B4-BE49-F238E27FC236}">
                    <a16:creationId xmlns:a16="http://schemas.microsoft.com/office/drawing/2014/main" id="{308AD13F-C86F-884F-88CB-BE36C501C40F}"/>
                  </a:ext>
                </a:extLst>
              </p:cNvPr>
              <p:cNvCxnSpPr/>
              <p:nvPr/>
            </p:nvCxnSpPr>
            <p:spPr>
              <a:xfrm flipH="1">
                <a:off x="1329847" y="5586608"/>
                <a:ext cx="5421682" cy="340291"/>
              </a:xfrm>
              <a:prstGeom prst="straightConnector1">
                <a:avLst/>
              </a:prstGeom>
              <a:ln w="3175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BABD8E4-900E-E24D-AA0C-06774F7A7CDD}"/>
                  </a:ext>
                </a:extLst>
              </p:cNvPr>
              <p:cNvSpPr txBox="1"/>
              <p:nvPr/>
            </p:nvSpPr>
            <p:spPr>
              <a:xfrm>
                <a:off x="3212928" y="5417508"/>
                <a:ext cx="2288087" cy="336689"/>
              </a:xfrm>
              <a:prstGeom prst="rect">
                <a:avLst/>
              </a:prstGeom>
              <a:noFill/>
            </p:spPr>
            <p:txBody>
              <a:bodyPr wrap="square" rtlCol="0">
                <a:spAutoFit/>
              </a:bodyPr>
              <a:lstStyle/>
              <a:p>
                <a:r>
                  <a:rPr lang="en-US" sz="1200" dirty="0"/>
                  <a:t>ACK</a:t>
                </a:r>
              </a:p>
            </p:txBody>
          </p:sp>
        </p:grpSp>
        <p:sp>
          <p:nvSpPr>
            <p:cNvPr id="15" name="Oval 14">
              <a:extLst>
                <a:ext uri="{FF2B5EF4-FFF2-40B4-BE49-F238E27FC236}">
                  <a16:creationId xmlns:a16="http://schemas.microsoft.com/office/drawing/2014/main" id="{BB58F05D-A020-1F4D-B1FA-505684C449BF}"/>
                </a:ext>
              </a:extLst>
            </p:cNvPr>
            <p:cNvSpPr/>
            <p:nvPr/>
          </p:nvSpPr>
          <p:spPr>
            <a:xfrm>
              <a:off x="2235812" y="1966263"/>
              <a:ext cx="402015" cy="402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1</a:t>
              </a:r>
            </a:p>
          </p:txBody>
        </p:sp>
        <p:sp>
          <p:nvSpPr>
            <p:cNvPr id="16" name="Oval 15">
              <a:extLst>
                <a:ext uri="{FF2B5EF4-FFF2-40B4-BE49-F238E27FC236}">
                  <a16:creationId xmlns:a16="http://schemas.microsoft.com/office/drawing/2014/main" id="{EF303C3C-389F-7F41-9A28-31850BD44E46}"/>
                </a:ext>
              </a:extLst>
            </p:cNvPr>
            <p:cNvSpPr/>
            <p:nvPr/>
          </p:nvSpPr>
          <p:spPr>
            <a:xfrm>
              <a:off x="8217022" y="2340669"/>
              <a:ext cx="402015" cy="402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p>
          </p:txBody>
        </p:sp>
        <p:sp>
          <p:nvSpPr>
            <p:cNvPr id="17" name="Oval 16">
              <a:extLst>
                <a:ext uri="{FF2B5EF4-FFF2-40B4-BE49-F238E27FC236}">
                  <a16:creationId xmlns:a16="http://schemas.microsoft.com/office/drawing/2014/main" id="{C02E83C3-5B6C-104B-B402-5F11D5913F05}"/>
                </a:ext>
              </a:extLst>
            </p:cNvPr>
            <p:cNvSpPr/>
            <p:nvPr/>
          </p:nvSpPr>
          <p:spPr>
            <a:xfrm>
              <a:off x="8205595" y="3223540"/>
              <a:ext cx="402015" cy="402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3</a:t>
              </a:r>
            </a:p>
          </p:txBody>
        </p:sp>
        <p:sp>
          <p:nvSpPr>
            <p:cNvPr id="18" name="Oval 17">
              <a:extLst>
                <a:ext uri="{FF2B5EF4-FFF2-40B4-BE49-F238E27FC236}">
                  <a16:creationId xmlns:a16="http://schemas.microsoft.com/office/drawing/2014/main" id="{0D0D28A1-7E73-A44B-97EA-F122AFF60486}"/>
                </a:ext>
              </a:extLst>
            </p:cNvPr>
            <p:cNvSpPr/>
            <p:nvPr/>
          </p:nvSpPr>
          <p:spPr>
            <a:xfrm>
              <a:off x="1978826" y="3555166"/>
              <a:ext cx="402015" cy="402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4</a:t>
              </a:r>
            </a:p>
          </p:txBody>
        </p:sp>
        <p:sp>
          <p:nvSpPr>
            <p:cNvPr id="19" name="Oval 18">
              <a:extLst>
                <a:ext uri="{FF2B5EF4-FFF2-40B4-BE49-F238E27FC236}">
                  <a16:creationId xmlns:a16="http://schemas.microsoft.com/office/drawing/2014/main" id="{2082DEDC-ECE3-584A-9A08-2FDCECE5B28C}"/>
                </a:ext>
              </a:extLst>
            </p:cNvPr>
            <p:cNvSpPr/>
            <p:nvPr/>
          </p:nvSpPr>
          <p:spPr>
            <a:xfrm>
              <a:off x="1951477" y="4387104"/>
              <a:ext cx="402015" cy="40201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5</a:t>
              </a:r>
            </a:p>
          </p:txBody>
        </p:sp>
        <p:sp>
          <p:nvSpPr>
            <p:cNvPr id="20" name="Oval 19">
              <a:extLst>
                <a:ext uri="{FF2B5EF4-FFF2-40B4-BE49-F238E27FC236}">
                  <a16:creationId xmlns:a16="http://schemas.microsoft.com/office/drawing/2014/main" id="{0F9DF51D-2318-CC40-BE75-EEB1875B89F8}"/>
                </a:ext>
              </a:extLst>
            </p:cNvPr>
            <p:cNvSpPr/>
            <p:nvPr/>
          </p:nvSpPr>
          <p:spPr>
            <a:xfrm>
              <a:off x="7981748" y="4753054"/>
              <a:ext cx="402015" cy="402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6</a:t>
              </a:r>
            </a:p>
          </p:txBody>
        </p:sp>
        <p:sp>
          <p:nvSpPr>
            <p:cNvPr id="21" name="Oval 20">
              <a:extLst>
                <a:ext uri="{FF2B5EF4-FFF2-40B4-BE49-F238E27FC236}">
                  <a16:creationId xmlns:a16="http://schemas.microsoft.com/office/drawing/2014/main" id="{9B4B2249-70FD-474A-B4D7-A8672DCD93CA}"/>
                </a:ext>
              </a:extLst>
            </p:cNvPr>
            <p:cNvSpPr/>
            <p:nvPr/>
          </p:nvSpPr>
          <p:spPr>
            <a:xfrm>
              <a:off x="7916449" y="5401166"/>
              <a:ext cx="402015" cy="402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7</a:t>
              </a:r>
            </a:p>
          </p:txBody>
        </p:sp>
        <p:sp>
          <p:nvSpPr>
            <p:cNvPr id="22" name="Oval 21">
              <a:extLst>
                <a:ext uri="{FF2B5EF4-FFF2-40B4-BE49-F238E27FC236}">
                  <a16:creationId xmlns:a16="http://schemas.microsoft.com/office/drawing/2014/main" id="{BC2687B5-C8DE-3A49-BB38-BDE808E0E8B0}"/>
                </a:ext>
              </a:extLst>
            </p:cNvPr>
            <p:cNvSpPr/>
            <p:nvPr/>
          </p:nvSpPr>
          <p:spPr>
            <a:xfrm>
              <a:off x="1946701" y="5751723"/>
              <a:ext cx="402015" cy="402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8</a:t>
              </a:r>
            </a:p>
          </p:txBody>
        </p:sp>
      </p:grpSp>
      <p:pic>
        <p:nvPicPr>
          <p:cNvPr id="34" name="Picture 33" descr="A picture containing weapon, smoke, dark, hydrogen bomb&#10;&#10;Description automatically generated">
            <a:extLst>
              <a:ext uri="{FF2B5EF4-FFF2-40B4-BE49-F238E27FC236}">
                <a16:creationId xmlns:a16="http://schemas.microsoft.com/office/drawing/2014/main" id="{B291C4B9-6F6F-96AD-664E-20A70C9C9B9D}"/>
              </a:ext>
            </a:extLst>
          </p:cNvPr>
          <p:cNvPicPr>
            <a:picLocks noChangeAspect="1"/>
          </p:cNvPicPr>
          <p:nvPr/>
        </p:nvPicPr>
        <p:blipFill>
          <a:blip r:embed="rId3"/>
          <a:stretch>
            <a:fillRect/>
          </a:stretch>
        </p:blipFill>
        <p:spPr>
          <a:xfrm>
            <a:off x="2202458" y="3839140"/>
            <a:ext cx="1574568" cy="1367482"/>
          </a:xfrm>
          <a:prstGeom prst="rect">
            <a:avLst/>
          </a:prstGeom>
        </p:spPr>
      </p:pic>
      <p:sp>
        <p:nvSpPr>
          <p:cNvPr id="35" name="Rounded Rectangle 34">
            <a:extLst>
              <a:ext uri="{FF2B5EF4-FFF2-40B4-BE49-F238E27FC236}">
                <a16:creationId xmlns:a16="http://schemas.microsoft.com/office/drawing/2014/main" id="{2E97E306-71E8-C470-743D-ACC080B43A04}"/>
              </a:ext>
            </a:extLst>
          </p:cNvPr>
          <p:cNvSpPr/>
          <p:nvPr/>
        </p:nvSpPr>
        <p:spPr>
          <a:xfrm>
            <a:off x="9023932" y="600075"/>
            <a:ext cx="3063293" cy="198435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What happens if Coordinator transmits COMMIT to some workers, then dies forever?</a:t>
            </a:r>
          </a:p>
        </p:txBody>
      </p:sp>
      <p:sp>
        <p:nvSpPr>
          <p:cNvPr id="36" name="Rounded Rectangle 35">
            <a:extLst>
              <a:ext uri="{FF2B5EF4-FFF2-40B4-BE49-F238E27FC236}">
                <a16:creationId xmlns:a16="http://schemas.microsoft.com/office/drawing/2014/main" id="{BBBD9879-A351-6BC8-E06C-AF6B80321834}"/>
              </a:ext>
            </a:extLst>
          </p:cNvPr>
          <p:cNvSpPr/>
          <p:nvPr/>
        </p:nvSpPr>
        <p:spPr>
          <a:xfrm>
            <a:off x="8999202" y="2901752"/>
            <a:ext cx="3063293" cy="180171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Some workers think COMMIT took place, others can never obtain an outcome</a:t>
            </a:r>
          </a:p>
        </p:txBody>
      </p:sp>
    </p:spTree>
    <p:extLst>
      <p:ext uri="{BB962C8B-B14F-4D97-AF65-F5344CB8AC3E}">
        <p14:creationId xmlns:p14="http://schemas.microsoft.com/office/powerpoint/2010/main" val="366540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repeatCount="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2000"/>
                                        <p:tgtEl>
                                          <p:spTgt spid="34"/>
                                        </p:tgtEl>
                                      </p:cBhvr>
                                    </p:animEffect>
                                    <p:anim calcmode="lin" valueType="num">
                                      <p:cBhvr>
                                        <p:cTn id="8" dur="2000" fill="hold"/>
                                        <p:tgtEl>
                                          <p:spTgt spid="34"/>
                                        </p:tgtEl>
                                        <p:attrNameLst>
                                          <p:attrName>style.rotation</p:attrName>
                                        </p:attrNameLst>
                                      </p:cBhvr>
                                      <p:tavLst>
                                        <p:tav tm="0">
                                          <p:val>
                                            <p:fltVal val="720"/>
                                          </p:val>
                                        </p:tav>
                                        <p:tav tm="100000">
                                          <p:val>
                                            <p:fltVal val="0"/>
                                          </p:val>
                                        </p:tav>
                                      </p:tavLst>
                                    </p:anim>
                                    <p:anim calcmode="lin" valueType="num">
                                      <p:cBhvr>
                                        <p:cTn id="9" dur="2000" fill="hold"/>
                                        <p:tgtEl>
                                          <p:spTgt spid="34"/>
                                        </p:tgtEl>
                                        <p:attrNameLst>
                                          <p:attrName>ppt_h</p:attrName>
                                        </p:attrNameLst>
                                      </p:cBhvr>
                                      <p:tavLst>
                                        <p:tav tm="0">
                                          <p:val>
                                            <p:fltVal val="0"/>
                                          </p:val>
                                        </p:tav>
                                        <p:tav tm="100000">
                                          <p:val>
                                            <p:strVal val="#ppt_h"/>
                                          </p:val>
                                        </p:tav>
                                      </p:tavLst>
                                    </p:anim>
                                    <p:anim calcmode="lin" valueType="num">
                                      <p:cBhvr>
                                        <p:cTn id="10" dur="2000" fill="hold"/>
                                        <p:tgtEl>
                                          <p:spTgt spid="34"/>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35"/>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8077B-E8C0-1D4A-AF57-CF889410A43C}"/>
              </a:ext>
            </a:extLst>
          </p:cNvPr>
          <p:cNvSpPr>
            <a:spLocks noGrp="1"/>
          </p:cNvSpPr>
          <p:nvPr>
            <p:ph type="title"/>
          </p:nvPr>
        </p:nvSpPr>
        <p:spPr/>
        <p:txBody>
          <a:bodyPr/>
          <a:lstStyle/>
          <a:p>
            <a:r>
              <a:rPr lang="en-US" dirty="0"/>
              <a:t>Merkle Trees</a:t>
            </a:r>
          </a:p>
        </p:txBody>
      </p:sp>
      <p:pic>
        <p:nvPicPr>
          <p:cNvPr id="5" name="Content Placeholder 4">
            <a:extLst>
              <a:ext uri="{FF2B5EF4-FFF2-40B4-BE49-F238E27FC236}">
                <a16:creationId xmlns:a16="http://schemas.microsoft.com/office/drawing/2014/main" id="{F8BF3040-8FC3-8E43-BD98-37301335FBE7}"/>
              </a:ext>
            </a:extLst>
          </p:cNvPr>
          <p:cNvPicPr>
            <a:picLocks noGrp="1" noChangeAspect="1"/>
          </p:cNvPicPr>
          <p:nvPr>
            <p:ph idx="1"/>
          </p:nvPr>
        </p:nvPicPr>
        <p:blipFill>
          <a:blip r:embed="rId2"/>
          <a:stretch>
            <a:fillRect/>
          </a:stretch>
        </p:blipFill>
        <p:spPr>
          <a:xfrm>
            <a:off x="1882421" y="2112258"/>
            <a:ext cx="7581900" cy="2946400"/>
          </a:xfrm>
        </p:spPr>
      </p:pic>
      <p:sp>
        <p:nvSpPr>
          <p:cNvPr id="6" name="Rectangle 5">
            <a:extLst>
              <a:ext uri="{FF2B5EF4-FFF2-40B4-BE49-F238E27FC236}">
                <a16:creationId xmlns:a16="http://schemas.microsoft.com/office/drawing/2014/main" id="{FFCC6397-93BC-9B4E-99E9-6CD167D6936A}"/>
              </a:ext>
            </a:extLst>
          </p:cNvPr>
          <p:cNvSpPr/>
          <p:nvPr/>
        </p:nvSpPr>
        <p:spPr>
          <a:xfrm>
            <a:off x="1073790" y="1555393"/>
            <a:ext cx="6704528" cy="369332"/>
          </a:xfrm>
          <a:prstGeom prst="rect">
            <a:avLst/>
          </a:prstGeom>
        </p:spPr>
        <p:txBody>
          <a:bodyPr wrap="none">
            <a:spAutoFit/>
          </a:bodyPr>
          <a:lstStyle/>
          <a:p>
            <a:r>
              <a:rPr lang="en-US" dirty="0">
                <a:solidFill>
                  <a:srgbClr val="000000"/>
                </a:solidFill>
                <a:effectLst/>
                <a:latin typeface="Avenir Book" panose="02000503020000020003" pitchFamily="2" charset="0"/>
              </a:rPr>
              <a:t>Suppose EA  range has keys </a:t>
            </a:r>
            <a:r>
              <a:rPr lang="en-US" dirty="0" err="1">
                <a:solidFill>
                  <a:srgbClr val="000000"/>
                </a:solidFill>
                <a:effectLst/>
                <a:latin typeface="Avenir Book" panose="02000503020000020003" pitchFamily="2" charset="0"/>
              </a:rPr>
              <a:t>u,v,w,x,y,z</a:t>
            </a:r>
            <a:r>
              <a:rPr lang="en-US" dirty="0">
                <a:solidFill>
                  <a:srgbClr val="000000"/>
                </a:solidFill>
                <a:effectLst/>
                <a:latin typeface="Avenir Book" panose="02000503020000020003" pitchFamily="2" charset="0"/>
              </a:rPr>
              <a:t>, A and B are comparing</a:t>
            </a:r>
          </a:p>
        </p:txBody>
      </p:sp>
      <p:pic>
        <p:nvPicPr>
          <p:cNvPr id="8" name="Picture 7">
            <a:extLst>
              <a:ext uri="{FF2B5EF4-FFF2-40B4-BE49-F238E27FC236}">
                <a16:creationId xmlns:a16="http://schemas.microsoft.com/office/drawing/2014/main" id="{ED6F1FB3-371A-5948-8FCD-E5E2C3067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027" y="259644"/>
            <a:ext cx="2483869" cy="1949603"/>
          </a:xfrm>
          <a:prstGeom prst="rect">
            <a:avLst/>
          </a:prstGeom>
        </p:spPr>
      </p:pic>
      <p:sp>
        <p:nvSpPr>
          <p:cNvPr id="9" name="Rectangle 8">
            <a:extLst>
              <a:ext uri="{FF2B5EF4-FFF2-40B4-BE49-F238E27FC236}">
                <a16:creationId xmlns:a16="http://schemas.microsoft.com/office/drawing/2014/main" id="{0E39EA7F-279F-F54F-A3B4-AE30250E6F90}"/>
              </a:ext>
            </a:extLst>
          </p:cNvPr>
          <p:cNvSpPr/>
          <p:nvPr/>
        </p:nvSpPr>
        <p:spPr>
          <a:xfrm>
            <a:off x="10162222" y="519847"/>
            <a:ext cx="1911975" cy="830997"/>
          </a:xfrm>
          <a:prstGeom prst="rect">
            <a:avLst/>
          </a:prstGeom>
        </p:spPr>
        <p:txBody>
          <a:bodyPr wrap="square">
            <a:spAutoFit/>
          </a:bodyPr>
          <a:lstStyle/>
          <a:p>
            <a:r>
              <a:rPr lang="en-US" sz="1600" dirty="0">
                <a:latin typeface="Helvetica" charset="0"/>
              </a:rPr>
              <a:t>Here, for EA range, B and C are also responsible </a:t>
            </a:r>
          </a:p>
        </p:txBody>
      </p:sp>
      <p:sp>
        <p:nvSpPr>
          <p:cNvPr id="11" name="Rectangle 10">
            <a:extLst>
              <a:ext uri="{FF2B5EF4-FFF2-40B4-BE49-F238E27FC236}">
                <a16:creationId xmlns:a16="http://schemas.microsoft.com/office/drawing/2014/main" id="{B0051F7D-46BA-EE4F-9C60-3E393285FB5F}"/>
              </a:ext>
            </a:extLst>
          </p:cNvPr>
          <p:cNvSpPr/>
          <p:nvPr/>
        </p:nvSpPr>
        <p:spPr>
          <a:xfrm>
            <a:off x="1290918" y="3429000"/>
            <a:ext cx="8688978" cy="2729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7553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8077B-E8C0-1D4A-AF57-CF889410A43C}"/>
              </a:ext>
            </a:extLst>
          </p:cNvPr>
          <p:cNvSpPr>
            <a:spLocks noGrp="1"/>
          </p:cNvSpPr>
          <p:nvPr>
            <p:ph type="title"/>
          </p:nvPr>
        </p:nvSpPr>
        <p:spPr/>
        <p:txBody>
          <a:bodyPr/>
          <a:lstStyle/>
          <a:p>
            <a:r>
              <a:rPr lang="en-US" dirty="0"/>
              <a:t>Merkle Trees</a:t>
            </a:r>
          </a:p>
        </p:txBody>
      </p:sp>
      <p:pic>
        <p:nvPicPr>
          <p:cNvPr id="5" name="Content Placeholder 4">
            <a:extLst>
              <a:ext uri="{FF2B5EF4-FFF2-40B4-BE49-F238E27FC236}">
                <a16:creationId xmlns:a16="http://schemas.microsoft.com/office/drawing/2014/main" id="{F8BF3040-8FC3-8E43-BD98-37301335FBE7}"/>
              </a:ext>
            </a:extLst>
          </p:cNvPr>
          <p:cNvPicPr>
            <a:picLocks noGrp="1" noChangeAspect="1"/>
          </p:cNvPicPr>
          <p:nvPr>
            <p:ph idx="1"/>
          </p:nvPr>
        </p:nvPicPr>
        <p:blipFill>
          <a:blip r:embed="rId2"/>
          <a:stretch>
            <a:fillRect/>
          </a:stretch>
        </p:blipFill>
        <p:spPr>
          <a:xfrm>
            <a:off x="1882421" y="2112258"/>
            <a:ext cx="7581900" cy="2946400"/>
          </a:xfrm>
        </p:spPr>
      </p:pic>
      <p:sp>
        <p:nvSpPr>
          <p:cNvPr id="6" name="Rectangle 5">
            <a:extLst>
              <a:ext uri="{FF2B5EF4-FFF2-40B4-BE49-F238E27FC236}">
                <a16:creationId xmlns:a16="http://schemas.microsoft.com/office/drawing/2014/main" id="{FFCC6397-93BC-9B4E-99E9-6CD167D6936A}"/>
              </a:ext>
            </a:extLst>
          </p:cNvPr>
          <p:cNvSpPr/>
          <p:nvPr/>
        </p:nvSpPr>
        <p:spPr>
          <a:xfrm>
            <a:off x="1073790" y="1555393"/>
            <a:ext cx="6704528" cy="369332"/>
          </a:xfrm>
          <a:prstGeom prst="rect">
            <a:avLst/>
          </a:prstGeom>
        </p:spPr>
        <p:txBody>
          <a:bodyPr wrap="none">
            <a:spAutoFit/>
          </a:bodyPr>
          <a:lstStyle/>
          <a:p>
            <a:r>
              <a:rPr lang="en-US" dirty="0">
                <a:solidFill>
                  <a:srgbClr val="000000"/>
                </a:solidFill>
                <a:effectLst/>
                <a:latin typeface="Avenir Book" panose="02000503020000020003" pitchFamily="2" charset="0"/>
              </a:rPr>
              <a:t>Suppose EA  range has keys </a:t>
            </a:r>
            <a:r>
              <a:rPr lang="en-US" dirty="0" err="1">
                <a:solidFill>
                  <a:srgbClr val="000000"/>
                </a:solidFill>
                <a:effectLst/>
                <a:latin typeface="Avenir Book" panose="02000503020000020003" pitchFamily="2" charset="0"/>
              </a:rPr>
              <a:t>u,v,w,x,y,z</a:t>
            </a:r>
            <a:r>
              <a:rPr lang="en-US" dirty="0">
                <a:solidFill>
                  <a:srgbClr val="000000"/>
                </a:solidFill>
                <a:effectLst/>
                <a:latin typeface="Avenir Book" panose="02000503020000020003" pitchFamily="2" charset="0"/>
              </a:rPr>
              <a:t>, A and B are comparing</a:t>
            </a:r>
          </a:p>
        </p:txBody>
      </p:sp>
      <p:pic>
        <p:nvPicPr>
          <p:cNvPr id="8" name="Picture 7">
            <a:extLst>
              <a:ext uri="{FF2B5EF4-FFF2-40B4-BE49-F238E27FC236}">
                <a16:creationId xmlns:a16="http://schemas.microsoft.com/office/drawing/2014/main" id="{ED6F1FB3-371A-5948-8FCD-E5E2C3067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027" y="259644"/>
            <a:ext cx="2483869" cy="1949603"/>
          </a:xfrm>
          <a:prstGeom prst="rect">
            <a:avLst/>
          </a:prstGeom>
        </p:spPr>
      </p:pic>
      <p:sp>
        <p:nvSpPr>
          <p:cNvPr id="9" name="Rectangle 8">
            <a:extLst>
              <a:ext uri="{FF2B5EF4-FFF2-40B4-BE49-F238E27FC236}">
                <a16:creationId xmlns:a16="http://schemas.microsoft.com/office/drawing/2014/main" id="{0E39EA7F-279F-F54F-A3B4-AE30250E6F90}"/>
              </a:ext>
            </a:extLst>
          </p:cNvPr>
          <p:cNvSpPr/>
          <p:nvPr/>
        </p:nvSpPr>
        <p:spPr>
          <a:xfrm>
            <a:off x="10162222" y="519847"/>
            <a:ext cx="1911975" cy="830997"/>
          </a:xfrm>
          <a:prstGeom prst="rect">
            <a:avLst/>
          </a:prstGeom>
        </p:spPr>
        <p:txBody>
          <a:bodyPr wrap="square">
            <a:spAutoFit/>
          </a:bodyPr>
          <a:lstStyle/>
          <a:p>
            <a:r>
              <a:rPr lang="en-US" sz="1600" dirty="0">
                <a:latin typeface="Helvetica" charset="0"/>
              </a:rPr>
              <a:t>Here, for EA range, B and C are also responsible </a:t>
            </a:r>
          </a:p>
        </p:txBody>
      </p:sp>
      <p:sp>
        <p:nvSpPr>
          <p:cNvPr id="11" name="Rectangle 10">
            <a:extLst>
              <a:ext uri="{FF2B5EF4-FFF2-40B4-BE49-F238E27FC236}">
                <a16:creationId xmlns:a16="http://schemas.microsoft.com/office/drawing/2014/main" id="{B0051F7D-46BA-EE4F-9C60-3E393285FB5F}"/>
              </a:ext>
            </a:extLst>
          </p:cNvPr>
          <p:cNvSpPr/>
          <p:nvPr/>
        </p:nvSpPr>
        <p:spPr>
          <a:xfrm>
            <a:off x="3946775" y="4182035"/>
            <a:ext cx="2023719" cy="2729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34E712-3D37-754A-B0F5-2F3451E1453B}"/>
              </a:ext>
            </a:extLst>
          </p:cNvPr>
          <p:cNvSpPr/>
          <p:nvPr/>
        </p:nvSpPr>
        <p:spPr>
          <a:xfrm>
            <a:off x="8034848" y="4202757"/>
            <a:ext cx="2023719" cy="2729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135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8077B-E8C0-1D4A-AF57-CF889410A43C}"/>
              </a:ext>
            </a:extLst>
          </p:cNvPr>
          <p:cNvSpPr>
            <a:spLocks noGrp="1"/>
          </p:cNvSpPr>
          <p:nvPr>
            <p:ph type="title"/>
          </p:nvPr>
        </p:nvSpPr>
        <p:spPr/>
        <p:txBody>
          <a:bodyPr/>
          <a:lstStyle/>
          <a:p>
            <a:r>
              <a:rPr lang="en-US" dirty="0"/>
              <a:t>Merkle Trees</a:t>
            </a:r>
          </a:p>
        </p:txBody>
      </p:sp>
      <p:pic>
        <p:nvPicPr>
          <p:cNvPr id="5" name="Content Placeholder 4">
            <a:extLst>
              <a:ext uri="{FF2B5EF4-FFF2-40B4-BE49-F238E27FC236}">
                <a16:creationId xmlns:a16="http://schemas.microsoft.com/office/drawing/2014/main" id="{F8BF3040-8FC3-8E43-BD98-37301335FBE7}"/>
              </a:ext>
            </a:extLst>
          </p:cNvPr>
          <p:cNvPicPr>
            <a:picLocks noGrp="1" noChangeAspect="1"/>
          </p:cNvPicPr>
          <p:nvPr>
            <p:ph idx="1"/>
          </p:nvPr>
        </p:nvPicPr>
        <p:blipFill>
          <a:blip r:embed="rId2"/>
          <a:stretch>
            <a:fillRect/>
          </a:stretch>
        </p:blipFill>
        <p:spPr>
          <a:xfrm>
            <a:off x="1882421" y="2112258"/>
            <a:ext cx="7581900" cy="2946400"/>
          </a:xfrm>
        </p:spPr>
      </p:pic>
      <p:sp>
        <p:nvSpPr>
          <p:cNvPr id="6" name="Rectangle 5">
            <a:extLst>
              <a:ext uri="{FF2B5EF4-FFF2-40B4-BE49-F238E27FC236}">
                <a16:creationId xmlns:a16="http://schemas.microsoft.com/office/drawing/2014/main" id="{FFCC6397-93BC-9B4E-99E9-6CD167D6936A}"/>
              </a:ext>
            </a:extLst>
          </p:cNvPr>
          <p:cNvSpPr/>
          <p:nvPr/>
        </p:nvSpPr>
        <p:spPr>
          <a:xfrm>
            <a:off x="1073790" y="1555393"/>
            <a:ext cx="6704528" cy="369332"/>
          </a:xfrm>
          <a:prstGeom prst="rect">
            <a:avLst/>
          </a:prstGeom>
        </p:spPr>
        <p:txBody>
          <a:bodyPr wrap="none">
            <a:spAutoFit/>
          </a:bodyPr>
          <a:lstStyle/>
          <a:p>
            <a:r>
              <a:rPr lang="en-US" dirty="0">
                <a:solidFill>
                  <a:srgbClr val="000000"/>
                </a:solidFill>
                <a:effectLst/>
                <a:latin typeface="Avenir Book" panose="02000503020000020003" pitchFamily="2" charset="0"/>
              </a:rPr>
              <a:t>Suppose EA  range has keys </a:t>
            </a:r>
            <a:r>
              <a:rPr lang="en-US" dirty="0" err="1">
                <a:solidFill>
                  <a:srgbClr val="000000"/>
                </a:solidFill>
                <a:effectLst/>
                <a:latin typeface="Avenir Book" panose="02000503020000020003" pitchFamily="2" charset="0"/>
              </a:rPr>
              <a:t>u,v,w,x,y,z</a:t>
            </a:r>
            <a:r>
              <a:rPr lang="en-US" dirty="0">
                <a:solidFill>
                  <a:srgbClr val="000000"/>
                </a:solidFill>
                <a:effectLst/>
                <a:latin typeface="Avenir Book" panose="02000503020000020003" pitchFamily="2" charset="0"/>
              </a:rPr>
              <a:t>, A and B are comparing</a:t>
            </a:r>
          </a:p>
        </p:txBody>
      </p:sp>
      <p:pic>
        <p:nvPicPr>
          <p:cNvPr id="8" name="Picture 7">
            <a:extLst>
              <a:ext uri="{FF2B5EF4-FFF2-40B4-BE49-F238E27FC236}">
                <a16:creationId xmlns:a16="http://schemas.microsoft.com/office/drawing/2014/main" id="{ED6F1FB3-371A-5948-8FCD-E5E2C3067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027" y="259644"/>
            <a:ext cx="2483869" cy="1949603"/>
          </a:xfrm>
          <a:prstGeom prst="rect">
            <a:avLst/>
          </a:prstGeom>
        </p:spPr>
      </p:pic>
      <p:sp>
        <p:nvSpPr>
          <p:cNvPr id="9" name="Rectangle 8">
            <a:extLst>
              <a:ext uri="{FF2B5EF4-FFF2-40B4-BE49-F238E27FC236}">
                <a16:creationId xmlns:a16="http://schemas.microsoft.com/office/drawing/2014/main" id="{0E39EA7F-279F-F54F-A3B4-AE30250E6F90}"/>
              </a:ext>
            </a:extLst>
          </p:cNvPr>
          <p:cNvSpPr/>
          <p:nvPr/>
        </p:nvSpPr>
        <p:spPr>
          <a:xfrm>
            <a:off x="10162222" y="519847"/>
            <a:ext cx="1911975" cy="830997"/>
          </a:xfrm>
          <a:prstGeom prst="rect">
            <a:avLst/>
          </a:prstGeom>
        </p:spPr>
        <p:txBody>
          <a:bodyPr wrap="square">
            <a:spAutoFit/>
          </a:bodyPr>
          <a:lstStyle/>
          <a:p>
            <a:r>
              <a:rPr lang="en-US" sz="1600" dirty="0">
                <a:latin typeface="Helvetica" charset="0"/>
              </a:rPr>
              <a:t>Here, for EA range, B and C are also responsible </a:t>
            </a:r>
          </a:p>
        </p:txBody>
      </p:sp>
    </p:spTree>
    <p:extLst>
      <p:ext uri="{BB962C8B-B14F-4D97-AF65-F5344CB8AC3E}">
        <p14:creationId xmlns:p14="http://schemas.microsoft.com/office/powerpoint/2010/main" val="1644615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8077B-E8C0-1D4A-AF57-CF889410A43C}"/>
              </a:ext>
            </a:extLst>
          </p:cNvPr>
          <p:cNvSpPr>
            <a:spLocks noGrp="1"/>
          </p:cNvSpPr>
          <p:nvPr>
            <p:ph type="title"/>
          </p:nvPr>
        </p:nvSpPr>
        <p:spPr/>
        <p:txBody>
          <a:bodyPr/>
          <a:lstStyle/>
          <a:p>
            <a:r>
              <a:rPr lang="en-US" dirty="0"/>
              <a:t>Merkle Trees</a:t>
            </a:r>
          </a:p>
        </p:txBody>
      </p:sp>
      <p:pic>
        <p:nvPicPr>
          <p:cNvPr id="5" name="Content Placeholder 4">
            <a:extLst>
              <a:ext uri="{FF2B5EF4-FFF2-40B4-BE49-F238E27FC236}">
                <a16:creationId xmlns:a16="http://schemas.microsoft.com/office/drawing/2014/main" id="{F8BF3040-8FC3-8E43-BD98-37301335FBE7}"/>
              </a:ext>
            </a:extLst>
          </p:cNvPr>
          <p:cNvPicPr>
            <a:picLocks noGrp="1" noChangeAspect="1"/>
          </p:cNvPicPr>
          <p:nvPr>
            <p:ph idx="1"/>
          </p:nvPr>
        </p:nvPicPr>
        <p:blipFill>
          <a:blip r:embed="rId2"/>
          <a:stretch>
            <a:fillRect/>
          </a:stretch>
        </p:blipFill>
        <p:spPr>
          <a:xfrm>
            <a:off x="1882421" y="2112258"/>
            <a:ext cx="7581900" cy="2946400"/>
          </a:xfrm>
        </p:spPr>
      </p:pic>
      <p:sp>
        <p:nvSpPr>
          <p:cNvPr id="6" name="Rectangle 5">
            <a:extLst>
              <a:ext uri="{FF2B5EF4-FFF2-40B4-BE49-F238E27FC236}">
                <a16:creationId xmlns:a16="http://schemas.microsoft.com/office/drawing/2014/main" id="{FFCC6397-93BC-9B4E-99E9-6CD167D6936A}"/>
              </a:ext>
            </a:extLst>
          </p:cNvPr>
          <p:cNvSpPr/>
          <p:nvPr/>
        </p:nvSpPr>
        <p:spPr>
          <a:xfrm>
            <a:off x="1073790" y="1555393"/>
            <a:ext cx="6704528" cy="369332"/>
          </a:xfrm>
          <a:prstGeom prst="rect">
            <a:avLst/>
          </a:prstGeom>
        </p:spPr>
        <p:txBody>
          <a:bodyPr wrap="none">
            <a:spAutoFit/>
          </a:bodyPr>
          <a:lstStyle/>
          <a:p>
            <a:r>
              <a:rPr lang="en-US" dirty="0">
                <a:solidFill>
                  <a:srgbClr val="000000"/>
                </a:solidFill>
                <a:effectLst/>
                <a:latin typeface="Avenir Book" panose="02000503020000020003" pitchFamily="2" charset="0"/>
              </a:rPr>
              <a:t>Suppose EA  range has keys </a:t>
            </a:r>
            <a:r>
              <a:rPr lang="en-US" dirty="0" err="1">
                <a:solidFill>
                  <a:srgbClr val="000000"/>
                </a:solidFill>
                <a:effectLst/>
                <a:latin typeface="Avenir Book" panose="02000503020000020003" pitchFamily="2" charset="0"/>
              </a:rPr>
              <a:t>u,v,w,x,y,z</a:t>
            </a:r>
            <a:r>
              <a:rPr lang="en-US" dirty="0">
                <a:solidFill>
                  <a:srgbClr val="000000"/>
                </a:solidFill>
                <a:effectLst/>
                <a:latin typeface="Avenir Book" panose="02000503020000020003" pitchFamily="2" charset="0"/>
              </a:rPr>
              <a:t>, A and B are comparing</a:t>
            </a:r>
          </a:p>
        </p:txBody>
      </p:sp>
      <p:sp>
        <p:nvSpPr>
          <p:cNvPr id="7" name="Rectangle 6">
            <a:extLst>
              <a:ext uri="{FF2B5EF4-FFF2-40B4-BE49-F238E27FC236}">
                <a16:creationId xmlns:a16="http://schemas.microsoft.com/office/drawing/2014/main" id="{A5A533CA-1661-2E4B-8AEE-3BE38A867492}"/>
              </a:ext>
            </a:extLst>
          </p:cNvPr>
          <p:cNvSpPr/>
          <p:nvPr/>
        </p:nvSpPr>
        <p:spPr>
          <a:xfrm>
            <a:off x="838200" y="5350052"/>
            <a:ext cx="9035005" cy="1200329"/>
          </a:xfrm>
          <a:prstGeom prst="rect">
            <a:avLst/>
          </a:prstGeom>
        </p:spPr>
        <p:txBody>
          <a:bodyPr wrap="square">
            <a:spAutoFit/>
          </a:bodyPr>
          <a:lstStyle/>
          <a:p>
            <a:r>
              <a:rPr lang="en-US" sz="2400" dirty="0">
                <a:solidFill>
                  <a:srgbClr val="000000"/>
                </a:solidFill>
                <a:effectLst/>
                <a:latin typeface="Avenir Book" panose="02000503020000020003" pitchFamily="2" charset="0"/>
              </a:rPr>
              <a:t>This whole tree is as big as data, but only need to exchange parts of it that are different, i.e., no need to send light gray nodes in diagram, since parent hashes are all equal</a:t>
            </a:r>
          </a:p>
        </p:txBody>
      </p:sp>
      <p:pic>
        <p:nvPicPr>
          <p:cNvPr id="8" name="Picture 7">
            <a:extLst>
              <a:ext uri="{FF2B5EF4-FFF2-40B4-BE49-F238E27FC236}">
                <a16:creationId xmlns:a16="http://schemas.microsoft.com/office/drawing/2014/main" id="{ED6F1FB3-371A-5948-8FCD-E5E2C3067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027" y="259644"/>
            <a:ext cx="2483869" cy="1949603"/>
          </a:xfrm>
          <a:prstGeom prst="rect">
            <a:avLst/>
          </a:prstGeom>
        </p:spPr>
      </p:pic>
      <p:sp>
        <p:nvSpPr>
          <p:cNvPr id="9" name="Rectangle 8">
            <a:extLst>
              <a:ext uri="{FF2B5EF4-FFF2-40B4-BE49-F238E27FC236}">
                <a16:creationId xmlns:a16="http://schemas.microsoft.com/office/drawing/2014/main" id="{0E39EA7F-279F-F54F-A3B4-AE30250E6F90}"/>
              </a:ext>
            </a:extLst>
          </p:cNvPr>
          <p:cNvSpPr/>
          <p:nvPr/>
        </p:nvSpPr>
        <p:spPr>
          <a:xfrm>
            <a:off x="10162222" y="519847"/>
            <a:ext cx="1911975" cy="830997"/>
          </a:xfrm>
          <a:prstGeom prst="rect">
            <a:avLst/>
          </a:prstGeom>
        </p:spPr>
        <p:txBody>
          <a:bodyPr wrap="square">
            <a:spAutoFit/>
          </a:bodyPr>
          <a:lstStyle/>
          <a:p>
            <a:r>
              <a:rPr lang="en-US" sz="1600" dirty="0">
                <a:latin typeface="Helvetica" charset="0"/>
              </a:rPr>
              <a:t>Here, for EA range, B and C are also responsible </a:t>
            </a:r>
          </a:p>
        </p:txBody>
      </p:sp>
    </p:spTree>
    <p:extLst>
      <p:ext uri="{BB962C8B-B14F-4D97-AF65-F5344CB8AC3E}">
        <p14:creationId xmlns:p14="http://schemas.microsoft.com/office/powerpoint/2010/main" val="3838918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C454-9E9D-984B-80C9-95AD8A02F6B8}"/>
              </a:ext>
            </a:extLst>
          </p:cNvPr>
          <p:cNvSpPr>
            <a:spLocks noGrp="1"/>
          </p:cNvSpPr>
          <p:nvPr>
            <p:ph type="title"/>
          </p:nvPr>
        </p:nvSpPr>
        <p:spPr/>
        <p:txBody>
          <a:bodyPr/>
          <a:lstStyle/>
          <a:p>
            <a:r>
              <a:rPr lang="en-US" dirty="0"/>
              <a:t>Summary</a:t>
            </a:r>
          </a:p>
        </p:txBody>
      </p:sp>
      <p:graphicFrame>
        <p:nvGraphicFramePr>
          <p:cNvPr id="6" name="Table 5">
            <a:extLst>
              <a:ext uri="{FF2B5EF4-FFF2-40B4-BE49-F238E27FC236}">
                <a16:creationId xmlns:a16="http://schemas.microsoft.com/office/drawing/2014/main" id="{0B8EC784-71C1-A84E-8524-F51DBCBDD4F0}"/>
              </a:ext>
            </a:extLst>
          </p:cNvPr>
          <p:cNvGraphicFramePr>
            <a:graphicFrameLocks noGrp="1"/>
          </p:cNvGraphicFramePr>
          <p:nvPr>
            <p:extLst>
              <p:ext uri="{D42A27DB-BD31-4B8C-83A1-F6EECF244321}">
                <p14:modId xmlns:p14="http://schemas.microsoft.com/office/powerpoint/2010/main" val="2861721224"/>
              </p:ext>
            </p:extLst>
          </p:nvPr>
        </p:nvGraphicFramePr>
        <p:xfrm>
          <a:off x="1539630" y="1588770"/>
          <a:ext cx="8983464" cy="4493617"/>
        </p:xfrm>
        <a:graphic>
          <a:graphicData uri="http://schemas.openxmlformats.org/drawingml/2006/table">
            <a:tbl>
              <a:tblPr firstRow="1">
                <a:tableStyleId>{7DF18680-E054-41AD-8BC1-D1AEF772440D}</a:tableStyleId>
              </a:tblPr>
              <a:tblGrid>
                <a:gridCol w="2993660">
                  <a:extLst>
                    <a:ext uri="{9D8B030D-6E8A-4147-A177-3AD203B41FA5}">
                      <a16:colId xmlns:a16="http://schemas.microsoft.com/office/drawing/2014/main" val="439500840"/>
                    </a:ext>
                  </a:extLst>
                </a:gridCol>
                <a:gridCol w="2994902">
                  <a:extLst>
                    <a:ext uri="{9D8B030D-6E8A-4147-A177-3AD203B41FA5}">
                      <a16:colId xmlns:a16="http://schemas.microsoft.com/office/drawing/2014/main" val="1580357178"/>
                    </a:ext>
                  </a:extLst>
                </a:gridCol>
                <a:gridCol w="2994902">
                  <a:extLst>
                    <a:ext uri="{9D8B030D-6E8A-4147-A177-3AD203B41FA5}">
                      <a16:colId xmlns:a16="http://schemas.microsoft.com/office/drawing/2014/main" val="1721041882"/>
                    </a:ext>
                  </a:extLst>
                </a:gridCol>
              </a:tblGrid>
              <a:tr h="354891">
                <a:tc>
                  <a:txBody>
                    <a:bodyPr/>
                    <a:lstStyle/>
                    <a:p>
                      <a:pPr algn="ctr"/>
                      <a:r>
                        <a:rPr lang="en-US" sz="2000" b="1" dirty="0">
                          <a:solidFill>
                            <a:schemeClr val="bg1"/>
                          </a:solidFill>
                          <a:effectLst/>
                          <a:latin typeface="Avenir Book" panose="02000503020000020003" pitchFamily="2" charset="0"/>
                        </a:rPr>
                        <a:t>Problem </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000" b="1" dirty="0">
                          <a:solidFill>
                            <a:schemeClr val="bg1"/>
                          </a:solidFill>
                          <a:effectLst/>
                          <a:latin typeface="Avenir Book" panose="02000503020000020003" pitchFamily="2" charset="0"/>
                        </a:rPr>
                        <a:t>Technique </a:t>
                      </a:r>
                    </a:p>
                  </a:txBody>
                  <a:tcPr anchor="ctr">
                    <a:lnT w="12700" cap="flat" cmpd="sng" algn="ctr">
                      <a:solidFill>
                        <a:schemeClr val="tx1"/>
                      </a:solidFill>
                      <a:prstDash val="solid"/>
                      <a:round/>
                      <a:headEnd type="none" w="med" len="med"/>
                      <a:tailEnd type="none" w="med" len="med"/>
                    </a:lnT>
                  </a:tcPr>
                </a:tc>
                <a:tc>
                  <a:txBody>
                    <a:bodyPr/>
                    <a:lstStyle/>
                    <a:p>
                      <a:pPr algn="ctr"/>
                      <a:r>
                        <a:rPr lang="en-US" sz="2000" b="1" dirty="0">
                          <a:solidFill>
                            <a:schemeClr val="bg1"/>
                          </a:solidFill>
                          <a:effectLst/>
                          <a:latin typeface="Avenir Book" panose="02000503020000020003" pitchFamily="2" charset="0"/>
                        </a:rPr>
                        <a:t>Purpose </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65306"/>
                  </a:ext>
                </a:extLst>
              </a:tr>
              <a:tr h="686737">
                <a:tc>
                  <a:txBody>
                    <a:bodyPr/>
                    <a:lstStyle/>
                    <a:p>
                      <a:r>
                        <a:rPr lang="en-US" sz="2000" dirty="0">
                          <a:solidFill>
                            <a:sysClr val="windowText" lastClr="000000"/>
                          </a:solidFill>
                          <a:effectLst/>
                          <a:latin typeface="Avenir Book" panose="02000503020000020003" pitchFamily="2" charset="0"/>
                        </a:rPr>
                        <a:t>Partitioning </a:t>
                      </a:r>
                    </a:p>
                  </a:txBody>
                  <a:tcPr anchor="ctr">
                    <a:lnL w="12700" cap="flat" cmpd="sng" algn="ctr">
                      <a:solidFill>
                        <a:schemeClr val="tx1"/>
                      </a:solidFill>
                      <a:prstDash val="solid"/>
                      <a:round/>
                      <a:headEnd type="none" w="med" len="med"/>
                      <a:tailEnd type="none" w="med" len="med"/>
                    </a:lnL>
                  </a:tcPr>
                </a:tc>
                <a:tc>
                  <a:txBody>
                    <a:bodyPr/>
                    <a:lstStyle/>
                    <a:p>
                      <a:r>
                        <a:rPr lang="en-US" sz="2000" dirty="0">
                          <a:solidFill>
                            <a:sysClr val="windowText" lastClr="000000"/>
                          </a:solidFill>
                          <a:effectLst/>
                          <a:latin typeface="Avenir Book" panose="02000503020000020003" pitchFamily="2" charset="0"/>
                        </a:rPr>
                        <a:t>Consistent hashing </a:t>
                      </a:r>
                    </a:p>
                  </a:txBody>
                  <a:tcPr anchor="ctr"/>
                </a:tc>
                <a:tc>
                  <a:txBody>
                    <a:bodyPr/>
                    <a:lstStyle/>
                    <a:p>
                      <a:r>
                        <a:rPr lang="en-US" sz="2000" dirty="0">
                          <a:solidFill>
                            <a:sysClr val="windowText" lastClr="000000"/>
                          </a:solidFill>
                          <a:effectLst/>
                          <a:latin typeface="Avenir Book" panose="02000503020000020003" pitchFamily="2" charset="0"/>
                        </a:rPr>
                        <a:t>Incremental scalability </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30202664"/>
                  </a:ext>
                </a:extLst>
              </a:tr>
              <a:tr h="1018583">
                <a:tc>
                  <a:txBody>
                    <a:bodyPr/>
                    <a:lstStyle/>
                    <a:p>
                      <a:endParaRPr lang="en-US" sz="2000" dirty="0">
                        <a:solidFill>
                          <a:sysClr val="windowText" lastClr="000000"/>
                        </a:solidFill>
                        <a:effectLst/>
                        <a:latin typeface="Avenir Book" panose="02000503020000020003" pitchFamily="2" charset="0"/>
                      </a:endParaRPr>
                    </a:p>
                  </a:txBody>
                  <a:tcPr anchor="ctr">
                    <a:lnL w="12700" cap="flat" cmpd="sng" algn="ctr">
                      <a:solidFill>
                        <a:schemeClr val="tx1"/>
                      </a:solidFill>
                      <a:prstDash val="solid"/>
                      <a:round/>
                      <a:headEnd type="none" w="med" len="med"/>
                      <a:tailEnd type="none" w="med" len="med"/>
                    </a:lnL>
                  </a:tcPr>
                </a:tc>
                <a:tc>
                  <a:txBody>
                    <a:bodyPr/>
                    <a:lstStyle/>
                    <a:p>
                      <a:endParaRPr lang="en-US" sz="2000" dirty="0">
                        <a:solidFill>
                          <a:sysClr val="windowText" lastClr="000000"/>
                        </a:solidFill>
                        <a:effectLst/>
                        <a:latin typeface="Avenir Book" panose="02000503020000020003" pitchFamily="2" charset="0"/>
                      </a:endParaRPr>
                    </a:p>
                  </a:txBody>
                  <a:tcPr anchor="ctr"/>
                </a:tc>
                <a:tc>
                  <a:txBody>
                    <a:bodyPr/>
                    <a:lstStyle/>
                    <a:p>
                      <a:endParaRPr lang="en-US" sz="2000" dirty="0">
                        <a:solidFill>
                          <a:sysClr val="windowText" lastClr="000000"/>
                        </a:solidFill>
                        <a:effectLst/>
                        <a:latin typeface="Avenir Book" panose="02000503020000020003" pitchFamily="2"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71586445"/>
                  </a:ext>
                </a:extLst>
              </a:tr>
              <a:tr h="686737">
                <a:tc>
                  <a:txBody>
                    <a:bodyPr/>
                    <a:lstStyle/>
                    <a:p>
                      <a:endParaRPr lang="en-US" sz="2000" dirty="0">
                        <a:solidFill>
                          <a:sysClr val="windowText" lastClr="000000"/>
                        </a:solidFill>
                        <a:effectLst/>
                        <a:latin typeface="Avenir Book" panose="02000503020000020003" pitchFamily="2" charset="0"/>
                      </a:endParaRPr>
                    </a:p>
                  </a:txBody>
                  <a:tcPr anchor="ctr">
                    <a:lnL w="12700" cap="flat" cmpd="sng" algn="ctr">
                      <a:solidFill>
                        <a:schemeClr val="tx1"/>
                      </a:solidFill>
                      <a:prstDash val="solid"/>
                      <a:round/>
                      <a:headEnd type="none" w="med" len="med"/>
                      <a:tailEnd type="none" w="med" len="med"/>
                    </a:lnL>
                  </a:tcPr>
                </a:tc>
                <a:tc>
                  <a:txBody>
                    <a:bodyPr/>
                    <a:lstStyle/>
                    <a:p>
                      <a:endParaRPr lang="en-US" sz="2000" dirty="0">
                        <a:solidFill>
                          <a:sysClr val="windowText" lastClr="000000"/>
                        </a:solidFill>
                        <a:effectLst/>
                        <a:latin typeface="Avenir Book" panose="02000503020000020003" pitchFamily="2" charset="0"/>
                      </a:endParaRPr>
                    </a:p>
                  </a:txBody>
                  <a:tcPr anchor="ctr"/>
                </a:tc>
                <a:tc>
                  <a:txBody>
                    <a:bodyPr/>
                    <a:lstStyle/>
                    <a:p>
                      <a:endParaRPr lang="en-US" sz="2000" dirty="0">
                        <a:solidFill>
                          <a:sysClr val="windowText" lastClr="000000"/>
                        </a:solidFill>
                        <a:effectLst/>
                        <a:latin typeface="Avenir Book" panose="02000503020000020003" pitchFamily="2"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91655126"/>
                  </a:ext>
                </a:extLst>
              </a:tr>
              <a:tr h="686737">
                <a:tc>
                  <a:txBody>
                    <a:bodyPr/>
                    <a:lstStyle/>
                    <a:p>
                      <a:endParaRPr lang="en-US" sz="2000" dirty="0">
                        <a:solidFill>
                          <a:sysClr val="windowText" lastClr="000000"/>
                        </a:solidFill>
                        <a:effectLst/>
                        <a:latin typeface="Avenir Book" panose="02000503020000020003" pitchFamily="2" charset="0"/>
                      </a:endParaRPr>
                    </a:p>
                  </a:txBody>
                  <a:tcPr anchor="ctr">
                    <a:lnL w="12700" cap="flat" cmpd="sng" algn="ctr">
                      <a:solidFill>
                        <a:schemeClr val="tx1"/>
                      </a:solidFill>
                      <a:prstDash val="solid"/>
                      <a:round/>
                      <a:headEnd type="none" w="med" len="med"/>
                      <a:tailEnd type="none" w="med" len="med"/>
                    </a:lnL>
                  </a:tcPr>
                </a:tc>
                <a:tc>
                  <a:txBody>
                    <a:bodyPr/>
                    <a:lstStyle/>
                    <a:p>
                      <a:endParaRPr lang="en-US" sz="2000" dirty="0">
                        <a:solidFill>
                          <a:sysClr val="windowText" lastClr="000000"/>
                        </a:solidFill>
                        <a:effectLst/>
                        <a:latin typeface="Avenir Book" panose="02000503020000020003" pitchFamily="2" charset="0"/>
                      </a:endParaRPr>
                    </a:p>
                  </a:txBody>
                  <a:tcPr anchor="ctr"/>
                </a:tc>
                <a:tc>
                  <a:txBody>
                    <a:bodyPr/>
                    <a:lstStyle/>
                    <a:p>
                      <a:endParaRPr lang="en-US" sz="2000" dirty="0">
                        <a:solidFill>
                          <a:sysClr val="windowText" lastClr="000000"/>
                        </a:solidFill>
                        <a:effectLst/>
                        <a:latin typeface="Avenir Book" panose="02000503020000020003" pitchFamily="2"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7168908"/>
                  </a:ext>
                </a:extLst>
              </a:tr>
              <a:tr h="1018583">
                <a:tc>
                  <a:txBody>
                    <a:bodyPr/>
                    <a:lstStyle/>
                    <a:p>
                      <a:endParaRPr lang="en-US" sz="2000" dirty="0">
                        <a:solidFill>
                          <a:sysClr val="windowText" lastClr="000000"/>
                        </a:solidFill>
                        <a:effectLst/>
                        <a:latin typeface="Avenir Book" panose="02000503020000020003" pitchFamily="2"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sz="2000" dirty="0">
                        <a:solidFill>
                          <a:sysClr val="windowText" lastClr="000000"/>
                        </a:solidFill>
                        <a:effectLst/>
                        <a:latin typeface="Avenir Book" panose="02000503020000020003" pitchFamily="2" charset="0"/>
                      </a:endParaRPr>
                    </a:p>
                  </a:txBody>
                  <a:tcPr anchor="ctr">
                    <a:lnB w="12700" cap="flat" cmpd="sng" algn="ctr">
                      <a:solidFill>
                        <a:schemeClr val="tx1"/>
                      </a:solidFill>
                      <a:prstDash val="solid"/>
                      <a:round/>
                      <a:headEnd type="none" w="med" len="med"/>
                      <a:tailEnd type="none" w="med" len="med"/>
                    </a:lnB>
                  </a:tcPr>
                </a:tc>
                <a:tc>
                  <a:txBody>
                    <a:bodyPr/>
                    <a:lstStyle/>
                    <a:p>
                      <a:endParaRPr lang="en-US" sz="2000" dirty="0">
                        <a:solidFill>
                          <a:sysClr val="windowText" lastClr="000000"/>
                        </a:solidFill>
                        <a:effectLst/>
                        <a:latin typeface="Avenir Book" panose="02000503020000020003" pitchFamily="2"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8970910"/>
                  </a:ext>
                </a:extLst>
              </a:tr>
            </a:tbl>
          </a:graphicData>
        </a:graphic>
      </p:graphicFrame>
      <p:pic>
        <p:nvPicPr>
          <p:cNvPr id="1033" name="Picture 9">
            <a:extLst>
              <a:ext uri="{FF2B5EF4-FFF2-40B4-BE49-F238E27FC236}">
                <a16:creationId xmlns:a16="http://schemas.microsoft.com/office/drawing/2014/main" id="{7BA43A6E-F5AD-C043-9DC4-C2E45EF049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590" y="1413668"/>
            <a:ext cx="45719" cy="4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917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C454-9E9D-984B-80C9-95AD8A02F6B8}"/>
              </a:ext>
            </a:extLst>
          </p:cNvPr>
          <p:cNvSpPr>
            <a:spLocks noGrp="1"/>
          </p:cNvSpPr>
          <p:nvPr>
            <p:ph type="title"/>
          </p:nvPr>
        </p:nvSpPr>
        <p:spPr/>
        <p:txBody>
          <a:bodyPr/>
          <a:lstStyle/>
          <a:p>
            <a:r>
              <a:rPr lang="en-US" dirty="0"/>
              <a:t>Summary</a:t>
            </a:r>
          </a:p>
        </p:txBody>
      </p:sp>
      <p:graphicFrame>
        <p:nvGraphicFramePr>
          <p:cNvPr id="6" name="Table 5">
            <a:extLst>
              <a:ext uri="{FF2B5EF4-FFF2-40B4-BE49-F238E27FC236}">
                <a16:creationId xmlns:a16="http://schemas.microsoft.com/office/drawing/2014/main" id="{0B8EC784-71C1-A84E-8524-F51DBCBDD4F0}"/>
              </a:ext>
            </a:extLst>
          </p:cNvPr>
          <p:cNvGraphicFramePr>
            <a:graphicFrameLocks noGrp="1"/>
          </p:cNvGraphicFramePr>
          <p:nvPr>
            <p:extLst>
              <p:ext uri="{D42A27DB-BD31-4B8C-83A1-F6EECF244321}">
                <p14:modId xmlns:p14="http://schemas.microsoft.com/office/powerpoint/2010/main" val="1529854459"/>
              </p:ext>
            </p:extLst>
          </p:nvPr>
        </p:nvGraphicFramePr>
        <p:xfrm>
          <a:off x="1539630" y="1588770"/>
          <a:ext cx="8983464" cy="4493617"/>
        </p:xfrm>
        <a:graphic>
          <a:graphicData uri="http://schemas.openxmlformats.org/drawingml/2006/table">
            <a:tbl>
              <a:tblPr firstRow="1">
                <a:tableStyleId>{7DF18680-E054-41AD-8BC1-D1AEF772440D}</a:tableStyleId>
              </a:tblPr>
              <a:tblGrid>
                <a:gridCol w="2993660">
                  <a:extLst>
                    <a:ext uri="{9D8B030D-6E8A-4147-A177-3AD203B41FA5}">
                      <a16:colId xmlns:a16="http://schemas.microsoft.com/office/drawing/2014/main" val="439500840"/>
                    </a:ext>
                  </a:extLst>
                </a:gridCol>
                <a:gridCol w="2994902">
                  <a:extLst>
                    <a:ext uri="{9D8B030D-6E8A-4147-A177-3AD203B41FA5}">
                      <a16:colId xmlns:a16="http://schemas.microsoft.com/office/drawing/2014/main" val="1580357178"/>
                    </a:ext>
                  </a:extLst>
                </a:gridCol>
                <a:gridCol w="2994902">
                  <a:extLst>
                    <a:ext uri="{9D8B030D-6E8A-4147-A177-3AD203B41FA5}">
                      <a16:colId xmlns:a16="http://schemas.microsoft.com/office/drawing/2014/main" val="1721041882"/>
                    </a:ext>
                  </a:extLst>
                </a:gridCol>
              </a:tblGrid>
              <a:tr h="354891">
                <a:tc>
                  <a:txBody>
                    <a:bodyPr/>
                    <a:lstStyle/>
                    <a:p>
                      <a:pPr algn="ctr"/>
                      <a:r>
                        <a:rPr lang="en-US" sz="2000" b="1" dirty="0">
                          <a:solidFill>
                            <a:schemeClr val="bg1"/>
                          </a:solidFill>
                          <a:effectLst/>
                          <a:latin typeface="Avenir Book" panose="02000503020000020003" pitchFamily="2" charset="0"/>
                        </a:rPr>
                        <a:t>Problem </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000" b="1" dirty="0">
                          <a:solidFill>
                            <a:schemeClr val="bg1"/>
                          </a:solidFill>
                          <a:effectLst/>
                          <a:latin typeface="Avenir Book" panose="02000503020000020003" pitchFamily="2" charset="0"/>
                        </a:rPr>
                        <a:t>Technique </a:t>
                      </a:r>
                    </a:p>
                  </a:txBody>
                  <a:tcPr anchor="ctr">
                    <a:lnT w="12700" cap="flat" cmpd="sng" algn="ctr">
                      <a:solidFill>
                        <a:schemeClr val="tx1"/>
                      </a:solidFill>
                      <a:prstDash val="solid"/>
                      <a:round/>
                      <a:headEnd type="none" w="med" len="med"/>
                      <a:tailEnd type="none" w="med" len="med"/>
                    </a:lnT>
                  </a:tcPr>
                </a:tc>
                <a:tc>
                  <a:txBody>
                    <a:bodyPr/>
                    <a:lstStyle/>
                    <a:p>
                      <a:pPr algn="ctr"/>
                      <a:r>
                        <a:rPr lang="en-US" sz="2000" b="1" dirty="0">
                          <a:solidFill>
                            <a:schemeClr val="bg1"/>
                          </a:solidFill>
                          <a:effectLst/>
                          <a:latin typeface="Avenir Book" panose="02000503020000020003" pitchFamily="2" charset="0"/>
                        </a:rPr>
                        <a:t>Purpose </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65306"/>
                  </a:ext>
                </a:extLst>
              </a:tr>
              <a:tr h="686737">
                <a:tc>
                  <a:txBody>
                    <a:bodyPr/>
                    <a:lstStyle/>
                    <a:p>
                      <a:r>
                        <a:rPr lang="en-US" sz="2000" dirty="0">
                          <a:solidFill>
                            <a:sysClr val="windowText" lastClr="000000"/>
                          </a:solidFill>
                          <a:effectLst/>
                          <a:latin typeface="Avenir Book" panose="02000503020000020003" pitchFamily="2" charset="0"/>
                        </a:rPr>
                        <a:t>Partitioning </a:t>
                      </a:r>
                    </a:p>
                  </a:txBody>
                  <a:tcPr anchor="ctr">
                    <a:lnL w="12700" cap="flat" cmpd="sng" algn="ctr">
                      <a:solidFill>
                        <a:schemeClr val="tx1"/>
                      </a:solidFill>
                      <a:prstDash val="solid"/>
                      <a:round/>
                      <a:headEnd type="none" w="med" len="med"/>
                      <a:tailEnd type="none" w="med" len="med"/>
                    </a:lnL>
                  </a:tcPr>
                </a:tc>
                <a:tc>
                  <a:txBody>
                    <a:bodyPr/>
                    <a:lstStyle/>
                    <a:p>
                      <a:r>
                        <a:rPr lang="en-US" sz="2000" dirty="0">
                          <a:solidFill>
                            <a:sysClr val="windowText" lastClr="000000"/>
                          </a:solidFill>
                          <a:effectLst/>
                          <a:latin typeface="Avenir Book" panose="02000503020000020003" pitchFamily="2" charset="0"/>
                        </a:rPr>
                        <a:t>Consistent hashing </a:t>
                      </a:r>
                    </a:p>
                  </a:txBody>
                  <a:tcPr anchor="ctr"/>
                </a:tc>
                <a:tc>
                  <a:txBody>
                    <a:bodyPr/>
                    <a:lstStyle/>
                    <a:p>
                      <a:r>
                        <a:rPr lang="en-US" sz="2000" dirty="0">
                          <a:solidFill>
                            <a:sysClr val="windowText" lastClr="000000"/>
                          </a:solidFill>
                          <a:effectLst/>
                          <a:latin typeface="Avenir Book" panose="02000503020000020003" pitchFamily="2" charset="0"/>
                        </a:rPr>
                        <a:t>Incremental scalability </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30202664"/>
                  </a:ext>
                </a:extLst>
              </a:tr>
              <a:tr h="1018583">
                <a:tc>
                  <a:txBody>
                    <a:bodyPr/>
                    <a:lstStyle/>
                    <a:p>
                      <a:r>
                        <a:rPr lang="en-US" sz="2000" dirty="0">
                          <a:solidFill>
                            <a:sysClr val="windowText" lastClr="000000"/>
                          </a:solidFill>
                          <a:effectLst/>
                          <a:latin typeface="Avenir Book" panose="02000503020000020003" pitchFamily="2" charset="0"/>
                        </a:rPr>
                        <a:t>Highly available for writes </a:t>
                      </a:r>
                    </a:p>
                  </a:txBody>
                  <a:tcPr anchor="ctr">
                    <a:lnL w="12700" cap="flat" cmpd="sng" algn="ctr">
                      <a:solidFill>
                        <a:schemeClr val="tx1"/>
                      </a:solidFill>
                      <a:prstDash val="solid"/>
                      <a:round/>
                      <a:headEnd type="none" w="med" len="med"/>
                      <a:tailEnd type="none" w="med" len="med"/>
                    </a:lnL>
                  </a:tcPr>
                </a:tc>
                <a:tc>
                  <a:txBody>
                    <a:bodyPr/>
                    <a:lstStyle/>
                    <a:p>
                      <a:r>
                        <a:rPr lang="en-US" sz="2000" dirty="0">
                          <a:solidFill>
                            <a:sysClr val="windowText" lastClr="000000"/>
                          </a:solidFill>
                          <a:effectLst/>
                          <a:latin typeface="Avenir Book" panose="02000503020000020003" pitchFamily="2" charset="0"/>
                        </a:rPr>
                        <a:t>Vector clocks with read repair </a:t>
                      </a:r>
                    </a:p>
                  </a:txBody>
                  <a:tcPr anchor="ctr"/>
                </a:tc>
                <a:tc>
                  <a:txBody>
                    <a:bodyPr/>
                    <a:lstStyle/>
                    <a:p>
                      <a:r>
                        <a:rPr lang="en-US" sz="2000" dirty="0">
                          <a:solidFill>
                            <a:sysClr val="windowText" lastClr="000000"/>
                          </a:solidFill>
                          <a:effectLst/>
                          <a:latin typeface="Avenir Book" panose="02000503020000020003" pitchFamily="2" charset="0"/>
                        </a:rPr>
                        <a:t>Version size decoupled from update rate </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71586445"/>
                  </a:ext>
                </a:extLst>
              </a:tr>
              <a:tr h="686737">
                <a:tc>
                  <a:txBody>
                    <a:bodyPr/>
                    <a:lstStyle/>
                    <a:p>
                      <a:endParaRPr lang="en-US" sz="2000" dirty="0">
                        <a:solidFill>
                          <a:sysClr val="windowText" lastClr="000000"/>
                        </a:solidFill>
                        <a:effectLst/>
                        <a:latin typeface="Avenir Book" panose="02000503020000020003" pitchFamily="2" charset="0"/>
                      </a:endParaRPr>
                    </a:p>
                  </a:txBody>
                  <a:tcPr anchor="ctr">
                    <a:lnL w="12700" cap="flat" cmpd="sng" algn="ctr">
                      <a:solidFill>
                        <a:schemeClr val="tx1"/>
                      </a:solidFill>
                      <a:prstDash val="solid"/>
                      <a:round/>
                      <a:headEnd type="none" w="med" len="med"/>
                      <a:tailEnd type="none" w="med" len="med"/>
                    </a:lnL>
                  </a:tcPr>
                </a:tc>
                <a:tc>
                  <a:txBody>
                    <a:bodyPr/>
                    <a:lstStyle/>
                    <a:p>
                      <a:endParaRPr lang="en-US" sz="2000" dirty="0">
                        <a:solidFill>
                          <a:sysClr val="windowText" lastClr="000000"/>
                        </a:solidFill>
                        <a:effectLst/>
                        <a:latin typeface="Avenir Book" panose="02000503020000020003" pitchFamily="2" charset="0"/>
                      </a:endParaRPr>
                    </a:p>
                  </a:txBody>
                  <a:tcPr anchor="ctr"/>
                </a:tc>
                <a:tc>
                  <a:txBody>
                    <a:bodyPr/>
                    <a:lstStyle/>
                    <a:p>
                      <a:endParaRPr lang="en-US" sz="2000" dirty="0">
                        <a:solidFill>
                          <a:sysClr val="windowText" lastClr="000000"/>
                        </a:solidFill>
                        <a:effectLst/>
                        <a:latin typeface="Avenir Book" panose="02000503020000020003" pitchFamily="2"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91655126"/>
                  </a:ext>
                </a:extLst>
              </a:tr>
              <a:tr h="686737">
                <a:tc>
                  <a:txBody>
                    <a:bodyPr/>
                    <a:lstStyle/>
                    <a:p>
                      <a:endParaRPr lang="en-US" sz="2000" dirty="0">
                        <a:solidFill>
                          <a:sysClr val="windowText" lastClr="000000"/>
                        </a:solidFill>
                        <a:effectLst/>
                        <a:latin typeface="Avenir Book" panose="02000503020000020003" pitchFamily="2" charset="0"/>
                      </a:endParaRPr>
                    </a:p>
                  </a:txBody>
                  <a:tcPr anchor="ctr">
                    <a:lnL w="12700" cap="flat" cmpd="sng" algn="ctr">
                      <a:solidFill>
                        <a:schemeClr val="tx1"/>
                      </a:solidFill>
                      <a:prstDash val="solid"/>
                      <a:round/>
                      <a:headEnd type="none" w="med" len="med"/>
                      <a:tailEnd type="none" w="med" len="med"/>
                    </a:lnL>
                  </a:tcPr>
                </a:tc>
                <a:tc>
                  <a:txBody>
                    <a:bodyPr/>
                    <a:lstStyle/>
                    <a:p>
                      <a:endParaRPr lang="en-US" sz="2000" dirty="0">
                        <a:solidFill>
                          <a:sysClr val="windowText" lastClr="000000"/>
                        </a:solidFill>
                        <a:effectLst/>
                        <a:latin typeface="Avenir Book" panose="02000503020000020003" pitchFamily="2" charset="0"/>
                      </a:endParaRPr>
                    </a:p>
                  </a:txBody>
                  <a:tcPr anchor="ctr"/>
                </a:tc>
                <a:tc>
                  <a:txBody>
                    <a:bodyPr/>
                    <a:lstStyle/>
                    <a:p>
                      <a:endParaRPr lang="en-US" sz="2000" dirty="0">
                        <a:solidFill>
                          <a:sysClr val="windowText" lastClr="000000"/>
                        </a:solidFill>
                        <a:effectLst/>
                        <a:latin typeface="Avenir Book" panose="02000503020000020003" pitchFamily="2"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7168908"/>
                  </a:ext>
                </a:extLst>
              </a:tr>
              <a:tr h="1018583">
                <a:tc>
                  <a:txBody>
                    <a:bodyPr/>
                    <a:lstStyle/>
                    <a:p>
                      <a:endParaRPr lang="en-US" sz="2000" dirty="0">
                        <a:solidFill>
                          <a:sysClr val="windowText" lastClr="000000"/>
                        </a:solidFill>
                        <a:effectLst/>
                        <a:latin typeface="Avenir Book" panose="02000503020000020003" pitchFamily="2"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sz="2000" dirty="0">
                        <a:solidFill>
                          <a:sysClr val="windowText" lastClr="000000"/>
                        </a:solidFill>
                        <a:effectLst/>
                        <a:latin typeface="Avenir Book" panose="02000503020000020003" pitchFamily="2" charset="0"/>
                      </a:endParaRPr>
                    </a:p>
                  </a:txBody>
                  <a:tcPr anchor="ctr">
                    <a:lnB w="12700" cap="flat" cmpd="sng" algn="ctr">
                      <a:solidFill>
                        <a:schemeClr val="tx1"/>
                      </a:solidFill>
                      <a:prstDash val="solid"/>
                      <a:round/>
                      <a:headEnd type="none" w="med" len="med"/>
                      <a:tailEnd type="none" w="med" len="med"/>
                    </a:lnB>
                  </a:tcPr>
                </a:tc>
                <a:tc>
                  <a:txBody>
                    <a:bodyPr/>
                    <a:lstStyle/>
                    <a:p>
                      <a:endParaRPr lang="en-US" sz="2000" dirty="0">
                        <a:solidFill>
                          <a:sysClr val="windowText" lastClr="000000"/>
                        </a:solidFill>
                        <a:effectLst/>
                        <a:latin typeface="Avenir Book" panose="02000503020000020003" pitchFamily="2"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8970910"/>
                  </a:ext>
                </a:extLst>
              </a:tr>
            </a:tbl>
          </a:graphicData>
        </a:graphic>
      </p:graphicFrame>
      <p:pic>
        <p:nvPicPr>
          <p:cNvPr id="1033" name="Picture 9">
            <a:extLst>
              <a:ext uri="{FF2B5EF4-FFF2-40B4-BE49-F238E27FC236}">
                <a16:creationId xmlns:a16="http://schemas.microsoft.com/office/drawing/2014/main" id="{7BA43A6E-F5AD-C043-9DC4-C2E45EF049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590" y="1413668"/>
            <a:ext cx="45719" cy="4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1239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C454-9E9D-984B-80C9-95AD8A02F6B8}"/>
              </a:ext>
            </a:extLst>
          </p:cNvPr>
          <p:cNvSpPr>
            <a:spLocks noGrp="1"/>
          </p:cNvSpPr>
          <p:nvPr>
            <p:ph type="title"/>
          </p:nvPr>
        </p:nvSpPr>
        <p:spPr/>
        <p:txBody>
          <a:bodyPr/>
          <a:lstStyle/>
          <a:p>
            <a:r>
              <a:rPr lang="en-US" dirty="0"/>
              <a:t>Summary</a:t>
            </a:r>
          </a:p>
        </p:txBody>
      </p:sp>
      <p:graphicFrame>
        <p:nvGraphicFramePr>
          <p:cNvPr id="6" name="Table 5">
            <a:extLst>
              <a:ext uri="{FF2B5EF4-FFF2-40B4-BE49-F238E27FC236}">
                <a16:creationId xmlns:a16="http://schemas.microsoft.com/office/drawing/2014/main" id="{0B8EC784-71C1-A84E-8524-F51DBCBDD4F0}"/>
              </a:ext>
            </a:extLst>
          </p:cNvPr>
          <p:cNvGraphicFramePr>
            <a:graphicFrameLocks noGrp="1"/>
          </p:cNvGraphicFramePr>
          <p:nvPr>
            <p:extLst>
              <p:ext uri="{D42A27DB-BD31-4B8C-83A1-F6EECF244321}">
                <p14:modId xmlns:p14="http://schemas.microsoft.com/office/powerpoint/2010/main" val="250024482"/>
              </p:ext>
            </p:extLst>
          </p:nvPr>
        </p:nvGraphicFramePr>
        <p:xfrm>
          <a:off x="1539630" y="1588770"/>
          <a:ext cx="8983464" cy="4507920"/>
        </p:xfrm>
        <a:graphic>
          <a:graphicData uri="http://schemas.openxmlformats.org/drawingml/2006/table">
            <a:tbl>
              <a:tblPr firstRow="1">
                <a:tableStyleId>{7DF18680-E054-41AD-8BC1-D1AEF772440D}</a:tableStyleId>
              </a:tblPr>
              <a:tblGrid>
                <a:gridCol w="2993660">
                  <a:extLst>
                    <a:ext uri="{9D8B030D-6E8A-4147-A177-3AD203B41FA5}">
                      <a16:colId xmlns:a16="http://schemas.microsoft.com/office/drawing/2014/main" val="439500840"/>
                    </a:ext>
                  </a:extLst>
                </a:gridCol>
                <a:gridCol w="2994902">
                  <a:extLst>
                    <a:ext uri="{9D8B030D-6E8A-4147-A177-3AD203B41FA5}">
                      <a16:colId xmlns:a16="http://schemas.microsoft.com/office/drawing/2014/main" val="1580357178"/>
                    </a:ext>
                  </a:extLst>
                </a:gridCol>
                <a:gridCol w="2994902">
                  <a:extLst>
                    <a:ext uri="{9D8B030D-6E8A-4147-A177-3AD203B41FA5}">
                      <a16:colId xmlns:a16="http://schemas.microsoft.com/office/drawing/2014/main" val="1721041882"/>
                    </a:ext>
                  </a:extLst>
                </a:gridCol>
              </a:tblGrid>
              <a:tr h="354891">
                <a:tc>
                  <a:txBody>
                    <a:bodyPr/>
                    <a:lstStyle/>
                    <a:p>
                      <a:pPr algn="ctr"/>
                      <a:r>
                        <a:rPr lang="en-US" sz="2000" b="1" dirty="0">
                          <a:solidFill>
                            <a:schemeClr val="bg1"/>
                          </a:solidFill>
                          <a:effectLst/>
                          <a:latin typeface="Avenir Book" panose="02000503020000020003" pitchFamily="2" charset="0"/>
                        </a:rPr>
                        <a:t>Problem </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000" b="1" dirty="0">
                          <a:solidFill>
                            <a:schemeClr val="bg1"/>
                          </a:solidFill>
                          <a:effectLst/>
                          <a:latin typeface="Avenir Book" panose="02000503020000020003" pitchFamily="2" charset="0"/>
                        </a:rPr>
                        <a:t>Technique </a:t>
                      </a:r>
                    </a:p>
                  </a:txBody>
                  <a:tcPr anchor="ctr">
                    <a:lnT w="12700" cap="flat" cmpd="sng" algn="ctr">
                      <a:solidFill>
                        <a:schemeClr val="tx1"/>
                      </a:solidFill>
                      <a:prstDash val="solid"/>
                      <a:round/>
                      <a:headEnd type="none" w="med" len="med"/>
                      <a:tailEnd type="none" w="med" len="med"/>
                    </a:lnT>
                  </a:tcPr>
                </a:tc>
                <a:tc>
                  <a:txBody>
                    <a:bodyPr/>
                    <a:lstStyle/>
                    <a:p>
                      <a:pPr algn="ctr"/>
                      <a:r>
                        <a:rPr lang="en-US" sz="2000" b="1" dirty="0">
                          <a:solidFill>
                            <a:schemeClr val="bg1"/>
                          </a:solidFill>
                          <a:effectLst/>
                          <a:latin typeface="Avenir Book" panose="02000503020000020003" pitchFamily="2" charset="0"/>
                        </a:rPr>
                        <a:t>Purpose </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65306"/>
                  </a:ext>
                </a:extLst>
              </a:tr>
              <a:tr h="686737">
                <a:tc>
                  <a:txBody>
                    <a:bodyPr/>
                    <a:lstStyle/>
                    <a:p>
                      <a:r>
                        <a:rPr lang="en-US" sz="2000" dirty="0">
                          <a:solidFill>
                            <a:sysClr val="windowText" lastClr="000000"/>
                          </a:solidFill>
                          <a:effectLst/>
                          <a:latin typeface="Avenir Book" panose="02000503020000020003" pitchFamily="2" charset="0"/>
                        </a:rPr>
                        <a:t>Partitioning </a:t>
                      </a:r>
                    </a:p>
                  </a:txBody>
                  <a:tcPr anchor="ctr">
                    <a:lnL w="12700" cap="flat" cmpd="sng" algn="ctr">
                      <a:solidFill>
                        <a:schemeClr val="tx1"/>
                      </a:solidFill>
                      <a:prstDash val="solid"/>
                      <a:round/>
                      <a:headEnd type="none" w="med" len="med"/>
                      <a:tailEnd type="none" w="med" len="med"/>
                    </a:lnL>
                  </a:tcPr>
                </a:tc>
                <a:tc>
                  <a:txBody>
                    <a:bodyPr/>
                    <a:lstStyle/>
                    <a:p>
                      <a:r>
                        <a:rPr lang="en-US" sz="2000" dirty="0">
                          <a:solidFill>
                            <a:sysClr val="windowText" lastClr="000000"/>
                          </a:solidFill>
                          <a:effectLst/>
                          <a:latin typeface="Avenir Book" panose="02000503020000020003" pitchFamily="2" charset="0"/>
                        </a:rPr>
                        <a:t>Consistent hashing </a:t>
                      </a:r>
                    </a:p>
                  </a:txBody>
                  <a:tcPr anchor="ctr"/>
                </a:tc>
                <a:tc>
                  <a:txBody>
                    <a:bodyPr/>
                    <a:lstStyle/>
                    <a:p>
                      <a:r>
                        <a:rPr lang="en-US" sz="2000" dirty="0">
                          <a:solidFill>
                            <a:sysClr val="windowText" lastClr="000000"/>
                          </a:solidFill>
                          <a:effectLst/>
                          <a:latin typeface="Avenir Book" panose="02000503020000020003" pitchFamily="2" charset="0"/>
                        </a:rPr>
                        <a:t>Incremental scalability </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30202664"/>
                  </a:ext>
                </a:extLst>
              </a:tr>
              <a:tr h="1018583">
                <a:tc>
                  <a:txBody>
                    <a:bodyPr/>
                    <a:lstStyle/>
                    <a:p>
                      <a:r>
                        <a:rPr lang="en-US" sz="2000" dirty="0">
                          <a:solidFill>
                            <a:sysClr val="windowText" lastClr="000000"/>
                          </a:solidFill>
                          <a:effectLst/>
                          <a:latin typeface="Avenir Book" panose="02000503020000020003" pitchFamily="2" charset="0"/>
                        </a:rPr>
                        <a:t>Highly available for writes </a:t>
                      </a:r>
                    </a:p>
                  </a:txBody>
                  <a:tcPr anchor="ctr">
                    <a:lnL w="12700" cap="flat" cmpd="sng" algn="ctr">
                      <a:solidFill>
                        <a:schemeClr val="tx1"/>
                      </a:solidFill>
                      <a:prstDash val="solid"/>
                      <a:round/>
                      <a:headEnd type="none" w="med" len="med"/>
                      <a:tailEnd type="none" w="med" len="med"/>
                    </a:lnL>
                  </a:tcPr>
                </a:tc>
                <a:tc>
                  <a:txBody>
                    <a:bodyPr/>
                    <a:lstStyle/>
                    <a:p>
                      <a:r>
                        <a:rPr lang="en-US" sz="2000" dirty="0">
                          <a:solidFill>
                            <a:sysClr val="windowText" lastClr="000000"/>
                          </a:solidFill>
                          <a:effectLst/>
                          <a:latin typeface="Avenir Book" panose="02000503020000020003" pitchFamily="2" charset="0"/>
                        </a:rPr>
                        <a:t>Vector clocks with read repair </a:t>
                      </a:r>
                    </a:p>
                  </a:txBody>
                  <a:tcPr anchor="ctr"/>
                </a:tc>
                <a:tc>
                  <a:txBody>
                    <a:bodyPr/>
                    <a:lstStyle/>
                    <a:p>
                      <a:r>
                        <a:rPr lang="en-US" sz="2000" dirty="0">
                          <a:solidFill>
                            <a:sysClr val="windowText" lastClr="000000"/>
                          </a:solidFill>
                          <a:effectLst/>
                          <a:latin typeface="Avenir Book" panose="02000503020000020003" pitchFamily="2" charset="0"/>
                        </a:rPr>
                        <a:t>Version size decoupled from update rate </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71586445"/>
                  </a:ext>
                </a:extLst>
              </a:tr>
              <a:tr h="686737">
                <a:tc>
                  <a:txBody>
                    <a:bodyPr/>
                    <a:lstStyle/>
                    <a:p>
                      <a:r>
                        <a:rPr lang="en-US" sz="2000" dirty="0">
                          <a:solidFill>
                            <a:sysClr val="windowText" lastClr="000000"/>
                          </a:solidFill>
                          <a:effectLst/>
                          <a:latin typeface="Avenir Book" panose="02000503020000020003" pitchFamily="2" charset="0"/>
                        </a:rPr>
                        <a:t>Handle temporary failures </a:t>
                      </a:r>
                    </a:p>
                  </a:txBody>
                  <a:tcPr anchor="ctr">
                    <a:lnL w="12700" cap="flat" cmpd="sng" algn="ctr">
                      <a:solidFill>
                        <a:schemeClr val="tx1"/>
                      </a:solidFill>
                      <a:prstDash val="solid"/>
                      <a:round/>
                      <a:headEnd type="none" w="med" len="med"/>
                      <a:tailEnd type="none" w="med" len="med"/>
                    </a:lnL>
                  </a:tcPr>
                </a:tc>
                <a:tc>
                  <a:txBody>
                    <a:bodyPr/>
                    <a:lstStyle/>
                    <a:p>
                      <a:r>
                        <a:rPr lang="en-US" sz="2000" dirty="0">
                          <a:solidFill>
                            <a:sysClr val="windowText" lastClr="000000"/>
                          </a:solidFill>
                          <a:effectLst/>
                          <a:latin typeface="Avenir Book" panose="02000503020000020003" pitchFamily="2" charset="0"/>
                        </a:rPr>
                        <a:t>Sloppy quorum and hinted handoff </a:t>
                      </a:r>
                    </a:p>
                  </a:txBody>
                  <a:tcPr anchor="ctr"/>
                </a:tc>
                <a:tc>
                  <a:txBody>
                    <a:bodyPr/>
                    <a:lstStyle/>
                    <a:p>
                      <a:r>
                        <a:rPr lang="en-US" sz="2000" dirty="0">
                          <a:solidFill>
                            <a:sysClr val="windowText" lastClr="000000"/>
                          </a:solidFill>
                          <a:effectLst/>
                          <a:latin typeface="Avenir Book" panose="02000503020000020003" pitchFamily="2" charset="0"/>
                        </a:rPr>
                        <a:t>HA with some durability </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91655126"/>
                  </a:ext>
                </a:extLst>
              </a:tr>
              <a:tr h="686737">
                <a:tc>
                  <a:txBody>
                    <a:bodyPr/>
                    <a:lstStyle/>
                    <a:p>
                      <a:endParaRPr lang="en-US" sz="2000" dirty="0">
                        <a:solidFill>
                          <a:sysClr val="windowText" lastClr="000000"/>
                        </a:solidFill>
                        <a:effectLst/>
                        <a:latin typeface="Avenir Book" panose="02000503020000020003" pitchFamily="2" charset="0"/>
                      </a:endParaRPr>
                    </a:p>
                  </a:txBody>
                  <a:tcPr anchor="ctr">
                    <a:lnL w="12700" cap="flat" cmpd="sng" algn="ctr">
                      <a:solidFill>
                        <a:schemeClr val="tx1"/>
                      </a:solidFill>
                      <a:prstDash val="solid"/>
                      <a:round/>
                      <a:headEnd type="none" w="med" len="med"/>
                      <a:tailEnd type="none" w="med" len="med"/>
                    </a:lnL>
                  </a:tcPr>
                </a:tc>
                <a:tc>
                  <a:txBody>
                    <a:bodyPr/>
                    <a:lstStyle/>
                    <a:p>
                      <a:endParaRPr lang="en-US" sz="2000" dirty="0">
                        <a:solidFill>
                          <a:sysClr val="windowText" lastClr="000000"/>
                        </a:solidFill>
                        <a:effectLst/>
                        <a:latin typeface="Avenir Book" panose="02000503020000020003" pitchFamily="2" charset="0"/>
                      </a:endParaRPr>
                    </a:p>
                  </a:txBody>
                  <a:tcPr anchor="ctr"/>
                </a:tc>
                <a:tc>
                  <a:txBody>
                    <a:bodyPr/>
                    <a:lstStyle/>
                    <a:p>
                      <a:endParaRPr lang="en-US" sz="2000" dirty="0">
                        <a:solidFill>
                          <a:sysClr val="windowText" lastClr="000000"/>
                        </a:solidFill>
                        <a:effectLst/>
                        <a:latin typeface="Avenir Book" panose="02000503020000020003" pitchFamily="2"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7168908"/>
                  </a:ext>
                </a:extLst>
              </a:tr>
              <a:tr h="1018583">
                <a:tc>
                  <a:txBody>
                    <a:bodyPr/>
                    <a:lstStyle/>
                    <a:p>
                      <a:endParaRPr lang="en-US" sz="2000" dirty="0">
                        <a:solidFill>
                          <a:sysClr val="windowText" lastClr="000000"/>
                        </a:solidFill>
                        <a:effectLst/>
                        <a:latin typeface="Avenir Book" panose="02000503020000020003" pitchFamily="2"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sz="2000" dirty="0">
                        <a:solidFill>
                          <a:sysClr val="windowText" lastClr="000000"/>
                        </a:solidFill>
                        <a:effectLst/>
                        <a:latin typeface="Avenir Book" panose="02000503020000020003" pitchFamily="2" charset="0"/>
                      </a:endParaRPr>
                    </a:p>
                  </a:txBody>
                  <a:tcPr anchor="ctr">
                    <a:lnB w="12700" cap="flat" cmpd="sng" algn="ctr">
                      <a:solidFill>
                        <a:schemeClr val="tx1"/>
                      </a:solidFill>
                      <a:prstDash val="solid"/>
                      <a:round/>
                      <a:headEnd type="none" w="med" len="med"/>
                      <a:tailEnd type="none" w="med" len="med"/>
                    </a:lnB>
                  </a:tcPr>
                </a:tc>
                <a:tc>
                  <a:txBody>
                    <a:bodyPr/>
                    <a:lstStyle/>
                    <a:p>
                      <a:endParaRPr lang="en-US" sz="2000" dirty="0">
                        <a:solidFill>
                          <a:sysClr val="windowText" lastClr="000000"/>
                        </a:solidFill>
                        <a:effectLst/>
                        <a:latin typeface="Avenir Book" panose="02000503020000020003" pitchFamily="2"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8970910"/>
                  </a:ext>
                </a:extLst>
              </a:tr>
            </a:tbl>
          </a:graphicData>
        </a:graphic>
      </p:graphicFrame>
      <p:pic>
        <p:nvPicPr>
          <p:cNvPr id="1033" name="Picture 9">
            <a:extLst>
              <a:ext uri="{FF2B5EF4-FFF2-40B4-BE49-F238E27FC236}">
                <a16:creationId xmlns:a16="http://schemas.microsoft.com/office/drawing/2014/main" id="{7BA43A6E-F5AD-C043-9DC4-C2E45EF049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590" y="1413668"/>
            <a:ext cx="45719" cy="4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283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C454-9E9D-984B-80C9-95AD8A02F6B8}"/>
              </a:ext>
            </a:extLst>
          </p:cNvPr>
          <p:cNvSpPr>
            <a:spLocks noGrp="1"/>
          </p:cNvSpPr>
          <p:nvPr>
            <p:ph type="title"/>
          </p:nvPr>
        </p:nvSpPr>
        <p:spPr/>
        <p:txBody>
          <a:bodyPr/>
          <a:lstStyle/>
          <a:p>
            <a:r>
              <a:rPr lang="en-US" dirty="0"/>
              <a:t>Summary</a:t>
            </a:r>
          </a:p>
        </p:txBody>
      </p:sp>
      <p:graphicFrame>
        <p:nvGraphicFramePr>
          <p:cNvPr id="6" name="Table 5">
            <a:extLst>
              <a:ext uri="{FF2B5EF4-FFF2-40B4-BE49-F238E27FC236}">
                <a16:creationId xmlns:a16="http://schemas.microsoft.com/office/drawing/2014/main" id="{0B8EC784-71C1-A84E-8524-F51DBCBDD4F0}"/>
              </a:ext>
            </a:extLst>
          </p:cNvPr>
          <p:cNvGraphicFramePr>
            <a:graphicFrameLocks noGrp="1"/>
          </p:cNvGraphicFramePr>
          <p:nvPr>
            <p:extLst>
              <p:ext uri="{D42A27DB-BD31-4B8C-83A1-F6EECF244321}">
                <p14:modId xmlns:p14="http://schemas.microsoft.com/office/powerpoint/2010/main" val="4283790666"/>
              </p:ext>
            </p:extLst>
          </p:nvPr>
        </p:nvGraphicFramePr>
        <p:xfrm>
          <a:off x="1539630" y="1588770"/>
          <a:ext cx="8983464" cy="4522223"/>
        </p:xfrm>
        <a:graphic>
          <a:graphicData uri="http://schemas.openxmlformats.org/drawingml/2006/table">
            <a:tbl>
              <a:tblPr firstRow="1">
                <a:tableStyleId>{7DF18680-E054-41AD-8BC1-D1AEF772440D}</a:tableStyleId>
              </a:tblPr>
              <a:tblGrid>
                <a:gridCol w="2993660">
                  <a:extLst>
                    <a:ext uri="{9D8B030D-6E8A-4147-A177-3AD203B41FA5}">
                      <a16:colId xmlns:a16="http://schemas.microsoft.com/office/drawing/2014/main" val="439500840"/>
                    </a:ext>
                  </a:extLst>
                </a:gridCol>
                <a:gridCol w="2994902">
                  <a:extLst>
                    <a:ext uri="{9D8B030D-6E8A-4147-A177-3AD203B41FA5}">
                      <a16:colId xmlns:a16="http://schemas.microsoft.com/office/drawing/2014/main" val="1580357178"/>
                    </a:ext>
                  </a:extLst>
                </a:gridCol>
                <a:gridCol w="2994902">
                  <a:extLst>
                    <a:ext uri="{9D8B030D-6E8A-4147-A177-3AD203B41FA5}">
                      <a16:colId xmlns:a16="http://schemas.microsoft.com/office/drawing/2014/main" val="1721041882"/>
                    </a:ext>
                  </a:extLst>
                </a:gridCol>
              </a:tblGrid>
              <a:tr h="354891">
                <a:tc>
                  <a:txBody>
                    <a:bodyPr/>
                    <a:lstStyle/>
                    <a:p>
                      <a:pPr algn="ctr"/>
                      <a:r>
                        <a:rPr lang="en-US" sz="2000" b="1" dirty="0">
                          <a:solidFill>
                            <a:schemeClr val="bg1"/>
                          </a:solidFill>
                          <a:effectLst/>
                          <a:latin typeface="Avenir Book" panose="02000503020000020003" pitchFamily="2" charset="0"/>
                        </a:rPr>
                        <a:t>Problem </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000" b="1" dirty="0">
                          <a:solidFill>
                            <a:schemeClr val="bg1"/>
                          </a:solidFill>
                          <a:effectLst/>
                          <a:latin typeface="Avenir Book" panose="02000503020000020003" pitchFamily="2" charset="0"/>
                        </a:rPr>
                        <a:t>Technique </a:t>
                      </a:r>
                    </a:p>
                  </a:txBody>
                  <a:tcPr anchor="ctr">
                    <a:lnT w="12700" cap="flat" cmpd="sng" algn="ctr">
                      <a:solidFill>
                        <a:schemeClr val="tx1"/>
                      </a:solidFill>
                      <a:prstDash val="solid"/>
                      <a:round/>
                      <a:headEnd type="none" w="med" len="med"/>
                      <a:tailEnd type="none" w="med" len="med"/>
                    </a:lnT>
                  </a:tcPr>
                </a:tc>
                <a:tc>
                  <a:txBody>
                    <a:bodyPr/>
                    <a:lstStyle/>
                    <a:p>
                      <a:pPr algn="ctr"/>
                      <a:r>
                        <a:rPr lang="en-US" sz="2000" b="1" dirty="0">
                          <a:solidFill>
                            <a:schemeClr val="bg1"/>
                          </a:solidFill>
                          <a:effectLst/>
                          <a:latin typeface="Avenir Book" panose="02000503020000020003" pitchFamily="2" charset="0"/>
                        </a:rPr>
                        <a:t>Purpose </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65306"/>
                  </a:ext>
                </a:extLst>
              </a:tr>
              <a:tr h="686737">
                <a:tc>
                  <a:txBody>
                    <a:bodyPr/>
                    <a:lstStyle/>
                    <a:p>
                      <a:r>
                        <a:rPr lang="en-US" sz="2000" dirty="0">
                          <a:solidFill>
                            <a:sysClr val="windowText" lastClr="000000"/>
                          </a:solidFill>
                          <a:effectLst/>
                          <a:latin typeface="Avenir Book" panose="02000503020000020003" pitchFamily="2" charset="0"/>
                        </a:rPr>
                        <a:t>Partitioning </a:t>
                      </a:r>
                    </a:p>
                  </a:txBody>
                  <a:tcPr anchor="ctr">
                    <a:lnL w="12700" cap="flat" cmpd="sng" algn="ctr">
                      <a:solidFill>
                        <a:schemeClr val="tx1"/>
                      </a:solidFill>
                      <a:prstDash val="solid"/>
                      <a:round/>
                      <a:headEnd type="none" w="med" len="med"/>
                      <a:tailEnd type="none" w="med" len="med"/>
                    </a:lnL>
                  </a:tcPr>
                </a:tc>
                <a:tc>
                  <a:txBody>
                    <a:bodyPr/>
                    <a:lstStyle/>
                    <a:p>
                      <a:r>
                        <a:rPr lang="en-US" sz="2000" dirty="0">
                          <a:solidFill>
                            <a:sysClr val="windowText" lastClr="000000"/>
                          </a:solidFill>
                          <a:effectLst/>
                          <a:latin typeface="Avenir Book" panose="02000503020000020003" pitchFamily="2" charset="0"/>
                        </a:rPr>
                        <a:t>Consistent hashing </a:t>
                      </a:r>
                    </a:p>
                  </a:txBody>
                  <a:tcPr anchor="ctr"/>
                </a:tc>
                <a:tc>
                  <a:txBody>
                    <a:bodyPr/>
                    <a:lstStyle/>
                    <a:p>
                      <a:r>
                        <a:rPr lang="en-US" sz="2000" dirty="0">
                          <a:solidFill>
                            <a:sysClr val="windowText" lastClr="000000"/>
                          </a:solidFill>
                          <a:effectLst/>
                          <a:latin typeface="Avenir Book" panose="02000503020000020003" pitchFamily="2" charset="0"/>
                        </a:rPr>
                        <a:t>Incremental scalability </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30202664"/>
                  </a:ext>
                </a:extLst>
              </a:tr>
              <a:tr h="1018583">
                <a:tc>
                  <a:txBody>
                    <a:bodyPr/>
                    <a:lstStyle/>
                    <a:p>
                      <a:r>
                        <a:rPr lang="en-US" sz="2000" dirty="0">
                          <a:solidFill>
                            <a:sysClr val="windowText" lastClr="000000"/>
                          </a:solidFill>
                          <a:effectLst/>
                          <a:latin typeface="Avenir Book" panose="02000503020000020003" pitchFamily="2" charset="0"/>
                        </a:rPr>
                        <a:t>Highly available for writes </a:t>
                      </a:r>
                    </a:p>
                  </a:txBody>
                  <a:tcPr anchor="ctr">
                    <a:lnL w="12700" cap="flat" cmpd="sng" algn="ctr">
                      <a:solidFill>
                        <a:schemeClr val="tx1"/>
                      </a:solidFill>
                      <a:prstDash val="solid"/>
                      <a:round/>
                      <a:headEnd type="none" w="med" len="med"/>
                      <a:tailEnd type="none" w="med" len="med"/>
                    </a:lnL>
                  </a:tcPr>
                </a:tc>
                <a:tc>
                  <a:txBody>
                    <a:bodyPr/>
                    <a:lstStyle/>
                    <a:p>
                      <a:r>
                        <a:rPr lang="en-US" sz="2000" dirty="0">
                          <a:solidFill>
                            <a:sysClr val="windowText" lastClr="000000"/>
                          </a:solidFill>
                          <a:effectLst/>
                          <a:latin typeface="Avenir Book" panose="02000503020000020003" pitchFamily="2" charset="0"/>
                        </a:rPr>
                        <a:t>Vector clocks with read repair </a:t>
                      </a:r>
                    </a:p>
                  </a:txBody>
                  <a:tcPr anchor="ctr"/>
                </a:tc>
                <a:tc>
                  <a:txBody>
                    <a:bodyPr/>
                    <a:lstStyle/>
                    <a:p>
                      <a:r>
                        <a:rPr lang="en-US" sz="2000" dirty="0">
                          <a:solidFill>
                            <a:sysClr val="windowText" lastClr="000000"/>
                          </a:solidFill>
                          <a:effectLst/>
                          <a:latin typeface="Avenir Book" panose="02000503020000020003" pitchFamily="2" charset="0"/>
                        </a:rPr>
                        <a:t>Version size decoupled from update rate </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71586445"/>
                  </a:ext>
                </a:extLst>
              </a:tr>
              <a:tr h="686737">
                <a:tc>
                  <a:txBody>
                    <a:bodyPr/>
                    <a:lstStyle/>
                    <a:p>
                      <a:r>
                        <a:rPr lang="en-US" sz="2000" dirty="0">
                          <a:solidFill>
                            <a:sysClr val="windowText" lastClr="000000"/>
                          </a:solidFill>
                          <a:effectLst/>
                          <a:latin typeface="Avenir Book" panose="02000503020000020003" pitchFamily="2" charset="0"/>
                        </a:rPr>
                        <a:t>Handle temporary failures </a:t>
                      </a:r>
                    </a:p>
                  </a:txBody>
                  <a:tcPr anchor="ctr">
                    <a:lnL w="12700" cap="flat" cmpd="sng" algn="ctr">
                      <a:solidFill>
                        <a:schemeClr val="tx1"/>
                      </a:solidFill>
                      <a:prstDash val="solid"/>
                      <a:round/>
                      <a:headEnd type="none" w="med" len="med"/>
                      <a:tailEnd type="none" w="med" len="med"/>
                    </a:lnL>
                  </a:tcPr>
                </a:tc>
                <a:tc>
                  <a:txBody>
                    <a:bodyPr/>
                    <a:lstStyle/>
                    <a:p>
                      <a:r>
                        <a:rPr lang="en-US" sz="2000" dirty="0">
                          <a:solidFill>
                            <a:sysClr val="windowText" lastClr="000000"/>
                          </a:solidFill>
                          <a:effectLst/>
                          <a:latin typeface="Avenir Book" panose="02000503020000020003" pitchFamily="2" charset="0"/>
                        </a:rPr>
                        <a:t>Sloppy quorum and hinted handoff </a:t>
                      </a:r>
                    </a:p>
                  </a:txBody>
                  <a:tcPr anchor="ctr"/>
                </a:tc>
                <a:tc>
                  <a:txBody>
                    <a:bodyPr/>
                    <a:lstStyle/>
                    <a:p>
                      <a:r>
                        <a:rPr lang="en-US" sz="2000" dirty="0">
                          <a:solidFill>
                            <a:sysClr val="windowText" lastClr="000000"/>
                          </a:solidFill>
                          <a:effectLst/>
                          <a:latin typeface="Avenir Book" panose="02000503020000020003" pitchFamily="2" charset="0"/>
                        </a:rPr>
                        <a:t>HA with some durability </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91655126"/>
                  </a:ext>
                </a:extLst>
              </a:tr>
              <a:tr h="686737">
                <a:tc>
                  <a:txBody>
                    <a:bodyPr/>
                    <a:lstStyle/>
                    <a:p>
                      <a:r>
                        <a:rPr lang="en-US" sz="2000" dirty="0">
                          <a:solidFill>
                            <a:sysClr val="windowText" lastClr="000000"/>
                          </a:solidFill>
                          <a:effectLst/>
                          <a:latin typeface="Avenir Book" panose="02000503020000020003" pitchFamily="2" charset="0"/>
                        </a:rPr>
                        <a:t>Recovery from permanent failures </a:t>
                      </a:r>
                    </a:p>
                  </a:txBody>
                  <a:tcPr anchor="ctr">
                    <a:lnL w="12700" cap="flat" cmpd="sng" algn="ctr">
                      <a:solidFill>
                        <a:schemeClr val="tx1"/>
                      </a:solidFill>
                      <a:prstDash val="solid"/>
                      <a:round/>
                      <a:headEnd type="none" w="med" len="med"/>
                      <a:tailEnd type="none" w="med" len="med"/>
                    </a:lnL>
                  </a:tcPr>
                </a:tc>
                <a:tc>
                  <a:txBody>
                    <a:bodyPr/>
                    <a:lstStyle/>
                    <a:p>
                      <a:r>
                        <a:rPr lang="en-US" sz="2000" dirty="0">
                          <a:solidFill>
                            <a:sysClr val="windowText" lastClr="000000"/>
                          </a:solidFill>
                          <a:effectLst/>
                          <a:latin typeface="Avenir Book" panose="02000503020000020003" pitchFamily="2" charset="0"/>
                        </a:rPr>
                        <a:t>Anti-entropy</a:t>
                      </a:r>
                    </a:p>
                  </a:txBody>
                  <a:tcPr anchor="ctr"/>
                </a:tc>
                <a:tc>
                  <a:txBody>
                    <a:bodyPr/>
                    <a:lstStyle/>
                    <a:p>
                      <a:r>
                        <a:rPr lang="en-US" sz="2000" dirty="0">
                          <a:solidFill>
                            <a:sysClr val="windowText" lastClr="000000"/>
                          </a:solidFill>
                          <a:effectLst/>
                          <a:latin typeface="Avenir Book" panose="02000503020000020003" pitchFamily="2" charset="0"/>
                        </a:rPr>
                        <a:t>Sync replicas w/ Merkle Trees</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7168908"/>
                  </a:ext>
                </a:extLst>
              </a:tr>
              <a:tr h="1018583">
                <a:tc>
                  <a:txBody>
                    <a:bodyPr/>
                    <a:lstStyle/>
                    <a:p>
                      <a:endParaRPr lang="en-US" sz="2000" dirty="0">
                        <a:solidFill>
                          <a:sysClr val="windowText" lastClr="000000"/>
                        </a:solidFill>
                        <a:effectLst/>
                        <a:latin typeface="Avenir Book" panose="02000503020000020003" pitchFamily="2"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sz="2000" dirty="0">
                        <a:solidFill>
                          <a:sysClr val="windowText" lastClr="000000"/>
                        </a:solidFill>
                        <a:effectLst/>
                        <a:latin typeface="Avenir Book" panose="02000503020000020003" pitchFamily="2" charset="0"/>
                      </a:endParaRPr>
                    </a:p>
                  </a:txBody>
                  <a:tcPr anchor="ctr">
                    <a:lnB w="12700" cap="flat" cmpd="sng" algn="ctr">
                      <a:solidFill>
                        <a:schemeClr val="tx1"/>
                      </a:solidFill>
                      <a:prstDash val="solid"/>
                      <a:round/>
                      <a:headEnd type="none" w="med" len="med"/>
                      <a:tailEnd type="none" w="med" len="med"/>
                    </a:lnB>
                  </a:tcPr>
                </a:tc>
                <a:tc>
                  <a:txBody>
                    <a:bodyPr/>
                    <a:lstStyle/>
                    <a:p>
                      <a:endParaRPr lang="en-US" sz="2000" dirty="0">
                        <a:solidFill>
                          <a:sysClr val="windowText" lastClr="000000"/>
                        </a:solidFill>
                        <a:effectLst/>
                        <a:latin typeface="Avenir Book" panose="02000503020000020003" pitchFamily="2"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8970910"/>
                  </a:ext>
                </a:extLst>
              </a:tr>
            </a:tbl>
          </a:graphicData>
        </a:graphic>
      </p:graphicFrame>
      <p:pic>
        <p:nvPicPr>
          <p:cNvPr id="1033" name="Picture 9">
            <a:extLst>
              <a:ext uri="{FF2B5EF4-FFF2-40B4-BE49-F238E27FC236}">
                <a16:creationId xmlns:a16="http://schemas.microsoft.com/office/drawing/2014/main" id="{7BA43A6E-F5AD-C043-9DC4-C2E45EF049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590" y="1413668"/>
            <a:ext cx="45719" cy="4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1784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C454-9E9D-984B-80C9-95AD8A02F6B8}"/>
              </a:ext>
            </a:extLst>
          </p:cNvPr>
          <p:cNvSpPr>
            <a:spLocks noGrp="1"/>
          </p:cNvSpPr>
          <p:nvPr>
            <p:ph type="title"/>
          </p:nvPr>
        </p:nvSpPr>
        <p:spPr/>
        <p:txBody>
          <a:bodyPr/>
          <a:lstStyle/>
          <a:p>
            <a:r>
              <a:rPr lang="en-US" dirty="0"/>
              <a:t>Summary</a:t>
            </a:r>
          </a:p>
        </p:txBody>
      </p:sp>
      <p:graphicFrame>
        <p:nvGraphicFramePr>
          <p:cNvPr id="6" name="Table 5">
            <a:extLst>
              <a:ext uri="{FF2B5EF4-FFF2-40B4-BE49-F238E27FC236}">
                <a16:creationId xmlns:a16="http://schemas.microsoft.com/office/drawing/2014/main" id="{0B8EC784-71C1-A84E-8524-F51DBCBDD4F0}"/>
              </a:ext>
            </a:extLst>
          </p:cNvPr>
          <p:cNvGraphicFramePr>
            <a:graphicFrameLocks noGrp="1"/>
          </p:cNvGraphicFramePr>
          <p:nvPr/>
        </p:nvGraphicFramePr>
        <p:xfrm>
          <a:off x="1539630" y="1588770"/>
          <a:ext cx="8983464" cy="4522223"/>
        </p:xfrm>
        <a:graphic>
          <a:graphicData uri="http://schemas.openxmlformats.org/drawingml/2006/table">
            <a:tbl>
              <a:tblPr firstRow="1">
                <a:tableStyleId>{7DF18680-E054-41AD-8BC1-D1AEF772440D}</a:tableStyleId>
              </a:tblPr>
              <a:tblGrid>
                <a:gridCol w="2993660">
                  <a:extLst>
                    <a:ext uri="{9D8B030D-6E8A-4147-A177-3AD203B41FA5}">
                      <a16:colId xmlns:a16="http://schemas.microsoft.com/office/drawing/2014/main" val="439500840"/>
                    </a:ext>
                  </a:extLst>
                </a:gridCol>
                <a:gridCol w="2994902">
                  <a:extLst>
                    <a:ext uri="{9D8B030D-6E8A-4147-A177-3AD203B41FA5}">
                      <a16:colId xmlns:a16="http://schemas.microsoft.com/office/drawing/2014/main" val="1580357178"/>
                    </a:ext>
                  </a:extLst>
                </a:gridCol>
                <a:gridCol w="2994902">
                  <a:extLst>
                    <a:ext uri="{9D8B030D-6E8A-4147-A177-3AD203B41FA5}">
                      <a16:colId xmlns:a16="http://schemas.microsoft.com/office/drawing/2014/main" val="1721041882"/>
                    </a:ext>
                  </a:extLst>
                </a:gridCol>
              </a:tblGrid>
              <a:tr h="354891">
                <a:tc>
                  <a:txBody>
                    <a:bodyPr/>
                    <a:lstStyle/>
                    <a:p>
                      <a:pPr algn="ctr"/>
                      <a:r>
                        <a:rPr lang="en-US" sz="2000" b="1" dirty="0">
                          <a:solidFill>
                            <a:schemeClr val="bg1"/>
                          </a:solidFill>
                          <a:effectLst/>
                          <a:latin typeface="Avenir Book" panose="02000503020000020003" pitchFamily="2" charset="0"/>
                        </a:rPr>
                        <a:t>Problem </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000" b="1" dirty="0">
                          <a:solidFill>
                            <a:schemeClr val="bg1"/>
                          </a:solidFill>
                          <a:effectLst/>
                          <a:latin typeface="Avenir Book" panose="02000503020000020003" pitchFamily="2" charset="0"/>
                        </a:rPr>
                        <a:t>Technique </a:t>
                      </a:r>
                    </a:p>
                  </a:txBody>
                  <a:tcPr anchor="ctr">
                    <a:lnT w="12700" cap="flat" cmpd="sng" algn="ctr">
                      <a:solidFill>
                        <a:schemeClr val="tx1"/>
                      </a:solidFill>
                      <a:prstDash val="solid"/>
                      <a:round/>
                      <a:headEnd type="none" w="med" len="med"/>
                      <a:tailEnd type="none" w="med" len="med"/>
                    </a:lnT>
                  </a:tcPr>
                </a:tc>
                <a:tc>
                  <a:txBody>
                    <a:bodyPr/>
                    <a:lstStyle/>
                    <a:p>
                      <a:pPr algn="ctr"/>
                      <a:r>
                        <a:rPr lang="en-US" sz="2000" b="1" dirty="0">
                          <a:solidFill>
                            <a:schemeClr val="bg1"/>
                          </a:solidFill>
                          <a:effectLst/>
                          <a:latin typeface="Avenir Book" panose="02000503020000020003" pitchFamily="2" charset="0"/>
                        </a:rPr>
                        <a:t>Purpose </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65306"/>
                  </a:ext>
                </a:extLst>
              </a:tr>
              <a:tr h="686737">
                <a:tc>
                  <a:txBody>
                    <a:bodyPr/>
                    <a:lstStyle/>
                    <a:p>
                      <a:r>
                        <a:rPr lang="en-US" sz="2000" dirty="0">
                          <a:solidFill>
                            <a:sysClr val="windowText" lastClr="000000"/>
                          </a:solidFill>
                          <a:effectLst/>
                          <a:latin typeface="Avenir Book" panose="02000503020000020003" pitchFamily="2" charset="0"/>
                        </a:rPr>
                        <a:t>Partitioning </a:t>
                      </a:r>
                    </a:p>
                  </a:txBody>
                  <a:tcPr anchor="ctr">
                    <a:lnL w="12700" cap="flat" cmpd="sng" algn="ctr">
                      <a:solidFill>
                        <a:schemeClr val="tx1"/>
                      </a:solidFill>
                      <a:prstDash val="solid"/>
                      <a:round/>
                      <a:headEnd type="none" w="med" len="med"/>
                      <a:tailEnd type="none" w="med" len="med"/>
                    </a:lnL>
                  </a:tcPr>
                </a:tc>
                <a:tc>
                  <a:txBody>
                    <a:bodyPr/>
                    <a:lstStyle/>
                    <a:p>
                      <a:r>
                        <a:rPr lang="en-US" sz="2000" dirty="0">
                          <a:solidFill>
                            <a:sysClr val="windowText" lastClr="000000"/>
                          </a:solidFill>
                          <a:effectLst/>
                          <a:latin typeface="Avenir Book" panose="02000503020000020003" pitchFamily="2" charset="0"/>
                        </a:rPr>
                        <a:t>Consistent hashing </a:t>
                      </a:r>
                    </a:p>
                  </a:txBody>
                  <a:tcPr anchor="ctr"/>
                </a:tc>
                <a:tc>
                  <a:txBody>
                    <a:bodyPr/>
                    <a:lstStyle/>
                    <a:p>
                      <a:r>
                        <a:rPr lang="en-US" sz="2000" dirty="0">
                          <a:solidFill>
                            <a:sysClr val="windowText" lastClr="000000"/>
                          </a:solidFill>
                          <a:effectLst/>
                          <a:latin typeface="Avenir Book" panose="02000503020000020003" pitchFamily="2" charset="0"/>
                        </a:rPr>
                        <a:t>Incremental scalability </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30202664"/>
                  </a:ext>
                </a:extLst>
              </a:tr>
              <a:tr h="1018583">
                <a:tc>
                  <a:txBody>
                    <a:bodyPr/>
                    <a:lstStyle/>
                    <a:p>
                      <a:r>
                        <a:rPr lang="en-US" sz="2000" dirty="0">
                          <a:solidFill>
                            <a:sysClr val="windowText" lastClr="000000"/>
                          </a:solidFill>
                          <a:effectLst/>
                          <a:latin typeface="Avenir Book" panose="02000503020000020003" pitchFamily="2" charset="0"/>
                        </a:rPr>
                        <a:t>Highly available for writes </a:t>
                      </a:r>
                    </a:p>
                  </a:txBody>
                  <a:tcPr anchor="ctr">
                    <a:lnL w="12700" cap="flat" cmpd="sng" algn="ctr">
                      <a:solidFill>
                        <a:schemeClr val="tx1"/>
                      </a:solidFill>
                      <a:prstDash val="solid"/>
                      <a:round/>
                      <a:headEnd type="none" w="med" len="med"/>
                      <a:tailEnd type="none" w="med" len="med"/>
                    </a:lnL>
                  </a:tcPr>
                </a:tc>
                <a:tc>
                  <a:txBody>
                    <a:bodyPr/>
                    <a:lstStyle/>
                    <a:p>
                      <a:r>
                        <a:rPr lang="en-US" sz="2000" dirty="0">
                          <a:solidFill>
                            <a:sysClr val="windowText" lastClr="000000"/>
                          </a:solidFill>
                          <a:effectLst/>
                          <a:latin typeface="Avenir Book" panose="02000503020000020003" pitchFamily="2" charset="0"/>
                        </a:rPr>
                        <a:t>Vector clocks with read repair </a:t>
                      </a:r>
                    </a:p>
                  </a:txBody>
                  <a:tcPr anchor="ctr"/>
                </a:tc>
                <a:tc>
                  <a:txBody>
                    <a:bodyPr/>
                    <a:lstStyle/>
                    <a:p>
                      <a:r>
                        <a:rPr lang="en-US" sz="2000" dirty="0">
                          <a:solidFill>
                            <a:sysClr val="windowText" lastClr="000000"/>
                          </a:solidFill>
                          <a:effectLst/>
                          <a:latin typeface="Avenir Book" panose="02000503020000020003" pitchFamily="2" charset="0"/>
                        </a:rPr>
                        <a:t>Version size decoupled from update rate </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71586445"/>
                  </a:ext>
                </a:extLst>
              </a:tr>
              <a:tr h="686737">
                <a:tc>
                  <a:txBody>
                    <a:bodyPr/>
                    <a:lstStyle/>
                    <a:p>
                      <a:r>
                        <a:rPr lang="en-US" sz="2000" dirty="0">
                          <a:solidFill>
                            <a:sysClr val="windowText" lastClr="000000"/>
                          </a:solidFill>
                          <a:effectLst/>
                          <a:latin typeface="Avenir Book" panose="02000503020000020003" pitchFamily="2" charset="0"/>
                        </a:rPr>
                        <a:t>Handle temporary failures </a:t>
                      </a:r>
                    </a:p>
                  </a:txBody>
                  <a:tcPr anchor="ctr">
                    <a:lnL w="12700" cap="flat" cmpd="sng" algn="ctr">
                      <a:solidFill>
                        <a:schemeClr val="tx1"/>
                      </a:solidFill>
                      <a:prstDash val="solid"/>
                      <a:round/>
                      <a:headEnd type="none" w="med" len="med"/>
                      <a:tailEnd type="none" w="med" len="med"/>
                    </a:lnL>
                  </a:tcPr>
                </a:tc>
                <a:tc>
                  <a:txBody>
                    <a:bodyPr/>
                    <a:lstStyle/>
                    <a:p>
                      <a:r>
                        <a:rPr lang="en-US" sz="2000" dirty="0">
                          <a:solidFill>
                            <a:sysClr val="windowText" lastClr="000000"/>
                          </a:solidFill>
                          <a:effectLst/>
                          <a:latin typeface="Avenir Book" panose="02000503020000020003" pitchFamily="2" charset="0"/>
                        </a:rPr>
                        <a:t>Sloppy quorum and hinted handoff </a:t>
                      </a:r>
                    </a:p>
                  </a:txBody>
                  <a:tcPr anchor="ctr"/>
                </a:tc>
                <a:tc>
                  <a:txBody>
                    <a:bodyPr/>
                    <a:lstStyle/>
                    <a:p>
                      <a:r>
                        <a:rPr lang="en-US" sz="2000" dirty="0">
                          <a:solidFill>
                            <a:sysClr val="windowText" lastClr="000000"/>
                          </a:solidFill>
                          <a:effectLst/>
                          <a:latin typeface="Avenir Book" panose="02000503020000020003" pitchFamily="2" charset="0"/>
                        </a:rPr>
                        <a:t>HA with some durability </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91655126"/>
                  </a:ext>
                </a:extLst>
              </a:tr>
              <a:tr h="686737">
                <a:tc>
                  <a:txBody>
                    <a:bodyPr/>
                    <a:lstStyle/>
                    <a:p>
                      <a:r>
                        <a:rPr lang="en-US" sz="2000" dirty="0">
                          <a:solidFill>
                            <a:sysClr val="windowText" lastClr="000000"/>
                          </a:solidFill>
                          <a:effectLst/>
                          <a:latin typeface="Avenir Book" panose="02000503020000020003" pitchFamily="2" charset="0"/>
                        </a:rPr>
                        <a:t>Recovery from permanent failures </a:t>
                      </a:r>
                    </a:p>
                  </a:txBody>
                  <a:tcPr anchor="ctr">
                    <a:lnL w="12700" cap="flat" cmpd="sng" algn="ctr">
                      <a:solidFill>
                        <a:schemeClr val="tx1"/>
                      </a:solidFill>
                      <a:prstDash val="solid"/>
                      <a:round/>
                      <a:headEnd type="none" w="med" len="med"/>
                      <a:tailEnd type="none" w="med" len="med"/>
                    </a:lnL>
                  </a:tcPr>
                </a:tc>
                <a:tc>
                  <a:txBody>
                    <a:bodyPr/>
                    <a:lstStyle/>
                    <a:p>
                      <a:r>
                        <a:rPr lang="en-US" sz="2000" dirty="0">
                          <a:solidFill>
                            <a:sysClr val="windowText" lastClr="000000"/>
                          </a:solidFill>
                          <a:effectLst/>
                          <a:latin typeface="Avenir Book" panose="02000503020000020003" pitchFamily="2" charset="0"/>
                        </a:rPr>
                        <a:t>Anti-entropy</a:t>
                      </a:r>
                    </a:p>
                  </a:txBody>
                  <a:tcPr anchor="ctr"/>
                </a:tc>
                <a:tc>
                  <a:txBody>
                    <a:bodyPr/>
                    <a:lstStyle/>
                    <a:p>
                      <a:r>
                        <a:rPr lang="en-US" sz="2000" dirty="0">
                          <a:solidFill>
                            <a:sysClr val="windowText" lastClr="000000"/>
                          </a:solidFill>
                          <a:effectLst/>
                          <a:latin typeface="Avenir Book" panose="02000503020000020003" pitchFamily="2" charset="0"/>
                        </a:rPr>
                        <a:t>Sync replicas w/ Merkle Trees</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7168908"/>
                  </a:ext>
                </a:extLst>
              </a:tr>
              <a:tr h="1018583">
                <a:tc>
                  <a:txBody>
                    <a:bodyPr/>
                    <a:lstStyle/>
                    <a:p>
                      <a:r>
                        <a:rPr lang="en-US" sz="2000" dirty="0">
                          <a:solidFill>
                            <a:sysClr val="windowText" lastClr="000000"/>
                          </a:solidFill>
                          <a:effectLst/>
                          <a:latin typeface="Avenir Book" panose="02000503020000020003" pitchFamily="2" charset="0"/>
                        </a:rPr>
                        <a:t>Membership / failure detection </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2000" dirty="0">
                          <a:solidFill>
                            <a:sysClr val="windowText" lastClr="000000"/>
                          </a:solidFill>
                          <a:effectLst/>
                          <a:latin typeface="Avenir Book" panose="02000503020000020003" pitchFamily="2" charset="0"/>
                        </a:rPr>
                        <a:t>Gossip based membership </a:t>
                      </a:r>
                    </a:p>
                  </a:txBody>
                  <a:tcPr anchor="ctr">
                    <a:lnB w="12700" cap="flat" cmpd="sng" algn="ctr">
                      <a:solidFill>
                        <a:schemeClr val="tx1"/>
                      </a:solidFill>
                      <a:prstDash val="solid"/>
                      <a:round/>
                      <a:headEnd type="none" w="med" len="med"/>
                      <a:tailEnd type="none" w="med" len="med"/>
                    </a:lnB>
                  </a:tcPr>
                </a:tc>
                <a:tc>
                  <a:txBody>
                    <a:bodyPr/>
                    <a:lstStyle/>
                    <a:p>
                      <a:r>
                        <a:rPr lang="en-US" sz="2000" dirty="0">
                          <a:solidFill>
                            <a:sysClr val="windowText" lastClr="000000"/>
                          </a:solidFill>
                          <a:effectLst/>
                          <a:latin typeface="Avenir Book" panose="02000503020000020003" pitchFamily="2" charset="0"/>
                        </a:rPr>
                        <a:t>Symmetry and no centralized coordination </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8970910"/>
                  </a:ext>
                </a:extLst>
              </a:tr>
            </a:tbl>
          </a:graphicData>
        </a:graphic>
      </p:graphicFrame>
      <p:pic>
        <p:nvPicPr>
          <p:cNvPr id="1033" name="Picture 9">
            <a:extLst>
              <a:ext uri="{FF2B5EF4-FFF2-40B4-BE49-F238E27FC236}">
                <a16:creationId xmlns:a16="http://schemas.microsoft.com/office/drawing/2014/main" id="{7BA43A6E-F5AD-C043-9DC4-C2E45EF049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590" y="1413668"/>
            <a:ext cx="45719" cy="4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0170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3" name="Rectangle 308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Rectangle 308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9" name="Rectangle 308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Generated by DALL·E">
            <a:extLst>
              <a:ext uri="{FF2B5EF4-FFF2-40B4-BE49-F238E27FC236}">
                <a16:creationId xmlns:a16="http://schemas.microsoft.com/office/drawing/2014/main" id="{027BD537-7F67-535B-6DDF-346A82A0289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24200" y="457200"/>
            <a:ext cx="5943600" cy="5943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F006BD0-DFC1-A676-D0FC-F118349C3E97}"/>
              </a:ext>
            </a:extLst>
          </p:cNvPr>
          <p:cNvSpPr txBox="1"/>
          <p:nvPr/>
        </p:nvSpPr>
        <p:spPr>
          <a:xfrm>
            <a:off x="233082" y="566678"/>
            <a:ext cx="2402542" cy="5262979"/>
          </a:xfrm>
          <a:prstGeom prst="rect">
            <a:avLst/>
          </a:prstGeom>
          <a:noFill/>
        </p:spPr>
        <p:txBody>
          <a:bodyPr wrap="square">
            <a:spAutoFit/>
          </a:bodyPr>
          <a:lstStyle/>
          <a:p>
            <a:r>
              <a:rPr lang="en-US" sz="2400">
                <a:solidFill>
                  <a:schemeClr val="bg1"/>
                </a:solidFill>
                <a:effectLst/>
              </a:rPr>
              <a:t>Photorealistic render high fantasy dynamo powering a magical contraption full of binary digits and a web of cylindrical objects vaguely representative of a data center</a:t>
            </a:r>
          </a:p>
          <a:p>
            <a:br>
              <a:rPr lang="en-US" sz="2400">
                <a:solidFill>
                  <a:schemeClr val="bg1"/>
                </a:solidFill>
              </a:rPr>
            </a:br>
            <a:endParaRPr lang="en-US" sz="2400" dirty="0">
              <a:solidFill>
                <a:schemeClr val="bg1"/>
              </a:solidFill>
            </a:endParaRPr>
          </a:p>
        </p:txBody>
      </p:sp>
    </p:spTree>
    <p:extLst>
      <p:ext uri="{BB962C8B-B14F-4D97-AF65-F5344CB8AC3E}">
        <p14:creationId xmlns:p14="http://schemas.microsoft.com/office/powerpoint/2010/main" val="2413520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C2760-CDE7-8448-94FD-2E069A382934}"/>
              </a:ext>
            </a:extLst>
          </p:cNvPr>
          <p:cNvSpPr>
            <a:spLocks noGrp="1"/>
          </p:cNvSpPr>
          <p:nvPr>
            <p:ph type="title"/>
          </p:nvPr>
        </p:nvSpPr>
        <p:spPr/>
        <p:txBody>
          <a:bodyPr/>
          <a:lstStyle/>
          <a:p>
            <a:r>
              <a:rPr lang="en-US" dirty="0"/>
              <a:t>Amazon Operational DB Desiderata</a:t>
            </a:r>
          </a:p>
        </p:txBody>
      </p:sp>
      <p:sp>
        <p:nvSpPr>
          <p:cNvPr id="3" name="Content Placeholder 2">
            <a:extLst>
              <a:ext uri="{FF2B5EF4-FFF2-40B4-BE49-F238E27FC236}">
                <a16:creationId xmlns:a16="http://schemas.microsoft.com/office/drawing/2014/main" id="{0521903F-EC2A-5C4D-A197-0436B3C041AE}"/>
              </a:ext>
            </a:extLst>
          </p:cNvPr>
          <p:cNvSpPr>
            <a:spLocks noGrp="1"/>
          </p:cNvSpPr>
          <p:nvPr>
            <p:ph idx="1"/>
          </p:nvPr>
        </p:nvSpPr>
        <p:spPr/>
        <p:txBody>
          <a:bodyPr/>
          <a:lstStyle/>
          <a:p>
            <a:r>
              <a:rPr lang="en-US" dirty="0"/>
              <a:t>”Always Available” shopping cart</a:t>
            </a:r>
          </a:p>
          <a:p>
            <a:pPr lvl="1"/>
            <a:r>
              <a:rPr lang="en-US" dirty="0"/>
              <a:t>Should not go down even if a datacenter fails</a:t>
            </a:r>
          </a:p>
          <a:p>
            <a:pPr lvl="1"/>
            <a:r>
              <a:rPr lang="en-US" dirty="0"/>
              <a:t>No centralized point of failure</a:t>
            </a:r>
          </a:p>
          <a:p>
            <a:r>
              <a:rPr lang="en-US" dirty="0"/>
              <a:t>Very low latency</a:t>
            </a:r>
          </a:p>
          <a:p>
            <a:pPr lvl="1"/>
            <a:r>
              <a:rPr lang="en-US" dirty="0"/>
              <a:t>Lots of orders being processed</a:t>
            </a:r>
          </a:p>
          <a:p>
            <a:pPr lvl="1"/>
            <a:r>
              <a:rPr lang="en-US" dirty="0"/>
              <a:t>Many lookups required to render a page</a:t>
            </a:r>
          </a:p>
          <a:p>
            <a:r>
              <a:rPr lang="en-US" dirty="0"/>
              <a:t>No need for complex analytics</a:t>
            </a:r>
          </a:p>
          <a:p>
            <a:r>
              <a:rPr lang="en-US" dirty="0"/>
              <a:t>Incrementally scalable</a:t>
            </a:r>
          </a:p>
        </p:txBody>
      </p:sp>
    </p:spTree>
    <p:extLst>
      <p:ext uri="{BB962C8B-B14F-4D97-AF65-F5344CB8AC3E}">
        <p14:creationId xmlns:p14="http://schemas.microsoft.com/office/powerpoint/2010/main" val="560581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B7B5A-17D9-D445-87AD-40E06DB4ACF7}"/>
              </a:ext>
            </a:extLst>
          </p:cNvPr>
          <p:cNvSpPr>
            <a:spLocks noGrp="1"/>
          </p:cNvSpPr>
          <p:nvPr>
            <p:ph type="title"/>
          </p:nvPr>
        </p:nvSpPr>
        <p:spPr/>
        <p:txBody>
          <a:bodyPr/>
          <a:lstStyle/>
          <a:p>
            <a:r>
              <a:rPr lang="en-US" dirty="0"/>
              <a:t>Enter Dynamo</a:t>
            </a:r>
          </a:p>
        </p:txBody>
      </p:sp>
      <p:sp>
        <p:nvSpPr>
          <p:cNvPr id="3" name="Content Placeholder 2">
            <a:extLst>
              <a:ext uri="{FF2B5EF4-FFF2-40B4-BE49-F238E27FC236}">
                <a16:creationId xmlns:a16="http://schemas.microsoft.com/office/drawing/2014/main" id="{0B5F69AF-14AD-A747-BF2C-28D62AD94691}"/>
              </a:ext>
            </a:extLst>
          </p:cNvPr>
          <p:cNvSpPr>
            <a:spLocks noGrp="1"/>
          </p:cNvSpPr>
          <p:nvPr>
            <p:ph idx="1"/>
          </p:nvPr>
        </p:nvSpPr>
        <p:spPr>
          <a:xfrm>
            <a:off x="838199" y="1825625"/>
            <a:ext cx="10765222" cy="4351338"/>
          </a:xfrm>
        </p:spPr>
        <p:txBody>
          <a:bodyPr>
            <a:normAutofit/>
          </a:bodyPr>
          <a:lstStyle/>
          <a:p>
            <a:r>
              <a:rPr lang="en-US" dirty="0"/>
              <a:t>“Always Available” shopping cart</a:t>
            </a:r>
          </a:p>
          <a:p>
            <a:pPr marL="515938" indent="0">
              <a:buNone/>
            </a:pPr>
            <a:r>
              <a:rPr lang="en-US" sz="2400" dirty="0">
                <a:solidFill>
                  <a:schemeClr val="accent1">
                    <a:lumMod val="75000"/>
                  </a:schemeClr>
                </a:solidFill>
              </a:rPr>
              <a:t>Data replicated across multiple nodes</a:t>
            </a:r>
          </a:p>
          <a:p>
            <a:pPr marL="515938" indent="0">
              <a:buNone/>
            </a:pPr>
            <a:r>
              <a:rPr lang="en-US" sz="2400" dirty="0">
                <a:solidFill>
                  <a:schemeClr val="accent1">
                    <a:lumMod val="75000"/>
                  </a:schemeClr>
                </a:solidFill>
              </a:rPr>
              <a:t>Favor availability over consistency</a:t>
            </a:r>
          </a:p>
          <a:p>
            <a:r>
              <a:rPr lang="en-US" dirty="0"/>
              <a:t>Very low latency</a:t>
            </a:r>
          </a:p>
          <a:p>
            <a:r>
              <a:rPr lang="en-US" dirty="0"/>
              <a:t>No need for complex analytics</a:t>
            </a:r>
          </a:p>
          <a:p>
            <a:r>
              <a:rPr lang="en-US" dirty="0"/>
              <a:t>Incrementally scalable</a:t>
            </a:r>
          </a:p>
          <a:p>
            <a:pPr marL="457200" lvl="1" indent="0">
              <a:buNone/>
            </a:pPr>
            <a:r>
              <a:rPr lang="en-US" dirty="0">
                <a:solidFill>
                  <a:schemeClr val="accent1">
                    <a:lumMod val="75000"/>
                  </a:schemeClr>
                </a:solidFill>
              </a:rPr>
              <a:t>Key value store</a:t>
            </a:r>
          </a:p>
          <a:p>
            <a:pPr marL="457200" lvl="1" indent="0">
              <a:buNone/>
            </a:pPr>
            <a:r>
              <a:rPr lang="en-US" dirty="0">
                <a:solidFill>
                  <a:schemeClr val="accent1">
                    <a:lumMod val="75000"/>
                  </a:schemeClr>
                </a:solidFill>
              </a:rPr>
              <a:t>CRUD semantics</a:t>
            </a:r>
          </a:p>
          <a:p>
            <a:pPr marL="457200" lvl="1" indent="0">
              <a:buNone/>
            </a:pPr>
            <a:r>
              <a:rPr lang="en-US" dirty="0">
                <a:solidFill>
                  <a:schemeClr val="accent1">
                    <a:lumMod val="75000"/>
                  </a:schemeClr>
                </a:solidFill>
              </a:rPr>
              <a:t>Keys partitioned across workers using consistent hashing</a:t>
            </a:r>
          </a:p>
          <a:p>
            <a:endParaRPr lang="en-US" dirty="0"/>
          </a:p>
        </p:txBody>
      </p:sp>
      <p:pic>
        <p:nvPicPr>
          <p:cNvPr id="1026" name="Picture 2" descr="I'm Available - Willy Wonka Sarcasm Meme | Make a Meme">
            <a:extLst>
              <a:ext uri="{FF2B5EF4-FFF2-40B4-BE49-F238E27FC236}">
                <a16:creationId xmlns:a16="http://schemas.microsoft.com/office/drawing/2014/main" id="{0CD3523A-BA26-A580-F67A-57273F22B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460" y="900766"/>
            <a:ext cx="2944009" cy="2453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14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B7B5A-17D9-D445-87AD-40E06DB4ACF7}"/>
              </a:ext>
            </a:extLst>
          </p:cNvPr>
          <p:cNvSpPr>
            <a:spLocks noGrp="1"/>
          </p:cNvSpPr>
          <p:nvPr>
            <p:ph type="title"/>
          </p:nvPr>
        </p:nvSpPr>
        <p:spPr/>
        <p:txBody>
          <a:bodyPr/>
          <a:lstStyle/>
          <a:p>
            <a:r>
              <a:rPr lang="en-US" dirty="0"/>
              <a:t>Versus RDBMS</a:t>
            </a:r>
          </a:p>
        </p:txBody>
      </p:sp>
      <p:sp>
        <p:nvSpPr>
          <p:cNvPr id="3" name="Content Placeholder 2">
            <a:extLst>
              <a:ext uri="{FF2B5EF4-FFF2-40B4-BE49-F238E27FC236}">
                <a16:creationId xmlns:a16="http://schemas.microsoft.com/office/drawing/2014/main" id="{0B5F69AF-14AD-A747-BF2C-28D62AD94691}"/>
              </a:ext>
            </a:extLst>
          </p:cNvPr>
          <p:cNvSpPr>
            <a:spLocks noGrp="1"/>
          </p:cNvSpPr>
          <p:nvPr>
            <p:ph idx="1"/>
          </p:nvPr>
        </p:nvSpPr>
        <p:spPr>
          <a:xfrm>
            <a:off x="838199" y="1825625"/>
            <a:ext cx="10765222" cy="4351338"/>
          </a:xfrm>
        </p:spPr>
        <p:txBody>
          <a:bodyPr>
            <a:normAutofit/>
          </a:bodyPr>
          <a:lstStyle/>
          <a:p>
            <a:r>
              <a:rPr lang="en-US" dirty="0"/>
              <a:t>“Always Available” shopping cart</a:t>
            </a:r>
          </a:p>
          <a:p>
            <a:pPr marL="515938" indent="0">
              <a:buNone/>
            </a:pPr>
            <a:r>
              <a:rPr lang="en-US" sz="2400" dirty="0">
                <a:solidFill>
                  <a:schemeClr val="accent1">
                    <a:lumMod val="75000"/>
                  </a:schemeClr>
                </a:solidFill>
              </a:rPr>
              <a:t>Data replicated across multiple nodes</a:t>
            </a:r>
          </a:p>
          <a:p>
            <a:pPr marL="515938" indent="0">
              <a:buNone/>
            </a:pPr>
            <a:r>
              <a:rPr lang="en-US" sz="2400" dirty="0">
                <a:solidFill>
                  <a:schemeClr val="accent1">
                    <a:lumMod val="75000"/>
                  </a:schemeClr>
                </a:solidFill>
              </a:rPr>
              <a:t>Favor availability over consistency</a:t>
            </a:r>
          </a:p>
          <a:p>
            <a:r>
              <a:rPr lang="en-US" dirty="0"/>
              <a:t>Very low latency</a:t>
            </a:r>
          </a:p>
          <a:p>
            <a:r>
              <a:rPr lang="en-US" dirty="0"/>
              <a:t>No need for complex analytics</a:t>
            </a:r>
          </a:p>
          <a:p>
            <a:r>
              <a:rPr lang="en-US" dirty="0"/>
              <a:t>Incrementally scalable</a:t>
            </a:r>
          </a:p>
          <a:p>
            <a:pPr marL="457200" lvl="1" indent="0">
              <a:buNone/>
            </a:pPr>
            <a:r>
              <a:rPr lang="en-US" dirty="0">
                <a:solidFill>
                  <a:schemeClr val="accent1">
                    <a:lumMod val="75000"/>
                  </a:schemeClr>
                </a:solidFill>
              </a:rPr>
              <a:t>Key value store</a:t>
            </a:r>
          </a:p>
          <a:p>
            <a:pPr marL="457200" lvl="1" indent="0">
              <a:buNone/>
            </a:pPr>
            <a:r>
              <a:rPr lang="en-US" dirty="0">
                <a:solidFill>
                  <a:schemeClr val="accent1">
                    <a:lumMod val="75000"/>
                  </a:schemeClr>
                </a:solidFill>
              </a:rPr>
              <a:t>CRUD semantics</a:t>
            </a:r>
          </a:p>
          <a:p>
            <a:pPr marL="457200" lvl="1" indent="0">
              <a:buNone/>
            </a:pPr>
            <a:r>
              <a:rPr lang="en-US" dirty="0">
                <a:solidFill>
                  <a:schemeClr val="accent1">
                    <a:lumMod val="75000"/>
                  </a:schemeClr>
                </a:solidFill>
              </a:rPr>
              <a:t>Keys partitioned across workers using consistent hashing</a:t>
            </a:r>
          </a:p>
          <a:p>
            <a:endParaRPr lang="en-US" dirty="0"/>
          </a:p>
        </p:txBody>
      </p:sp>
      <p:sp>
        <p:nvSpPr>
          <p:cNvPr id="4" name="TextBox 3">
            <a:extLst>
              <a:ext uri="{FF2B5EF4-FFF2-40B4-BE49-F238E27FC236}">
                <a16:creationId xmlns:a16="http://schemas.microsoft.com/office/drawing/2014/main" id="{CBF92619-D9AF-944A-9ABC-D5505C123A51}"/>
              </a:ext>
            </a:extLst>
          </p:cNvPr>
          <p:cNvSpPr txBox="1"/>
          <p:nvPr/>
        </p:nvSpPr>
        <p:spPr>
          <a:xfrm>
            <a:off x="6702508" y="2680833"/>
            <a:ext cx="5157798" cy="400110"/>
          </a:xfrm>
          <a:prstGeom prst="rect">
            <a:avLst/>
          </a:prstGeom>
          <a:noFill/>
        </p:spPr>
        <p:txBody>
          <a:bodyPr wrap="square" rtlCol="0">
            <a:spAutoFit/>
          </a:bodyPr>
          <a:lstStyle/>
          <a:p>
            <a:r>
              <a:rPr lang="en-US" sz="2000" dirty="0">
                <a:solidFill>
                  <a:schemeClr val="accent2">
                    <a:lumMod val="75000"/>
                  </a:schemeClr>
                </a:solidFill>
                <a:latin typeface="Avenir Book" panose="02000503020000020003" pitchFamily="2" charset="0"/>
              </a:rPr>
              <a:t>Favor consistency above all else</a:t>
            </a:r>
          </a:p>
        </p:txBody>
      </p:sp>
      <p:sp>
        <p:nvSpPr>
          <p:cNvPr id="5" name="TextBox 4">
            <a:extLst>
              <a:ext uri="{FF2B5EF4-FFF2-40B4-BE49-F238E27FC236}">
                <a16:creationId xmlns:a16="http://schemas.microsoft.com/office/drawing/2014/main" id="{DF59E6A6-13FA-C743-ABB6-D730BC301829}"/>
              </a:ext>
            </a:extLst>
          </p:cNvPr>
          <p:cNvSpPr txBox="1"/>
          <p:nvPr/>
        </p:nvSpPr>
        <p:spPr>
          <a:xfrm>
            <a:off x="6702508" y="3743150"/>
            <a:ext cx="5157798" cy="400110"/>
          </a:xfrm>
          <a:prstGeom prst="rect">
            <a:avLst/>
          </a:prstGeom>
          <a:noFill/>
        </p:spPr>
        <p:txBody>
          <a:bodyPr wrap="square" rtlCol="0">
            <a:spAutoFit/>
          </a:bodyPr>
          <a:lstStyle/>
          <a:p>
            <a:r>
              <a:rPr lang="en-US" sz="2000" dirty="0">
                <a:solidFill>
                  <a:schemeClr val="accent2">
                    <a:lumMod val="75000"/>
                  </a:schemeClr>
                </a:solidFill>
                <a:latin typeface="Avenir Book" panose="02000503020000020003" pitchFamily="2" charset="0"/>
              </a:rPr>
              <a:t>Complex SQL queries can be slow</a:t>
            </a:r>
          </a:p>
        </p:txBody>
      </p:sp>
      <p:sp>
        <p:nvSpPr>
          <p:cNvPr id="6" name="TextBox 5">
            <a:extLst>
              <a:ext uri="{FF2B5EF4-FFF2-40B4-BE49-F238E27FC236}">
                <a16:creationId xmlns:a16="http://schemas.microsoft.com/office/drawing/2014/main" id="{3615F8D3-4113-3845-B529-CB936855C131}"/>
              </a:ext>
            </a:extLst>
          </p:cNvPr>
          <p:cNvSpPr txBox="1"/>
          <p:nvPr/>
        </p:nvSpPr>
        <p:spPr>
          <a:xfrm>
            <a:off x="6702508" y="4805467"/>
            <a:ext cx="5157798" cy="707886"/>
          </a:xfrm>
          <a:prstGeom prst="rect">
            <a:avLst/>
          </a:prstGeom>
          <a:noFill/>
        </p:spPr>
        <p:txBody>
          <a:bodyPr wrap="square" rtlCol="0">
            <a:spAutoFit/>
          </a:bodyPr>
          <a:lstStyle/>
          <a:p>
            <a:r>
              <a:rPr lang="en-US" sz="2000" dirty="0">
                <a:solidFill>
                  <a:schemeClr val="accent2">
                    <a:lumMod val="75000"/>
                  </a:schemeClr>
                </a:solidFill>
                <a:latin typeface="Avenir Book" panose="02000503020000020003" pitchFamily="2" charset="0"/>
              </a:rPr>
              <a:t>Can add new nodes in shared nothing but shuffle joins may not scale incrementally</a:t>
            </a:r>
          </a:p>
        </p:txBody>
      </p:sp>
      <p:pic>
        <p:nvPicPr>
          <p:cNvPr id="2050" name="Picture 2" descr="Consistency GIFs | Tenor">
            <a:extLst>
              <a:ext uri="{FF2B5EF4-FFF2-40B4-BE49-F238E27FC236}">
                <a16:creationId xmlns:a16="http://schemas.microsoft.com/office/drawing/2014/main" id="{C33B0C69-A59F-F4D7-4221-31CFA1F53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4977" y="104070"/>
            <a:ext cx="2205318" cy="2205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61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879B4-1597-0F41-A2CB-97068C850F18}"/>
              </a:ext>
            </a:extLst>
          </p:cNvPr>
          <p:cNvSpPr>
            <a:spLocks noGrp="1"/>
          </p:cNvSpPr>
          <p:nvPr>
            <p:ph type="title"/>
          </p:nvPr>
        </p:nvSpPr>
        <p:spPr/>
        <p:txBody>
          <a:bodyPr/>
          <a:lstStyle/>
          <a:p>
            <a:r>
              <a:rPr lang="en-US" dirty="0"/>
              <a:t>Replication Primer</a:t>
            </a:r>
          </a:p>
        </p:txBody>
      </p:sp>
      <p:sp>
        <p:nvSpPr>
          <p:cNvPr id="3" name="Content Placeholder 2">
            <a:extLst>
              <a:ext uri="{FF2B5EF4-FFF2-40B4-BE49-F238E27FC236}">
                <a16:creationId xmlns:a16="http://schemas.microsoft.com/office/drawing/2014/main" id="{8829EC3F-33CC-5D4B-A1E4-4797A721BDC9}"/>
              </a:ext>
            </a:extLst>
          </p:cNvPr>
          <p:cNvSpPr>
            <a:spLocks noGrp="1"/>
          </p:cNvSpPr>
          <p:nvPr>
            <p:ph idx="1"/>
          </p:nvPr>
        </p:nvSpPr>
        <p:spPr/>
        <p:txBody>
          <a:bodyPr/>
          <a:lstStyle/>
          <a:p>
            <a:r>
              <a:rPr lang="en-US" dirty="0"/>
              <a:t>Replicating data helps with fault tolerance and performance</a:t>
            </a:r>
          </a:p>
          <a:p>
            <a:r>
              <a:rPr lang="en-US" dirty="0"/>
              <a:t>Reads:</a:t>
            </a:r>
          </a:p>
          <a:p>
            <a:pPr lvl="1"/>
            <a:r>
              <a:rPr lang="en-US" dirty="0"/>
              <a:t>On a fault, reads can be directed to replica</a:t>
            </a:r>
          </a:p>
          <a:p>
            <a:pPr lvl="1"/>
            <a:r>
              <a:rPr lang="en-US" dirty="0"/>
              <a:t>Also, reads can be handled by “nearest” replica</a:t>
            </a:r>
          </a:p>
          <a:p>
            <a:pPr lvl="1"/>
            <a:endParaRPr lang="en-US" dirty="0"/>
          </a:p>
          <a:p>
            <a:r>
              <a:rPr lang="en-US" dirty="0"/>
              <a:t>What about writes?</a:t>
            </a:r>
          </a:p>
          <a:p>
            <a:pPr lvl="1"/>
            <a:r>
              <a:rPr lang="en-US" dirty="0"/>
              <a:t>Slower?  (More nodes to write)</a:t>
            </a:r>
          </a:p>
          <a:p>
            <a:pPr lvl="1"/>
            <a:r>
              <a:rPr lang="en-US" dirty="0"/>
              <a:t>Less available? (Have to write all nodes, what if some nodes crash?)</a:t>
            </a:r>
          </a:p>
        </p:txBody>
      </p:sp>
    </p:spTree>
    <p:extLst>
      <p:ext uri="{BB962C8B-B14F-4D97-AF65-F5344CB8AC3E}">
        <p14:creationId xmlns:p14="http://schemas.microsoft.com/office/powerpoint/2010/main" val="266622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B18C-C506-5E45-9128-E3E4D15058D7}"/>
              </a:ext>
            </a:extLst>
          </p:cNvPr>
          <p:cNvSpPr>
            <a:spLocks noGrp="1"/>
          </p:cNvSpPr>
          <p:nvPr>
            <p:ph type="title"/>
          </p:nvPr>
        </p:nvSpPr>
        <p:spPr/>
        <p:txBody>
          <a:bodyPr/>
          <a:lstStyle/>
          <a:p>
            <a:r>
              <a:rPr lang="en-US" dirty="0"/>
              <a:t>Availability</a:t>
            </a:r>
          </a:p>
        </p:txBody>
      </p:sp>
      <p:sp>
        <p:nvSpPr>
          <p:cNvPr id="3" name="Content Placeholder 2">
            <a:extLst>
              <a:ext uri="{FF2B5EF4-FFF2-40B4-BE49-F238E27FC236}">
                <a16:creationId xmlns:a16="http://schemas.microsoft.com/office/drawing/2014/main" id="{DAC7CDC4-7DD0-AF46-977F-A1AF4A74F547}"/>
              </a:ext>
            </a:extLst>
          </p:cNvPr>
          <p:cNvSpPr>
            <a:spLocks noGrp="1"/>
          </p:cNvSpPr>
          <p:nvPr>
            <p:ph idx="1"/>
          </p:nvPr>
        </p:nvSpPr>
        <p:spPr/>
        <p:txBody>
          <a:bodyPr/>
          <a:lstStyle/>
          <a:p>
            <a:r>
              <a:rPr lang="en-US" dirty="0"/>
              <a:t>Availability:  can the system process requests?</a:t>
            </a:r>
          </a:p>
          <a:p>
            <a:r>
              <a:rPr lang="en-US" dirty="0"/>
              <a:t>In large systems, even w/ very reliable nodes, </a:t>
            </a:r>
            <a:r>
              <a:rPr lang="en-US" b="1" u="sng" dirty="0"/>
              <a:t>failures happen</a:t>
            </a:r>
            <a:r>
              <a:rPr lang="en-US" b="1" dirty="0"/>
              <a:t>!</a:t>
            </a:r>
          </a:p>
          <a:p>
            <a:r>
              <a:rPr lang="en-US" dirty="0"/>
              <a:t>Replication clearly provides </a:t>
            </a:r>
            <a:r>
              <a:rPr lang="en-US" i="1" dirty="0"/>
              <a:t>read availability</a:t>
            </a:r>
            <a:endParaRPr lang="en-US" dirty="0"/>
          </a:p>
          <a:p>
            <a:r>
              <a:rPr lang="en-US" dirty="0"/>
              <a:t>What about writes?</a:t>
            </a:r>
          </a:p>
        </p:txBody>
      </p:sp>
    </p:spTree>
    <p:extLst>
      <p:ext uri="{BB962C8B-B14F-4D97-AF65-F5344CB8AC3E}">
        <p14:creationId xmlns:p14="http://schemas.microsoft.com/office/powerpoint/2010/main" val="17366923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7723</TotalTime>
  <Words>2745</Words>
  <Application>Microsoft Macintosh PowerPoint</Application>
  <PresentationFormat>Widescreen</PresentationFormat>
  <Paragraphs>544</Paragraphs>
  <Slides>49</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Avenir Book</vt:lpstr>
      <vt:lpstr>Calibri</vt:lpstr>
      <vt:lpstr>Courier</vt:lpstr>
      <vt:lpstr>Helvetica</vt:lpstr>
      <vt:lpstr>Helvetica Neue</vt:lpstr>
      <vt:lpstr>Office Theme</vt:lpstr>
      <vt:lpstr>Eventual Consistency &amp; Amazon Dynamo</vt:lpstr>
      <vt:lpstr>2PC Recap</vt:lpstr>
      <vt:lpstr>Failure Cases</vt:lpstr>
      <vt:lpstr>Failure Cases</vt:lpstr>
      <vt:lpstr>Amazon Operational DB Desiderata</vt:lpstr>
      <vt:lpstr>Enter Dynamo</vt:lpstr>
      <vt:lpstr>Versus RDBMS</vt:lpstr>
      <vt:lpstr>Replication Primer</vt:lpstr>
      <vt:lpstr>Availability</vt:lpstr>
      <vt:lpstr>Write Availability Tradeoff</vt:lpstr>
      <vt:lpstr>No Free Lunch</vt:lpstr>
      <vt:lpstr>CAP Example</vt:lpstr>
      <vt:lpstr>NoSQL</vt:lpstr>
      <vt:lpstr>PowerPoint Presentation</vt:lpstr>
      <vt:lpstr>PowerPoint Presentation</vt:lpstr>
      <vt:lpstr>PowerPoint Presentation</vt:lpstr>
      <vt:lpstr>Dynamo Query Interface </vt:lpstr>
      <vt:lpstr>Dynamo Data Partitioning and Replication</vt:lpstr>
      <vt:lpstr>Consistent Hashing</vt:lpstr>
      <vt:lpstr>Joining the Ring</vt:lpstr>
      <vt:lpstr>Handling Reads</vt:lpstr>
      <vt:lpstr>Handling Writes</vt:lpstr>
      <vt:lpstr>Dynamo Consistency</vt:lpstr>
      <vt:lpstr>Dynamo Consistency</vt:lpstr>
      <vt:lpstr>PowerPoint Presentation</vt:lpstr>
      <vt:lpstr>Sloppy Quorum</vt:lpstr>
      <vt:lpstr>Sloppy Quorum &amp; Hinted Handoff</vt:lpstr>
      <vt:lpstr>Sloppy Quorum  Divergence</vt:lpstr>
      <vt:lpstr>Sloppy Quorum  Divergence</vt:lpstr>
      <vt:lpstr>Vector Clocks</vt:lpstr>
      <vt:lpstr>Vector Clocks</vt:lpstr>
      <vt:lpstr>Vector Clocks</vt:lpstr>
      <vt:lpstr>Vector Clocks</vt:lpstr>
      <vt:lpstr>Vector Clocks</vt:lpstr>
      <vt:lpstr>Read Repair</vt:lpstr>
      <vt:lpstr>Clicker</vt:lpstr>
      <vt:lpstr>Clicker</vt:lpstr>
      <vt:lpstr>Anti-entropy</vt:lpstr>
      <vt:lpstr>Merkle Trees</vt:lpstr>
      <vt:lpstr>Merkle Trees</vt:lpstr>
      <vt:lpstr>Merkle Trees</vt:lpstr>
      <vt:lpstr>Merkle Trees</vt:lpstr>
      <vt:lpstr>Merkle Trees</vt:lpstr>
      <vt:lpstr>Summary</vt:lpstr>
      <vt:lpstr>Summary</vt:lpstr>
      <vt:lpstr>Summary</vt:lpstr>
      <vt:lpstr>Summary</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Amazon Dynamo</dc:title>
  <dc:creator>Samuel R Madden</dc:creator>
  <cp:lastModifiedBy>Samuel R Madden</cp:lastModifiedBy>
  <cp:revision>54</cp:revision>
  <cp:lastPrinted>2022-11-14T19:15:58Z</cp:lastPrinted>
  <dcterms:created xsi:type="dcterms:W3CDTF">2021-04-29T19:01:50Z</dcterms:created>
  <dcterms:modified xsi:type="dcterms:W3CDTF">2023-11-08T21:15:33Z</dcterms:modified>
</cp:coreProperties>
</file>