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7"/>
  </p:notesMasterIdLst>
  <p:sldIdLst>
    <p:sldId id="256" r:id="rId3"/>
    <p:sldId id="362" r:id="rId4"/>
    <p:sldId id="346" r:id="rId5"/>
    <p:sldId id="347" r:id="rId6"/>
    <p:sldId id="348" r:id="rId7"/>
    <p:sldId id="354" r:id="rId8"/>
    <p:sldId id="355" r:id="rId9"/>
    <p:sldId id="356" r:id="rId10"/>
    <p:sldId id="359" r:id="rId11"/>
    <p:sldId id="357" r:id="rId12"/>
    <p:sldId id="358" r:id="rId13"/>
    <p:sldId id="360" r:id="rId14"/>
    <p:sldId id="350" r:id="rId15"/>
    <p:sldId id="330" r:id="rId16"/>
    <p:sldId id="363" r:id="rId17"/>
    <p:sldId id="329" r:id="rId18"/>
    <p:sldId id="361" r:id="rId19"/>
    <p:sldId id="276" r:id="rId20"/>
    <p:sldId id="277" r:id="rId21"/>
    <p:sldId id="278" r:id="rId22"/>
    <p:sldId id="320" r:id="rId23"/>
    <p:sldId id="280" r:id="rId24"/>
    <p:sldId id="279" r:id="rId25"/>
    <p:sldId id="281" r:id="rId26"/>
    <p:sldId id="322" r:id="rId27"/>
    <p:sldId id="321" r:id="rId28"/>
    <p:sldId id="312" r:id="rId29"/>
    <p:sldId id="313" r:id="rId30"/>
    <p:sldId id="314" r:id="rId31"/>
    <p:sldId id="315" r:id="rId32"/>
    <p:sldId id="316" r:id="rId33"/>
    <p:sldId id="287" r:id="rId34"/>
    <p:sldId id="288" r:id="rId35"/>
    <p:sldId id="323" r:id="rId36"/>
    <p:sldId id="364" r:id="rId37"/>
    <p:sldId id="365" r:id="rId38"/>
    <p:sldId id="366" r:id="rId39"/>
    <p:sldId id="367" r:id="rId40"/>
    <p:sldId id="368" r:id="rId41"/>
    <p:sldId id="289" r:id="rId42"/>
    <p:sldId id="325" r:id="rId43"/>
    <p:sldId id="324" r:id="rId44"/>
    <p:sldId id="290" r:id="rId45"/>
    <p:sldId id="306" r:id="rId46"/>
    <p:sldId id="326" r:id="rId47"/>
    <p:sldId id="304" r:id="rId48"/>
    <p:sldId id="307" r:id="rId49"/>
    <p:sldId id="308" r:id="rId50"/>
    <p:sldId id="310" r:id="rId51"/>
    <p:sldId id="311" r:id="rId52"/>
    <p:sldId id="327" r:id="rId53"/>
    <p:sldId id="317" r:id="rId54"/>
    <p:sldId id="328" r:id="rId55"/>
    <p:sldId id="3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5"/>
    <p:restoredTop sz="70993"/>
  </p:normalViewPr>
  <p:slideViewPr>
    <p:cSldViewPr snapToGrid="0" snapToObjects="1">
      <p:cViewPr varScale="1">
        <p:scale>
          <a:sx n="104" d="100"/>
          <a:sy n="104" d="100"/>
        </p:scale>
        <p:origin x="45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24T02:44:26.892" idx="2">
    <p:pos x="6000" y="0"/>
    <p:text>-Teng, Mengqiu</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01-24T02:44:26.892" idx="1">
    <p:pos x="6000" y="0"/>
    <p:text>-Teng, Mengqiu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4D10A-81D1-8748-8404-C44E2799F913}" type="datetimeFigureOut">
              <a:rPr lang="en-US" smtClean="0"/>
              <a:t>11/14/23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DBF5F-E884-8D4B-8536-498293E3FBD0}" type="slidenum">
              <a:rPr lang="en-US" smtClean="0"/>
              <a:t>‹#›</a:t>
            </a:fld>
            <a:endParaRPr lang="en-US"/>
          </a:p>
        </p:txBody>
      </p:sp>
    </p:spTree>
    <p:extLst>
      <p:ext uri="{BB962C8B-B14F-4D97-AF65-F5344CB8AC3E}">
        <p14:creationId xmlns:p14="http://schemas.microsoft.com/office/powerpoint/2010/main" val="99582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DBF5F-E884-8D4B-8536-498293E3FBD0}" type="slidenum">
              <a:rPr lang="en-US" smtClean="0"/>
              <a:t>1</a:t>
            </a:fld>
            <a:endParaRPr lang="en-US"/>
          </a:p>
        </p:txBody>
      </p:sp>
    </p:spTree>
    <p:extLst>
      <p:ext uri="{BB962C8B-B14F-4D97-AF65-F5344CB8AC3E}">
        <p14:creationId xmlns:p14="http://schemas.microsoft.com/office/powerpoint/2010/main" val="123680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17</a:t>
            </a:fld>
            <a:endParaRPr lang="en-US"/>
          </a:p>
        </p:txBody>
      </p:sp>
    </p:spTree>
    <p:extLst>
      <p:ext uri="{BB962C8B-B14F-4D97-AF65-F5344CB8AC3E}">
        <p14:creationId xmlns:p14="http://schemas.microsoft.com/office/powerpoint/2010/main" val="106790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732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19167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2519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the “underscore” syntax here in Scala is something called “placeholder syntax”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It’s way of creating an anonymous function --- akin to lambda in Python --- without even being explicit about the incoming parameter.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read the “_.</a:t>
            </a:r>
            <a:r>
              <a:rPr lang="en-US" dirty="0" err="1"/>
              <a:t>startsWith</a:t>
            </a:r>
            <a:r>
              <a:rPr lang="en-US" dirty="0"/>
              <a:t>(“ERROR”)” text as a way to write a small </a:t>
            </a:r>
            <a:r>
              <a:rPr lang="en-US" dirty="0" err="1"/>
              <a:t>boolean</a:t>
            </a:r>
            <a:r>
              <a:rPr lang="en-US" dirty="0"/>
              <a:t> function.  It takes a line of input and returns true or false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39998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the “underscore” syntax here in Scala is something called “placeholder syntax”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It’s way of creating an anonymous function --- akin to lambda in Python --- without even being explicit about the incoming parameter.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read the “_.</a:t>
            </a:r>
            <a:r>
              <a:rPr lang="en-US" dirty="0" err="1"/>
              <a:t>startsWith</a:t>
            </a:r>
            <a:r>
              <a:rPr lang="en-US" dirty="0"/>
              <a:t>(“ERROR”)” text as a way to write a small </a:t>
            </a:r>
            <a:r>
              <a:rPr lang="en-US" dirty="0" err="1"/>
              <a:t>boolean</a:t>
            </a:r>
            <a:r>
              <a:rPr lang="en-US" dirty="0"/>
              <a:t> function.  It takes a line of input and returns true or false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972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1304403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15578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51156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fca335d02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fca335d0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3026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419295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3654967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1517606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81bb7dd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81bb7dd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RDD 0: initialization (reading from an input file)</a:t>
            </a:r>
            <a:endParaRPr dirty="0"/>
          </a:p>
          <a:p>
            <a:pPr marL="0" lvl="0" indent="0" algn="l" rtl="0">
              <a:spcBef>
                <a:spcPts val="0"/>
              </a:spcBef>
              <a:spcAft>
                <a:spcPts val="0"/>
              </a:spcAft>
              <a:buNone/>
            </a:pPr>
            <a:r>
              <a:rPr lang="en" dirty="0"/>
              <a:t>RDD 1a/b: some mapping or filtering</a:t>
            </a:r>
            <a:endParaRPr dirty="0"/>
          </a:p>
          <a:p>
            <a:pPr marL="0" lvl="0" indent="0" algn="l" rtl="0">
              <a:spcBef>
                <a:spcPts val="0"/>
              </a:spcBef>
              <a:spcAft>
                <a:spcPts val="0"/>
              </a:spcAft>
              <a:buNone/>
            </a:pPr>
            <a:r>
              <a:rPr lang="en" dirty="0"/>
              <a:t>RDD 2: some joining</a:t>
            </a:r>
            <a:endParaRPr dirty="0"/>
          </a:p>
          <a:p>
            <a:pPr marL="0" lvl="0" indent="0" algn="l" rtl="0">
              <a:spcBef>
                <a:spcPts val="0"/>
              </a:spcBef>
              <a:spcAft>
                <a:spcPts val="0"/>
              </a:spcAft>
              <a:buNone/>
            </a:pPr>
            <a:r>
              <a:rPr lang="en" dirty="0"/>
              <a:t>RDD 3: some filtering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happens when Worker 3 goes down? </a:t>
            </a:r>
            <a:endParaRPr dirty="0"/>
          </a:p>
          <a:p>
            <a:pPr marL="0" lvl="0" indent="0" algn="l" rtl="0">
              <a:spcBef>
                <a:spcPts val="0"/>
              </a:spcBef>
              <a:spcAft>
                <a:spcPts val="0"/>
              </a:spcAft>
              <a:buNone/>
            </a:pPr>
            <a:r>
              <a:rPr lang="en" dirty="0"/>
              <a:t>All partitions on worker 3 </a:t>
            </a:r>
            <a:r>
              <a:rPr lang="en" dirty="0" err="1"/>
              <a:t>disappear.So</a:t>
            </a:r>
            <a:r>
              <a:rPr lang="en" dirty="0"/>
              <a:t> we have to rebuild Worker 3’s partitions.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we have to go back up the lineage and rebuild each partition from each ancestor.</a:t>
            </a:r>
            <a:endParaRPr dirty="0"/>
          </a:p>
        </p:txBody>
      </p:sp>
    </p:spTree>
    <p:extLst>
      <p:ext uri="{BB962C8B-B14F-4D97-AF65-F5344CB8AC3E}">
        <p14:creationId xmlns:p14="http://schemas.microsoft.com/office/powerpoint/2010/main" val="1557095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4040215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p_j</a:t>
            </a:r>
            <a:r>
              <a:rPr lang="en-US" dirty="0"/>
              <a:t> \in M(</a:t>
            </a:r>
            <a:r>
              <a:rPr lang="en-US" dirty="0" err="1"/>
              <a:t>p_i</a:t>
            </a:r>
            <a:r>
              <a:rPr lang="en-US" dirty="0"/>
              <a:t>)  means “the set of pages that link to </a:t>
            </a:r>
            <a:r>
              <a:rPr lang="en-US" dirty="0" err="1"/>
              <a:t>p_i</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a:t>
            </a:r>
            <a:br>
              <a:rPr lang="en-US" dirty="0"/>
            </a:br>
            <a:endParaRPr lang="en-US" dirty="0"/>
          </a:p>
          <a:p>
            <a:pPr marL="0" lvl="0" indent="0" algn="l" rtl="0">
              <a:spcBef>
                <a:spcPts val="0"/>
              </a:spcBef>
              <a:spcAft>
                <a:spcPts val="0"/>
              </a:spcAft>
              <a:buNone/>
            </a:pPr>
            <a:r>
              <a:rPr lang="en-US" dirty="0"/>
              <a:t>“PR(</a:t>
            </a:r>
            <a:r>
              <a:rPr lang="en-US" dirty="0" err="1"/>
              <a:t>p_j</a:t>
            </a:r>
            <a:r>
              <a:rPr lang="en-US" dirty="0"/>
              <a:t>)” means “the page rank of </a:t>
            </a:r>
            <a:r>
              <a:rPr lang="en-US" dirty="0" err="1"/>
              <a:t>p_j</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t>
            </a:r>
            <a:r>
              <a:rPr lang="en-US" dirty="0" err="1"/>
              <a:t>p_j</a:t>
            </a:r>
            <a:r>
              <a:rPr lang="en-US" dirty="0"/>
              <a:t>) means “the number of outbound links from page </a:t>
            </a:r>
            <a:r>
              <a:rPr lang="en-US" dirty="0" err="1"/>
              <a:t>p_j</a:t>
            </a:r>
            <a:endParaRPr dirty="0"/>
          </a:p>
        </p:txBody>
      </p:sp>
      <p:sp>
        <p:nvSpPr>
          <p:cNvPr id="179" name="Google Shape;1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452014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p_j</a:t>
            </a:r>
            <a:r>
              <a:rPr lang="en-US" dirty="0"/>
              <a:t> \in M(</a:t>
            </a:r>
            <a:r>
              <a:rPr lang="en-US" dirty="0" err="1"/>
              <a:t>p_i</a:t>
            </a:r>
            <a:r>
              <a:rPr lang="en-US" dirty="0"/>
              <a:t>)  means “the set of pages that link to </a:t>
            </a:r>
            <a:r>
              <a:rPr lang="en-US" dirty="0" err="1"/>
              <a:t>p_i</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a:t>
            </a:r>
            <a:br>
              <a:rPr lang="en-US" dirty="0"/>
            </a:br>
            <a:endParaRPr lang="en-US" dirty="0"/>
          </a:p>
          <a:p>
            <a:pPr marL="0" lvl="0" indent="0" algn="l" rtl="0">
              <a:spcBef>
                <a:spcPts val="0"/>
              </a:spcBef>
              <a:spcAft>
                <a:spcPts val="0"/>
              </a:spcAft>
              <a:buNone/>
            </a:pPr>
            <a:r>
              <a:rPr lang="en-US" dirty="0"/>
              <a:t>“PR(</a:t>
            </a:r>
            <a:r>
              <a:rPr lang="en-US" dirty="0" err="1"/>
              <a:t>p_j</a:t>
            </a:r>
            <a:r>
              <a:rPr lang="en-US" dirty="0"/>
              <a:t>)” means “the page rank of </a:t>
            </a:r>
            <a:r>
              <a:rPr lang="en-US" dirty="0" err="1"/>
              <a:t>p_j</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t>
            </a:r>
            <a:r>
              <a:rPr lang="en-US" dirty="0" err="1"/>
              <a:t>p_j</a:t>
            </a:r>
            <a:r>
              <a:rPr lang="en-US" dirty="0"/>
              <a:t>) means “the number of outbound links from page </a:t>
            </a:r>
            <a:r>
              <a:rPr lang="en-US" dirty="0" err="1"/>
              <a:t>p_j</a:t>
            </a:r>
            <a:endParaRPr dirty="0"/>
          </a:p>
        </p:txBody>
      </p:sp>
      <p:sp>
        <p:nvSpPr>
          <p:cNvPr id="179" name="Google Shape;1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01496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38</a:t>
            </a:fld>
            <a:endParaRPr lang="en-US"/>
          </a:p>
        </p:txBody>
      </p:sp>
    </p:spTree>
    <p:extLst>
      <p:ext uri="{BB962C8B-B14F-4D97-AF65-F5344CB8AC3E}">
        <p14:creationId xmlns:p14="http://schemas.microsoft.com/office/powerpoint/2010/main" val="2927740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39</a:t>
            </a:fld>
            <a:endParaRPr lang="en-US"/>
          </a:p>
        </p:txBody>
      </p:sp>
    </p:spTree>
    <p:extLst>
      <p:ext uri="{BB962C8B-B14F-4D97-AF65-F5344CB8AC3E}">
        <p14:creationId xmlns:p14="http://schemas.microsoft.com/office/powerpoint/2010/main" val="300427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8b5a8d5f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8b5a8d5f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49d92c92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49d92c92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g4e49d92c92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957140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49d92c92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49d92c92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4e49d92c92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2223258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49d92c92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49d92c92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g4e49d92c92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4109382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1" u="none" strike="noStrike" cap="none" dirty="0">
                <a:solidFill>
                  <a:schemeClr val="dk1"/>
                </a:solidFill>
                <a:effectLst/>
                <a:latin typeface="Calibri"/>
                <a:ea typeface="Calibri"/>
                <a:cs typeface="Calibri"/>
                <a:sym typeface="Calibri"/>
              </a:rPr>
              <a:t>narrow </a:t>
            </a:r>
            <a:r>
              <a:rPr lang="en-US" altLang="zh-CN" sz="1200" b="0" i="0" u="none" strike="noStrike" cap="none" dirty="0">
                <a:solidFill>
                  <a:schemeClr val="dk1"/>
                </a:solidFill>
                <a:effectLst/>
                <a:latin typeface="Calibri"/>
                <a:ea typeface="Calibri"/>
                <a:cs typeface="Calibri"/>
                <a:sym typeface="Calibri"/>
              </a:rPr>
              <a:t>dependencies:</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each partition of the parent RDD is used by at most one partition of the child RDD,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1" u="none" strike="noStrike" cap="none" dirty="0">
                <a:solidFill>
                  <a:schemeClr val="dk1"/>
                </a:solidFill>
                <a:effectLst/>
                <a:latin typeface="Calibri"/>
                <a:ea typeface="Calibri"/>
                <a:cs typeface="Calibri"/>
                <a:sym typeface="Calibri"/>
              </a:rPr>
              <a:t>wide </a:t>
            </a:r>
            <a:r>
              <a:rPr lang="en-US" altLang="zh-CN" sz="1200" b="0" i="0" u="none" strike="noStrike" cap="none" dirty="0">
                <a:solidFill>
                  <a:schemeClr val="dk1"/>
                </a:solidFill>
                <a:effectLst/>
                <a:latin typeface="Calibri"/>
                <a:ea typeface="Calibri"/>
                <a:cs typeface="Calibri"/>
                <a:sym typeface="Calibri"/>
              </a:rPr>
              <a:t>dependencies:</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multiple child partitions may depend on one</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baseline="0" dirty="0">
                <a:solidFill>
                  <a:schemeClr val="dk1"/>
                </a:solidFill>
                <a:effectLst/>
                <a:latin typeface="Calibri"/>
                <a:ea typeface="Calibri"/>
                <a:cs typeface="Calibri"/>
                <a:sym typeface="Calibri"/>
              </a:rPr>
              <a:t>parent</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baseline="0" dirty="0">
                <a:solidFill>
                  <a:schemeClr val="dk1"/>
                </a:solidFill>
                <a:effectLst/>
                <a:latin typeface="Calibri"/>
                <a:ea typeface="Calibri"/>
                <a:cs typeface="Calibri"/>
                <a:sym typeface="Calibri"/>
              </a:rPr>
              <a:t>RDD</a:t>
            </a:r>
            <a:r>
              <a:rPr lang="en-US" altLang="zh-CN"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0" u="none" strike="noStrike" cap="none" dirty="0">
                <a:solidFill>
                  <a:schemeClr val="dk1"/>
                </a:solidFill>
                <a:effectLst/>
                <a:latin typeface="Calibri"/>
                <a:ea typeface="Calibri"/>
                <a:cs typeface="Calibri"/>
                <a:sym typeface="Calibri"/>
              </a:rPr>
              <a:t>Narrow:</a:t>
            </a:r>
            <a:r>
              <a:rPr lang="zh-CN" altLang="en-US" sz="1200" b="0" i="0" u="none" strike="noStrike" cap="none"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pipelined execution on one node,</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efficient, as only the lost parent partitions need to be recomputed</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in parallel on different nodes. </a:t>
            </a: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dirty="0"/>
          </a:p>
          <a:p>
            <a:pPr marL="0" lvl="0" indent="0" algn="l" rtl="0">
              <a:spcBef>
                <a:spcPts val="0"/>
              </a:spcBef>
              <a:spcAft>
                <a:spcPts val="0"/>
              </a:spcAft>
              <a:buNone/>
            </a:pPr>
            <a:r>
              <a:rPr lang="en-US" altLang="zh-CN" dirty="0"/>
              <a:t>Wide:</a:t>
            </a:r>
            <a:r>
              <a:rPr lang="zh-CN" altLang="en-US" dirty="0"/>
              <a:t> </a:t>
            </a:r>
            <a:r>
              <a:rPr lang="en-US" altLang="zh-CN" dirty="0"/>
              <a:t>need</a:t>
            </a:r>
            <a:r>
              <a:rPr lang="zh-CN" altLang="en-US" dirty="0"/>
              <a:t> </a:t>
            </a:r>
            <a:r>
              <a:rPr lang="en-US" altLang="zh-CN" dirty="0"/>
              <a:t>internode</a:t>
            </a:r>
            <a:r>
              <a:rPr lang="zh-CN" altLang="en-US" dirty="0"/>
              <a:t> </a:t>
            </a:r>
            <a:r>
              <a:rPr lang="en-US" altLang="zh-CN" dirty="0"/>
              <a:t>communication</a:t>
            </a:r>
            <a:r>
              <a:rPr lang="zh-CN" altLang="en-US" baseline="0" dirty="0"/>
              <a:t> </a:t>
            </a:r>
            <a:endParaRPr dirty="0"/>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58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dirty="0"/>
              <a:t>2</a:t>
            </a:r>
            <a:r>
              <a:rPr lang="zh-CN" altLang="en-US" baseline="0" dirty="0"/>
              <a:t> </a:t>
            </a:r>
            <a:r>
              <a:rPr lang="en-US" altLang="zh-CN" baseline="0" dirty="0"/>
              <a:t>co-locate</a:t>
            </a:r>
            <a:r>
              <a:rPr lang="zh-CN" altLang="en-US" baseline="0" dirty="0"/>
              <a:t> </a:t>
            </a:r>
            <a:r>
              <a:rPr lang="en-US" altLang="zh-CN" baseline="0" dirty="0"/>
              <a:t>data</a:t>
            </a:r>
            <a:r>
              <a:rPr lang="zh-CN" altLang="en-US" baseline="0" dirty="0"/>
              <a:t> </a:t>
            </a:r>
            <a:r>
              <a:rPr lang="en-US" altLang="zh-CN" baseline="0" dirty="0"/>
              <a:t>and</a:t>
            </a:r>
            <a:r>
              <a:rPr lang="zh-CN" altLang="en-US" baseline="0" dirty="0"/>
              <a:t> </a:t>
            </a:r>
            <a:r>
              <a:rPr lang="en-US" altLang="zh-CN" baseline="0" dirty="0"/>
              <a:t>computation</a:t>
            </a:r>
          </a:p>
          <a:p>
            <a:pPr marL="0" lvl="0" indent="0" algn="l" rtl="0">
              <a:spcBef>
                <a:spcPts val="0"/>
              </a:spcBef>
              <a:spcAft>
                <a:spcPts val="0"/>
              </a:spcAft>
              <a:buNone/>
            </a:pPr>
            <a:endParaRPr lang="en-US" altLang="zh-CN"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dirty="0"/>
              <a:t>Group </a:t>
            </a:r>
            <a:r>
              <a:rPr lang="en-US" altLang="zh-CN" sz="1200" i="1" dirty="0"/>
              <a:t>narrow dependencies</a:t>
            </a:r>
            <a:r>
              <a:rPr lang="en-US" altLang="zh-CN" sz="1200" dirty="0"/>
              <a:t> into a </a:t>
            </a:r>
            <a:r>
              <a:rPr lang="en-US" altLang="zh-CN" sz="1200" b="1" dirty="0">
                <a:latin typeface="Lato"/>
                <a:ea typeface="Lato"/>
                <a:cs typeface="Lato"/>
                <a:sym typeface="Lato"/>
              </a:rPr>
              <a:t>stage</a:t>
            </a:r>
            <a:r>
              <a:rPr lang="en-US" altLang="zh-CN" sz="1200" dirty="0"/>
              <a:t>, which can be pipelined on 1 node.</a:t>
            </a:r>
          </a:p>
          <a:p>
            <a:pPr marL="0" lvl="0" indent="0" algn="l" rtl="0">
              <a:spcBef>
                <a:spcPts val="0"/>
              </a:spcBef>
              <a:spcAft>
                <a:spcPts val="0"/>
              </a:spcAft>
              <a:buNone/>
            </a:pPr>
            <a:endParaRPr lang="en-US" altLang="zh-CN" dirty="0"/>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1764688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CN" dirty="0"/>
              <a:t>2</a:t>
            </a:r>
            <a:r>
              <a:rPr lang="zh-CN" altLang="en-US" baseline="0" dirty="0"/>
              <a:t> </a:t>
            </a:r>
            <a:r>
              <a:rPr lang="en-US" altLang="zh-CN" baseline="0" dirty="0"/>
              <a:t>co-locate</a:t>
            </a:r>
            <a:r>
              <a:rPr lang="zh-CN" altLang="en-US" baseline="0" dirty="0"/>
              <a:t> </a:t>
            </a:r>
            <a:r>
              <a:rPr lang="en-US" altLang="zh-CN" baseline="0" dirty="0"/>
              <a:t>data</a:t>
            </a:r>
            <a:r>
              <a:rPr lang="zh-CN" altLang="en-US" baseline="0" dirty="0"/>
              <a:t> </a:t>
            </a:r>
            <a:r>
              <a:rPr lang="en-US" altLang="zh-CN" baseline="0" dirty="0"/>
              <a:t>and</a:t>
            </a:r>
            <a:r>
              <a:rPr lang="zh-CN" altLang="en-US" baseline="0" dirty="0"/>
              <a:t> </a:t>
            </a:r>
            <a:r>
              <a:rPr lang="en-US" altLang="zh-CN" baseline="0" dirty="0"/>
              <a:t>computation</a:t>
            </a:r>
          </a:p>
          <a:p>
            <a:pPr marL="0" lvl="0" indent="0" algn="l" rtl="0">
              <a:spcBef>
                <a:spcPts val="0"/>
              </a:spcBef>
              <a:spcAft>
                <a:spcPts val="0"/>
              </a:spcAft>
              <a:buNone/>
            </a:pPr>
            <a:endParaRPr lang="en-US" altLang="zh-CN"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dirty="0"/>
              <a:t>Group </a:t>
            </a:r>
            <a:r>
              <a:rPr lang="en-US" altLang="zh-CN" sz="1200" i="1" dirty="0"/>
              <a:t>narrow dependencies</a:t>
            </a:r>
            <a:r>
              <a:rPr lang="en-US" altLang="zh-CN" sz="1200" dirty="0"/>
              <a:t> into a </a:t>
            </a:r>
            <a:r>
              <a:rPr lang="en-US" altLang="zh-CN" sz="1200" b="1" dirty="0">
                <a:latin typeface="Lato"/>
                <a:ea typeface="Lato"/>
                <a:cs typeface="Lato"/>
                <a:sym typeface="Lato"/>
              </a:rPr>
              <a:t>stage</a:t>
            </a:r>
            <a:r>
              <a:rPr lang="en-US" altLang="zh-CN" sz="1200" dirty="0"/>
              <a:t>, which can be pipelined on 1 node.</a:t>
            </a:r>
          </a:p>
          <a:p>
            <a:pPr marL="0" lvl="0" indent="0" algn="l" rtl="0">
              <a:spcBef>
                <a:spcPts val="0"/>
              </a:spcBef>
              <a:spcAft>
                <a:spcPts val="0"/>
              </a:spcAft>
              <a:buNone/>
            </a:pPr>
            <a:endParaRPr lang="en-US" altLang="zh-CN" dirty="0"/>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815554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203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112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e49d92c9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4e49d92c9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015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e49d92c9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0" u="none" strike="noStrike" cap="none" dirty="0">
                <a:solidFill>
                  <a:schemeClr val="dk1"/>
                </a:solidFill>
                <a:effectLst/>
                <a:latin typeface="Calibri"/>
                <a:ea typeface="Calibri"/>
                <a:cs typeface="Calibri"/>
                <a:sym typeface="Calibri"/>
              </a:rPr>
              <a:t>Outperforms</a:t>
            </a:r>
            <a:r>
              <a:rPr lang="zh-CN" altLang="en-US" sz="1200" b="0" i="0" u="none" strike="noStrike" cap="none" baseline="0" dirty="0">
                <a:solidFill>
                  <a:schemeClr val="dk1"/>
                </a:solidFill>
                <a:effectLst/>
                <a:latin typeface="Calibri"/>
                <a:ea typeface="Calibri"/>
                <a:cs typeface="Calibri"/>
                <a:sym typeface="Calibri"/>
              </a:rPr>
              <a:t> </a:t>
            </a:r>
            <a:r>
              <a:rPr lang="en-US" altLang="zh-CN" sz="1200" b="0" i="0" u="none" strike="noStrike" cap="none" baseline="0" dirty="0" err="1">
                <a:solidFill>
                  <a:schemeClr val="dk1"/>
                </a:solidFill>
                <a:effectLst/>
                <a:latin typeface="Calibri"/>
                <a:ea typeface="Calibri"/>
                <a:cs typeface="Calibri"/>
                <a:sym typeface="Calibri"/>
              </a:rPr>
              <a:t>HadoopBinMemory</a:t>
            </a:r>
            <a:endParaRPr lang="en-US" altLang="zh-CN"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0" u="none" strike="noStrike" cap="none" dirty="0">
                <a:solidFill>
                  <a:schemeClr val="dk1"/>
                </a:solidFill>
                <a:effectLst/>
                <a:latin typeface="Calibri"/>
                <a:ea typeface="Calibri"/>
                <a:cs typeface="Calibri"/>
                <a:sym typeface="Calibri"/>
              </a:rPr>
              <a:t>1. Minimum overhead of the Hadoop software stack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0" u="none" strike="noStrike" cap="none" dirty="0">
                <a:solidFill>
                  <a:schemeClr val="dk1"/>
                </a:solidFill>
                <a:effectLst/>
                <a:latin typeface="Calibri"/>
                <a:ea typeface="Calibri"/>
                <a:cs typeface="Calibri"/>
                <a:sym typeface="Calibri"/>
              </a:rPr>
              <a:t>2. Overhead of HDFS while serving data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0" i="0" u="none" strike="noStrike" cap="none" dirty="0">
                <a:solidFill>
                  <a:schemeClr val="dk1"/>
                </a:solidFill>
                <a:effectLst/>
                <a:latin typeface="Calibri"/>
                <a:ea typeface="Calibri"/>
                <a:cs typeface="Calibri"/>
                <a:sym typeface="Calibri"/>
              </a:rPr>
              <a:t>3. Deserialization cost to convert binary records to us- able in-memory Java objects. </a:t>
            </a:r>
            <a:endParaRPr lang="en-US" altLang="zh-C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dirty="0"/>
          </a:p>
          <a:p>
            <a:pPr marL="0" lvl="0" indent="0" algn="l" rtl="0">
              <a:spcBef>
                <a:spcPts val="0"/>
              </a:spcBef>
              <a:spcAft>
                <a:spcPts val="0"/>
              </a:spcAft>
              <a:buNone/>
            </a:pPr>
            <a:endParaRPr dirty="0"/>
          </a:p>
        </p:txBody>
      </p:sp>
      <p:sp>
        <p:nvSpPr>
          <p:cNvPr id="244" name="Google Shape;244;g4e49d92c9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15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8b5a8d5f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8b5a8d5f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2DBF5F-E884-8D4B-8536-498293E3FBD0}" type="slidenum">
              <a:rPr lang="en-US" smtClean="0"/>
              <a:t>53</a:t>
            </a:fld>
            <a:endParaRPr lang="en-US"/>
          </a:p>
        </p:txBody>
      </p:sp>
    </p:spTree>
    <p:extLst>
      <p:ext uri="{BB962C8B-B14F-4D97-AF65-F5344CB8AC3E}">
        <p14:creationId xmlns:p14="http://schemas.microsoft.com/office/powerpoint/2010/main" val="270748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387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9</a:t>
            </a:fld>
            <a:endParaRPr lang="en-US"/>
          </a:p>
        </p:txBody>
      </p:sp>
    </p:spTree>
    <p:extLst>
      <p:ext uri="{BB962C8B-B14F-4D97-AF65-F5344CB8AC3E}">
        <p14:creationId xmlns:p14="http://schemas.microsoft.com/office/powerpoint/2010/main" val="102659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8b5a8d5fe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8b5a8d5fe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14</a:t>
            </a:fld>
            <a:endParaRPr lang="en-US"/>
          </a:p>
        </p:txBody>
      </p:sp>
    </p:spTree>
    <p:extLst>
      <p:ext uri="{BB962C8B-B14F-4D97-AF65-F5344CB8AC3E}">
        <p14:creationId xmlns:p14="http://schemas.microsoft.com/office/powerpoint/2010/main" val="334934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2DBF5F-E884-8D4B-8536-498293E3FBD0}" type="slidenum">
              <a:rPr lang="en-US" smtClean="0"/>
              <a:t>15</a:t>
            </a:fld>
            <a:endParaRPr lang="en-US"/>
          </a:p>
        </p:txBody>
      </p:sp>
    </p:spTree>
    <p:extLst>
      <p:ext uri="{BB962C8B-B14F-4D97-AF65-F5344CB8AC3E}">
        <p14:creationId xmlns:p14="http://schemas.microsoft.com/office/powerpoint/2010/main" val="177867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20952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68776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42970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867" b="1">
                <a:latin typeface="Helvetica"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b="0" i="0">
                <a:latin typeface="Avenir Medium" panose="02000503020000020003"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8842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4432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hasCustomPrompt="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Font typeface="Arial" panose="020B0604020202020204" pitchFamily="34" charset="0"/>
              <a:buChar char="•"/>
              <a:defRPr/>
            </a:lvl1pPr>
            <a:lvl2pPr marL="1219170" lvl="1" indent="-423323">
              <a:spcBef>
                <a:spcPts val="0"/>
              </a:spcBef>
              <a:spcAft>
                <a:spcPts val="0"/>
              </a:spcAft>
              <a:buSzPts val="1400"/>
              <a:buChar char="○"/>
              <a:defRPr sz="2400" b="0" i="0">
                <a:latin typeface="Avenir Medium" panose="02000503020000020003" pitchFamily="2" charset="0"/>
              </a:defRPr>
            </a:lvl2pPr>
            <a:lvl3pPr marL="1828754" lvl="2" indent="-423323">
              <a:spcBef>
                <a:spcPts val="0"/>
              </a:spcBef>
              <a:spcAft>
                <a:spcPts val="0"/>
              </a:spcAft>
              <a:buSzPts val="1400"/>
              <a:buChar char="■"/>
              <a:defRPr>
                <a:latin typeface="Avenir Book" panose="02000503020000020003" pitchFamily="2" charset="0"/>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r>
              <a:rPr lang="en-US" dirty="0"/>
              <a:t>Test</a:t>
            </a:r>
          </a:p>
          <a:p>
            <a:pPr lvl="1"/>
            <a:r>
              <a:rPr lang="en-US" dirty="0"/>
              <a:t>Test</a:t>
            </a:r>
          </a:p>
          <a:p>
            <a:pPr lvl="2"/>
            <a:r>
              <a:rPr lang="en-US" dirty="0"/>
              <a:t>Test</a:t>
            </a:r>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5070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008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1231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745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82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39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97721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8667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996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274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BFC784-3223-84A2-67AC-43005988D50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9DF9372A-EB42-2A8F-97EC-A7B75915E08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DD8F0CC-14A3-1760-44D7-4C80E4DD1BA5}"/>
              </a:ext>
            </a:extLst>
          </p:cNvPr>
          <p:cNvSpPr>
            <a:spLocks noGrp="1" noChangeArrowheads="1"/>
          </p:cNvSpPr>
          <p:nvPr>
            <p:ph type="sldNum" sz="quarter" idx="12"/>
          </p:nvPr>
        </p:nvSpPr>
        <p:spPr>
          <a:ln/>
        </p:spPr>
        <p:txBody>
          <a:bodyPr/>
          <a:lstStyle>
            <a:lvl1pPr>
              <a:defRPr/>
            </a:lvl1pPr>
          </a:lstStyle>
          <a:p>
            <a:fld id="{035D8765-73FC-0045-967B-905880D46659}" type="slidenum">
              <a:rPr lang="en-US" altLang="en-US"/>
              <a:pPr/>
              <a:t>‹#›</a:t>
            </a:fld>
            <a:endParaRPr lang="en-US" altLang="en-US"/>
          </a:p>
        </p:txBody>
      </p:sp>
    </p:spTree>
    <p:extLst>
      <p:ext uri="{BB962C8B-B14F-4D97-AF65-F5344CB8AC3E}">
        <p14:creationId xmlns:p14="http://schemas.microsoft.com/office/powerpoint/2010/main" val="367627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907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026895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85478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53420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87594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chor="t"/>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173925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EEF9975-6C58-5C4C-8961-54FFA2646BAA}" type="slidenum">
              <a:rPr lang="en-US" smtClean="0"/>
              <a:t>‹#›</a:t>
            </a:fld>
            <a:endParaRPr lang="en-US"/>
          </a:p>
        </p:txBody>
      </p:sp>
    </p:spTree>
    <p:extLst>
      <p:ext uri="{BB962C8B-B14F-4D97-AF65-F5344CB8AC3E}">
        <p14:creationId xmlns:p14="http://schemas.microsoft.com/office/powerpoint/2010/main" val="4770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Light" charset="0"/>
                <a:ea typeface="Gill Sans Light" charset="0"/>
                <a:cs typeface="Gill Sans Light" charset="0"/>
              </a:defRPr>
            </a:lvl1pPr>
          </a:lstStyle>
          <a:p>
            <a:fld id="{4EEF9975-6C58-5C4C-8961-54FFA2646BAA}" type="slidenum">
              <a:rPr lang="en-US" smtClean="0"/>
              <a:pPr/>
              <a:t>‹#›</a:t>
            </a:fld>
            <a:endParaRPr lang="en-US"/>
          </a:p>
        </p:txBody>
      </p:sp>
    </p:spTree>
    <p:extLst>
      <p:ext uri="{BB962C8B-B14F-4D97-AF65-F5344CB8AC3E}">
        <p14:creationId xmlns:p14="http://schemas.microsoft.com/office/powerpoint/2010/main" val="872687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Gill Sans" charset="0"/>
          <a:ea typeface="Gill Sans" charset="0"/>
          <a:cs typeface="Gill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charset="0"/>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ill Sans Light" charset="0"/>
          <a:ea typeface="Gill Sans Light" charset="0"/>
          <a:cs typeface="Gill Sans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ill Sans Light" charset="0"/>
          <a:ea typeface="Gill Sans Light" charset="0"/>
          <a:cs typeface="Gill Sans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ill Sans Light" charset="0"/>
          <a:ea typeface="Gill Sans Light" charset="0"/>
          <a:cs typeface="Gill Sans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ill Sans Light" charset="0"/>
          <a:ea typeface="Gill Sans Light" charset="0"/>
          <a:cs typeface="Gill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4060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venir Medium" panose="02000503020000020003" pitchFamily="2" charset="0"/>
          <a:ea typeface="Avenir Medium"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42897"/>
            <a:ext cx="9144000" cy="823913"/>
          </a:xfrm>
        </p:spPr>
        <p:txBody>
          <a:bodyPr>
            <a:noAutofit/>
          </a:bodyPr>
          <a:lstStyle/>
          <a:p>
            <a:r>
              <a:rPr lang="en-US" sz="4800" dirty="0">
                <a:latin typeface="Helvetica" pitchFamily="2" charset="0"/>
              </a:rPr>
              <a:t>Cluster Computing: Spark</a:t>
            </a:r>
            <a:br>
              <a:rPr lang="en-US" sz="4800" dirty="0">
                <a:latin typeface="Helvetica" pitchFamily="2" charset="0"/>
              </a:rPr>
            </a:br>
            <a:r>
              <a:rPr lang="en-US" sz="1800" dirty="0">
                <a:latin typeface="Helvetica" pitchFamily="2" charset="0"/>
              </a:rPr>
              <a:t>Some slides from </a:t>
            </a:r>
            <a:r>
              <a:rPr lang="en-US" sz="1800" dirty="0" err="1">
                <a:latin typeface="Helvetica" pitchFamily="2" charset="0"/>
              </a:rPr>
              <a:t>Mosharaf</a:t>
            </a:r>
            <a:r>
              <a:rPr lang="en-US" sz="1800" dirty="0">
                <a:latin typeface="Helvetica" pitchFamily="2" charset="0"/>
              </a:rPr>
              <a:t> Chowdhury, Michael </a:t>
            </a:r>
            <a:r>
              <a:rPr lang="en-US" sz="1800" dirty="0" err="1">
                <a:latin typeface="Helvetica" pitchFamily="2" charset="0"/>
              </a:rPr>
              <a:t>Cafarella</a:t>
            </a:r>
            <a:endParaRPr lang="en-US" sz="4800" dirty="0">
              <a:latin typeface="Helvetica" pitchFamily="2" charset="0"/>
            </a:endParaRPr>
          </a:p>
        </p:txBody>
      </p:sp>
      <p:sp>
        <p:nvSpPr>
          <p:cNvPr id="5" name="Slide Number Placeholder 4"/>
          <p:cNvSpPr>
            <a:spLocks noGrp="1"/>
          </p:cNvSpPr>
          <p:nvPr>
            <p:ph type="sldNum" sz="quarter" idx="12"/>
          </p:nvPr>
        </p:nvSpPr>
        <p:spPr/>
        <p:txBody>
          <a:bodyPr/>
          <a:lstStyle/>
          <a:p>
            <a:fld id="{4EEF9975-6C58-5C4C-8961-54FFA2646BAA}" type="slidenum">
              <a:rPr lang="en-US" smtClean="0"/>
              <a:t>1</a:t>
            </a:fld>
            <a:endParaRPr lang="en-US"/>
          </a:p>
        </p:txBody>
      </p:sp>
      <p:pic>
        <p:nvPicPr>
          <p:cNvPr id="8" name="Picture 7" descr="Art on a wall&#10;&#10;Description automatically generated with medium confidence">
            <a:extLst>
              <a:ext uri="{FF2B5EF4-FFF2-40B4-BE49-F238E27FC236}">
                <a16:creationId xmlns:a16="http://schemas.microsoft.com/office/drawing/2014/main" id="{FD48386D-D46D-A18E-9ECF-4AD5C33B057D}"/>
              </a:ext>
            </a:extLst>
          </p:cNvPr>
          <p:cNvPicPr>
            <a:picLocks noChangeAspect="1"/>
          </p:cNvPicPr>
          <p:nvPr/>
        </p:nvPicPr>
        <p:blipFill>
          <a:blip r:embed="rId3"/>
          <a:stretch>
            <a:fillRect/>
          </a:stretch>
        </p:blipFill>
        <p:spPr>
          <a:xfrm>
            <a:off x="0" y="1266810"/>
            <a:ext cx="7772400" cy="4658894"/>
          </a:xfrm>
          <a:prstGeom prst="rect">
            <a:avLst/>
          </a:prstGeom>
        </p:spPr>
      </p:pic>
      <p:sp>
        <p:nvSpPr>
          <p:cNvPr id="9" name="TextBox 8">
            <a:extLst>
              <a:ext uri="{FF2B5EF4-FFF2-40B4-BE49-F238E27FC236}">
                <a16:creationId xmlns:a16="http://schemas.microsoft.com/office/drawing/2014/main" id="{C9780078-6FDE-BF3A-5704-0DA48AE7B25F}"/>
              </a:ext>
            </a:extLst>
          </p:cNvPr>
          <p:cNvSpPr txBox="1"/>
          <p:nvPr/>
        </p:nvSpPr>
        <p:spPr>
          <a:xfrm>
            <a:off x="838200" y="6033184"/>
            <a:ext cx="6558270" cy="646331"/>
          </a:xfrm>
          <a:prstGeom prst="rect">
            <a:avLst/>
          </a:prstGeom>
          <a:noFill/>
        </p:spPr>
        <p:txBody>
          <a:bodyPr wrap="none" rtlCol="0">
            <a:spAutoFit/>
          </a:bodyPr>
          <a:lstStyle/>
          <a:p>
            <a:pPr algn="ctr"/>
            <a:r>
              <a:rPr lang="en-US" dirty="0"/>
              <a:t>”Steel Industry”, fresco in Pittsburgh US Courthouse and Post Office,</a:t>
            </a:r>
          </a:p>
          <a:p>
            <a:pPr algn="ctr"/>
            <a:r>
              <a:rPr lang="en-US" dirty="0"/>
              <a:t>Howard Norton Cook, 1936</a:t>
            </a:r>
          </a:p>
        </p:txBody>
      </p:sp>
      <p:pic>
        <p:nvPicPr>
          <p:cNvPr id="11" name="Picture 10" descr="A picture containing text&#10;&#10;Description automatically generated">
            <a:extLst>
              <a:ext uri="{FF2B5EF4-FFF2-40B4-BE49-F238E27FC236}">
                <a16:creationId xmlns:a16="http://schemas.microsoft.com/office/drawing/2014/main" id="{9F437D59-187E-293E-D73B-3EE4C1244DD0}"/>
              </a:ext>
            </a:extLst>
          </p:cNvPr>
          <p:cNvPicPr>
            <a:picLocks noChangeAspect="1"/>
          </p:cNvPicPr>
          <p:nvPr/>
        </p:nvPicPr>
        <p:blipFill>
          <a:blip r:embed="rId4"/>
          <a:stretch>
            <a:fillRect/>
          </a:stretch>
        </p:blipFill>
        <p:spPr>
          <a:xfrm>
            <a:off x="7900725" y="1476391"/>
            <a:ext cx="4162950" cy="4143375"/>
          </a:xfrm>
          <a:prstGeom prst="rect">
            <a:avLst/>
          </a:prstGeom>
        </p:spPr>
      </p:pic>
      <p:sp>
        <p:nvSpPr>
          <p:cNvPr id="12" name="TextBox 11">
            <a:extLst>
              <a:ext uri="{FF2B5EF4-FFF2-40B4-BE49-F238E27FC236}">
                <a16:creationId xmlns:a16="http://schemas.microsoft.com/office/drawing/2014/main" id="{8E98E84E-1148-68BE-BC3A-CD9FEFA65C83}"/>
              </a:ext>
            </a:extLst>
          </p:cNvPr>
          <p:cNvSpPr txBox="1"/>
          <p:nvPr/>
        </p:nvSpPr>
        <p:spPr>
          <a:xfrm>
            <a:off x="8253406" y="5828400"/>
            <a:ext cx="3596003" cy="923330"/>
          </a:xfrm>
          <a:prstGeom prst="rect">
            <a:avLst/>
          </a:prstGeom>
          <a:noFill/>
        </p:spPr>
        <p:txBody>
          <a:bodyPr wrap="square" rtlCol="0">
            <a:spAutoFit/>
          </a:bodyPr>
          <a:lstStyle/>
          <a:p>
            <a:pPr algn="ctr"/>
            <a:r>
              <a:rPr lang="en-US" dirty="0"/>
              <a:t>“metal sparks industry in heroic early 20</a:t>
            </a:r>
            <a:r>
              <a:rPr lang="en-US" baseline="30000" dirty="0"/>
              <a:t>th</a:t>
            </a:r>
            <a:r>
              <a:rPr lang="en-US" dirty="0"/>
              <a:t> century style”, Stable Diffusion, November 26, 2022</a:t>
            </a:r>
          </a:p>
        </p:txBody>
      </p:sp>
      <p:grpSp>
        <p:nvGrpSpPr>
          <p:cNvPr id="4" name="Group 3">
            <a:extLst>
              <a:ext uri="{FF2B5EF4-FFF2-40B4-BE49-F238E27FC236}">
                <a16:creationId xmlns:a16="http://schemas.microsoft.com/office/drawing/2014/main" id="{F8F8ECF2-EA40-D755-4166-73D1F52A535C}"/>
              </a:ext>
            </a:extLst>
          </p:cNvPr>
          <p:cNvGrpSpPr/>
          <p:nvPr/>
        </p:nvGrpSpPr>
        <p:grpSpPr>
          <a:xfrm>
            <a:off x="8123547" y="1620218"/>
            <a:ext cx="3855720" cy="3855720"/>
            <a:chOff x="8123547" y="1620218"/>
            <a:chExt cx="3855720" cy="3855720"/>
          </a:xfrm>
        </p:grpSpPr>
        <p:pic>
          <p:nvPicPr>
            <p:cNvPr id="1026" name="Picture 2" descr="A dynamic and dramatic scene depicting a bustling early 20th century industrial setting. The focus is on a large, fiery furnace in the center, emitting a bright orange glow and intense metal sparks. Workers, a mix of men and women of various descents including Caucasian, Black, Hispanic, and Asian, are dressed in period-appropriate industrial clothing, such as heavy aprons and protective goggles. They are actively engaged in the metalworking process, using large hammers and tongs. The environment is filled with the ambience of industry - large gears, steam, and the glow of molten metal, all captured in a heroic, early 20th-century artistic style.">
              <a:extLst>
                <a:ext uri="{FF2B5EF4-FFF2-40B4-BE49-F238E27FC236}">
                  <a16:creationId xmlns:a16="http://schemas.microsoft.com/office/drawing/2014/main" id="{7279F2DB-D346-B1C8-CCAD-253556DBE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547" y="1620218"/>
              <a:ext cx="3855720" cy="3855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CC9AA6-F6D9-144A-E81D-63AF1A8AFDE8}"/>
                </a:ext>
              </a:extLst>
            </p:cNvPr>
            <p:cNvSpPr txBox="1"/>
            <p:nvPr/>
          </p:nvSpPr>
          <p:spPr>
            <a:xfrm>
              <a:off x="9116728" y="1620218"/>
              <a:ext cx="934679" cy="369332"/>
            </a:xfrm>
            <a:prstGeom prst="rect">
              <a:avLst/>
            </a:prstGeom>
            <a:noFill/>
          </p:spPr>
          <p:txBody>
            <a:bodyPr wrap="none" rtlCol="0">
              <a:spAutoFit/>
            </a:bodyPr>
            <a:lstStyle/>
            <a:p>
              <a:r>
                <a:rPr lang="en-US" b="1" dirty="0">
                  <a:solidFill>
                    <a:schemeClr val="bg1"/>
                  </a:solidFill>
                </a:rPr>
                <a:t>DALLE 3</a:t>
              </a:r>
            </a:p>
          </p:txBody>
        </p:sp>
      </p:grpSp>
    </p:spTree>
    <p:extLst>
      <p:ext uri="{BB962C8B-B14F-4D97-AF65-F5344CB8AC3E}">
        <p14:creationId xmlns:p14="http://schemas.microsoft.com/office/powerpoint/2010/main" val="5321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5356-7FE9-5BA6-4A88-792664D63E02}"/>
              </a:ext>
            </a:extLst>
          </p:cNvPr>
          <p:cNvSpPr>
            <a:spLocks noGrp="1"/>
          </p:cNvSpPr>
          <p:nvPr>
            <p:ph type="title"/>
          </p:nvPr>
        </p:nvSpPr>
        <p:spPr/>
        <p:txBody>
          <a:bodyPr>
            <a:normAutofit/>
          </a:bodyPr>
          <a:lstStyle/>
          <a:p>
            <a:r>
              <a:rPr lang="en-US" dirty="0"/>
              <a:t>Reads</a:t>
            </a:r>
          </a:p>
        </p:txBody>
      </p:sp>
      <p:sp>
        <p:nvSpPr>
          <p:cNvPr id="3" name="Text Placeholder 2">
            <a:extLst>
              <a:ext uri="{FF2B5EF4-FFF2-40B4-BE49-F238E27FC236}">
                <a16:creationId xmlns:a16="http://schemas.microsoft.com/office/drawing/2014/main" id="{0FD75FE1-A32E-106F-2F59-C8F8AE3E1C5B}"/>
              </a:ext>
            </a:extLst>
          </p:cNvPr>
          <p:cNvSpPr>
            <a:spLocks noGrp="1"/>
          </p:cNvSpPr>
          <p:nvPr>
            <p:ph type="body" idx="1"/>
          </p:nvPr>
        </p:nvSpPr>
        <p:spPr/>
        <p:txBody>
          <a:bodyPr>
            <a:normAutofit/>
          </a:bodyPr>
          <a:lstStyle/>
          <a:p>
            <a:pPr marL="152396" indent="0">
              <a:buNone/>
            </a:pPr>
            <a:r>
              <a:rPr lang="en-US" sz="2400" dirty="0"/>
              <a:t>Surprising property: Aurora does </a:t>
            </a:r>
            <a:r>
              <a:rPr lang="en-US" sz="2400" b="1" dirty="0"/>
              <a:t>not</a:t>
            </a:r>
            <a:r>
              <a:rPr lang="en-US" sz="2400" dirty="0"/>
              <a:t> need to do quorum reads</a:t>
            </a:r>
          </a:p>
          <a:p>
            <a:pPr lvl="1"/>
            <a:r>
              <a:rPr lang="en-US" dirty="0"/>
              <a:t>Every read request has a read LSN (corresponding to the committed LSN at the start of the transaction)</a:t>
            </a:r>
          </a:p>
          <a:p>
            <a:pPr lvl="1"/>
            <a:r>
              <a:rPr lang="en-US" dirty="0"/>
              <a:t>Primary keeps track of the max LSN each replica is complete up to</a:t>
            </a:r>
          </a:p>
          <a:p>
            <a:pPr lvl="1"/>
            <a:r>
              <a:rPr lang="en-US" dirty="0"/>
              <a:t>Primary can dispatch reads to just one replica</a:t>
            </a:r>
          </a:p>
          <a:p>
            <a:pPr lvl="1"/>
            <a:endParaRPr lang="en-US" dirty="0"/>
          </a:p>
          <a:p>
            <a:endParaRPr lang="en-US" sz="2400" dirty="0"/>
          </a:p>
          <a:p>
            <a:endParaRPr lang="en-US" sz="2400" dirty="0"/>
          </a:p>
        </p:txBody>
      </p:sp>
    </p:spTree>
    <p:extLst>
      <p:ext uri="{BB962C8B-B14F-4D97-AF65-F5344CB8AC3E}">
        <p14:creationId xmlns:p14="http://schemas.microsoft.com/office/powerpoint/2010/main" val="130475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77B0-7B1F-5825-C8A7-81FD3E2FF734}"/>
              </a:ext>
            </a:extLst>
          </p:cNvPr>
          <p:cNvSpPr>
            <a:spLocks noGrp="1"/>
          </p:cNvSpPr>
          <p:nvPr>
            <p:ph type="title"/>
          </p:nvPr>
        </p:nvSpPr>
        <p:spPr/>
        <p:txBody>
          <a:bodyPr>
            <a:normAutofit/>
          </a:bodyPr>
          <a:lstStyle/>
          <a:p>
            <a:r>
              <a:rPr lang="en-US" dirty="0"/>
              <a:t>Commit</a:t>
            </a:r>
          </a:p>
        </p:txBody>
      </p:sp>
      <p:sp>
        <p:nvSpPr>
          <p:cNvPr id="3" name="Text Placeholder 2">
            <a:extLst>
              <a:ext uri="{FF2B5EF4-FFF2-40B4-BE49-F238E27FC236}">
                <a16:creationId xmlns:a16="http://schemas.microsoft.com/office/drawing/2014/main" id="{A847D4C7-9708-40D9-54CD-5845A5821BDD}"/>
              </a:ext>
            </a:extLst>
          </p:cNvPr>
          <p:cNvSpPr>
            <a:spLocks noGrp="1"/>
          </p:cNvSpPr>
          <p:nvPr>
            <p:ph type="body" idx="1"/>
          </p:nvPr>
        </p:nvSpPr>
        <p:spPr>
          <a:xfrm>
            <a:off x="415600" y="1151400"/>
            <a:ext cx="11360800" cy="4555200"/>
          </a:xfrm>
        </p:spPr>
        <p:txBody>
          <a:bodyPr>
            <a:noAutofit/>
          </a:bodyPr>
          <a:lstStyle/>
          <a:p>
            <a:r>
              <a:rPr lang="en-US" sz="2400" dirty="0"/>
              <a:t>Transactions may write data stored in different segments </a:t>
            </a:r>
          </a:p>
          <a:p>
            <a:r>
              <a:rPr lang="en-US" sz="2400" dirty="0"/>
              <a:t>Since segments are on different replica sets, seems to require 2PC</a:t>
            </a:r>
          </a:p>
          <a:p>
            <a:r>
              <a:rPr lang="en-US" sz="2400" dirty="0"/>
              <a:t>However:</a:t>
            </a:r>
          </a:p>
          <a:p>
            <a:pPr lvl="1"/>
            <a:r>
              <a:rPr lang="en-US" dirty="0"/>
              <a:t>Primary does concurrency control, properly sequences writes</a:t>
            </a:r>
          </a:p>
          <a:p>
            <a:pPr lvl="2"/>
            <a:r>
              <a:rPr lang="en-US" sz="2400" dirty="0"/>
              <a:t>No deadlocks will be generated on storage nodes</a:t>
            </a:r>
          </a:p>
          <a:p>
            <a:pPr lvl="1"/>
            <a:r>
              <a:rPr lang="en-US" dirty="0"/>
              <a:t>Quorum writes ensure that replica sets will not fail</a:t>
            </a:r>
          </a:p>
          <a:p>
            <a:pPr lvl="2"/>
            <a:r>
              <a:rPr lang="en-US" sz="2400" dirty="0"/>
              <a:t>As long as a quorum of nodes stays up</a:t>
            </a:r>
          </a:p>
          <a:p>
            <a:pPr marL="795847" lvl="1" indent="0">
              <a:buNone/>
            </a:pPr>
            <a:r>
              <a:rPr lang="en-US" dirty="0">
                <a:sym typeface="Wingdings" pitchFamily="2" charset="2"/>
              </a:rPr>
              <a:t> </a:t>
            </a:r>
            <a:r>
              <a:rPr lang="en-US" dirty="0"/>
              <a:t>2PC isn’t required</a:t>
            </a:r>
          </a:p>
          <a:p>
            <a:pPr lvl="1"/>
            <a:r>
              <a:rPr lang="en-US" dirty="0"/>
              <a:t>Commit point is when primary’s log has been replicated</a:t>
            </a:r>
          </a:p>
          <a:p>
            <a:pPr lvl="2"/>
            <a:r>
              <a:rPr lang="en-US" sz="2400" dirty="0"/>
              <a:t>Log is stored on one replica set</a:t>
            </a:r>
          </a:p>
          <a:p>
            <a:r>
              <a:rPr lang="en-US" sz="2400" dirty="0"/>
              <a:t>Recovery of primary is somewhat complicated;  see paper</a:t>
            </a:r>
          </a:p>
        </p:txBody>
      </p:sp>
      <p:grpSp>
        <p:nvGrpSpPr>
          <p:cNvPr id="8" name="Group 7">
            <a:extLst>
              <a:ext uri="{FF2B5EF4-FFF2-40B4-BE49-F238E27FC236}">
                <a16:creationId xmlns:a16="http://schemas.microsoft.com/office/drawing/2014/main" id="{4BD86845-8491-BF20-940F-036D0C1A4FA1}"/>
              </a:ext>
            </a:extLst>
          </p:cNvPr>
          <p:cNvGrpSpPr/>
          <p:nvPr/>
        </p:nvGrpSpPr>
        <p:grpSpPr>
          <a:xfrm>
            <a:off x="4389724" y="3973213"/>
            <a:ext cx="7480899" cy="2696308"/>
            <a:chOff x="3292293" y="2979909"/>
            <a:chExt cx="5610674" cy="2022231"/>
          </a:xfrm>
        </p:grpSpPr>
        <p:sp>
          <p:nvSpPr>
            <p:cNvPr id="5" name="TextBox 4">
              <a:extLst>
                <a:ext uri="{FF2B5EF4-FFF2-40B4-BE49-F238E27FC236}">
                  <a16:creationId xmlns:a16="http://schemas.microsoft.com/office/drawing/2014/main" id="{CE45B1E4-D8E9-3C62-4CD8-4F163A18A969}"/>
                </a:ext>
              </a:extLst>
            </p:cNvPr>
            <p:cNvSpPr txBox="1"/>
            <p:nvPr/>
          </p:nvSpPr>
          <p:spPr>
            <a:xfrm>
              <a:off x="3292293" y="4694363"/>
              <a:ext cx="4572000" cy="284742"/>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rPr>
                <a:t>https://</a:t>
              </a:r>
              <a:r>
                <a:rPr lang="en-US" sz="1867" kern="0" dirty="0" err="1">
                  <a:solidFill>
                    <a:srgbClr val="000000"/>
                  </a:solidFill>
                  <a:latin typeface="Arial"/>
                  <a:cs typeface="Arial"/>
                  <a:sym typeface="Arial"/>
                </a:rPr>
                <a:t>dl.acm.org</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doi</a:t>
              </a:r>
              <a:r>
                <a:rPr lang="en-US" sz="1867" kern="0" dirty="0">
                  <a:solidFill>
                    <a:srgbClr val="000000"/>
                  </a:solidFill>
                  <a:latin typeface="Arial"/>
                  <a:cs typeface="Arial"/>
                  <a:sym typeface="Arial"/>
                </a:rPr>
                <a:t>/10.1145/3183713.3196937</a:t>
              </a:r>
            </a:p>
          </p:txBody>
        </p:sp>
        <p:pic>
          <p:nvPicPr>
            <p:cNvPr id="7" name="Picture 6">
              <a:extLst>
                <a:ext uri="{FF2B5EF4-FFF2-40B4-BE49-F238E27FC236}">
                  <a16:creationId xmlns:a16="http://schemas.microsoft.com/office/drawing/2014/main" id="{1A21ED97-9AA4-27CA-2ADA-9E6EF92ED096}"/>
                </a:ext>
              </a:extLst>
            </p:cNvPr>
            <p:cNvPicPr>
              <a:picLocks noChangeAspect="1"/>
            </p:cNvPicPr>
            <p:nvPr/>
          </p:nvPicPr>
          <p:blipFill>
            <a:blip r:embed="rId2"/>
            <a:stretch>
              <a:fillRect/>
            </a:stretch>
          </p:blipFill>
          <p:spPr>
            <a:xfrm>
              <a:off x="7336493" y="2979909"/>
              <a:ext cx="1566474" cy="2022231"/>
            </a:xfrm>
            <a:prstGeom prst="rect">
              <a:avLst/>
            </a:prstGeom>
          </p:spPr>
        </p:pic>
      </p:grpSp>
    </p:spTree>
    <p:extLst>
      <p:ext uri="{BB962C8B-B14F-4D97-AF65-F5344CB8AC3E}">
        <p14:creationId xmlns:p14="http://schemas.microsoft.com/office/powerpoint/2010/main" val="38138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35F6-8BF6-0407-0808-2A7F3F7A88E5}"/>
              </a:ext>
            </a:extLst>
          </p:cNvPr>
          <p:cNvSpPr>
            <a:spLocks noGrp="1"/>
          </p:cNvSpPr>
          <p:nvPr>
            <p:ph type="title"/>
          </p:nvPr>
        </p:nvSpPr>
        <p:spPr/>
        <p:txBody>
          <a:bodyPr>
            <a:normAutofit/>
          </a:bodyPr>
          <a:lstStyle/>
          <a:p>
            <a:r>
              <a:rPr lang="en-US" dirty="0"/>
              <a:t>Performance</a:t>
            </a:r>
          </a:p>
        </p:txBody>
      </p:sp>
      <p:sp>
        <p:nvSpPr>
          <p:cNvPr id="3" name="Text Placeholder 2">
            <a:extLst>
              <a:ext uri="{FF2B5EF4-FFF2-40B4-BE49-F238E27FC236}">
                <a16:creationId xmlns:a16="http://schemas.microsoft.com/office/drawing/2014/main" id="{95384ADC-F2D4-3958-8CFA-B9B0D1715542}"/>
              </a:ext>
            </a:extLst>
          </p:cNvPr>
          <p:cNvSpPr>
            <a:spLocks noGrp="1"/>
          </p:cNvSpPr>
          <p:nvPr>
            <p:ph type="body" idx="1"/>
          </p:nvPr>
        </p:nvSpPr>
        <p:spPr>
          <a:xfrm>
            <a:off x="415600" y="1536633"/>
            <a:ext cx="6086067" cy="4555200"/>
          </a:xfrm>
        </p:spPr>
        <p:txBody>
          <a:bodyPr>
            <a:normAutofit/>
          </a:bodyPr>
          <a:lstStyle/>
          <a:p>
            <a:r>
              <a:rPr lang="en-US" sz="2400" dirty="0"/>
              <a:t>Despite 4x+ write amplification, performance is good because:</a:t>
            </a:r>
          </a:p>
          <a:p>
            <a:pPr lvl="1"/>
            <a:r>
              <a:rPr lang="en-US" dirty="0"/>
              <a:t>Writes append to REDO log;  no synchronous block writes</a:t>
            </a:r>
          </a:p>
          <a:p>
            <a:pPr lvl="1"/>
            <a:r>
              <a:rPr lang="en-US" dirty="0"/>
              <a:t>Data is spread across many storage nodes, allowing for high concurrency</a:t>
            </a:r>
          </a:p>
          <a:p>
            <a:pPr lvl="1"/>
            <a:r>
              <a:rPr lang="en-US" dirty="0"/>
              <a:t>No 2PC required for commit</a:t>
            </a:r>
          </a:p>
          <a:p>
            <a:pPr lvl="1"/>
            <a:r>
              <a:rPr lang="en-US" dirty="0"/>
              <a:t>No read amplification</a:t>
            </a:r>
          </a:p>
        </p:txBody>
      </p:sp>
      <p:pic>
        <p:nvPicPr>
          <p:cNvPr id="5" name="Picture 4">
            <a:extLst>
              <a:ext uri="{FF2B5EF4-FFF2-40B4-BE49-F238E27FC236}">
                <a16:creationId xmlns:a16="http://schemas.microsoft.com/office/drawing/2014/main" id="{BACB8FEA-BF65-115C-5114-2EB80E2EDF6E}"/>
              </a:ext>
            </a:extLst>
          </p:cNvPr>
          <p:cNvPicPr>
            <a:picLocks noChangeAspect="1"/>
          </p:cNvPicPr>
          <p:nvPr/>
        </p:nvPicPr>
        <p:blipFill>
          <a:blip r:embed="rId2"/>
          <a:stretch>
            <a:fillRect/>
          </a:stretch>
        </p:blipFill>
        <p:spPr>
          <a:xfrm>
            <a:off x="6501667" y="593367"/>
            <a:ext cx="5274733" cy="2565400"/>
          </a:xfrm>
          <a:prstGeom prst="rect">
            <a:avLst/>
          </a:prstGeom>
        </p:spPr>
      </p:pic>
      <p:pic>
        <p:nvPicPr>
          <p:cNvPr id="7" name="Picture 6">
            <a:extLst>
              <a:ext uri="{FF2B5EF4-FFF2-40B4-BE49-F238E27FC236}">
                <a16:creationId xmlns:a16="http://schemas.microsoft.com/office/drawing/2014/main" id="{CA628808-7C8D-E175-9940-E54C4E48EF93}"/>
              </a:ext>
            </a:extLst>
          </p:cNvPr>
          <p:cNvPicPr>
            <a:picLocks noChangeAspect="1"/>
          </p:cNvPicPr>
          <p:nvPr/>
        </p:nvPicPr>
        <p:blipFill>
          <a:blip r:embed="rId3"/>
          <a:stretch>
            <a:fillRect/>
          </a:stretch>
        </p:blipFill>
        <p:spPr>
          <a:xfrm>
            <a:off x="6726033" y="3206467"/>
            <a:ext cx="4826000" cy="2646031"/>
          </a:xfrm>
          <a:prstGeom prst="rect">
            <a:avLst/>
          </a:prstGeom>
        </p:spPr>
      </p:pic>
      <p:sp>
        <p:nvSpPr>
          <p:cNvPr id="8" name="TextBox 7">
            <a:extLst>
              <a:ext uri="{FF2B5EF4-FFF2-40B4-BE49-F238E27FC236}">
                <a16:creationId xmlns:a16="http://schemas.microsoft.com/office/drawing/2014/main" id="{71A58F07-A2DB-8872-50EB-BDF7ED982F21}"/>
              </a:ext>
            </a:extLst>
          </p:cNvPr>
          <p:cNvSpPr txBox="1"/>
          <p:nvPr/>
        </p:nvSpPr>
        <p:spPr>
          <a:xfrm>
            <a:off x="6726033" y="230698"/>
            <a:ext cx="482600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Aurora vs. MySQL on EBS (cloud storage)</a:t>
            </a:r>
          </a:p>
        </p:txBody>
      </p:sp>
      <p:sp>
        <p:nvSpPr>
          <p:cNvPr id="9" name="TextBox 8">
            <a:extLst>
              <a:ext uri="{FF2B5EF4-FFF2-40B4-BE49-F238E27FC236}">
                <a16:creationId xmlns:a16="http://schemas.microsoft.com/office/drawing/2014/main" id="{1B047E41-DA96-D0EE-A479-68CCADB12D99}"/>
              </a:ext>
            </a:extLst>
          </p:cNvPr>
          <p:cNvSpPr txBox="1"/>
          <p:nvPr/>
        </p:nvSpPr>
        <p:spPr>
          <a:xfrm>
            <a:off x="6818189" y="5772191"/>
            <a:ext cx="4826000" cy="954300"/>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Aurora is higher throughput and lower latency, because of use of log shipping and scalable backend</a:t>
            </a:r>
          </a:p>
        </p:txBody>
      </p:sp>
    </p:spTree>
    <p:extLst>
      <p:ext uri="{BB962C8B-B14F-4D97-AF65-F5344CB8AC3E}">
        <p14:creationId xmlns:p14="http://schemas.microsoft.com/office/powerpoint/2010/main" val="3975700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7"/>
          <p:cNvSpPr txBox="1">
            <a:spLocks noGrp="1"/>
          </p:cNvSpPr>
          <p:nvPr>
            <p:ph type="title"/>
          </p:nvPr>
        </p:nvSpPr>
        <p:spPr>
          <a:xfrm>
            <a:off x="415600" y="298558"/>
            <a:ext cx="11360800" cy="763600"/>
          </a:xfrm>
          <a:prstGeom prst="rect">
            <a:avLst/>
          </a:prstGeom>
        </p:spPr>
        <p:txBody>
          <a:bodyPr spcFirstLastPara="1" wrap="square" lIns="121900" tIns="121900" rIns="121900" bIns="121900" anchor="t" anchorCtr="0">
            <a:normAutofit/>
          </a:bodyPr>
          <a:lstStyle/>
          <a:p>
            <a:r>
              <a:rPr lang="en" dirty="0"/>
              <a:t>Takeaways</a:t>
            </a:r>
            <a:endParaRPr dirty="0"/>
          </a:p>
        </p:txBody>
      </p:sp>
      <p:sp>
        <p:nvSpPr>
          <p:cNvPr id="849" name="Google Shape;849;p107"/>
          <p:cNvSpPr txBox="1">
            <a:spLocks noGrp="1"/>
          </p:cNvSpPr>
          <p:nvPr>
            <p:ph type="body" idx="1"/>
          </p:nvPr>
        </p:nvSpPr>
        <p:spPr>
          <a:xfrm>
            <a:off x="415600" y="2766840"/>
            <a:ext cx="7072231" cy="4555200"/>
          </a:xfrm>
          <a:prstGeom prst="rect">
            <a:avLst/>
          </a:prstGeom>
        </p:spPr>
        <p:txBody>
          <a:bodyPr spcFirstLastPara="1" wrap="square" lIns="121900" tIns="121900" rIns="121900" bIns="121900" anchor="t" anchorCtr="0">
            <a:noAutofit/>
          </a:bodyPr>
          <a:lstStyle/>
          <a:p>
            <a:pPr>
              <a:spcBef>
                <a:spcPts val="1600"/>
              </a:spcBef>
              <a:buChar char="●"/>
            </a:pPr>
            <a:r>
              <a:rPr lang="en" sz="2400" dirty="0"/>
              <a:t>Transaction research is alive and well in new settings such as the autoscaling cloud</a:t>
            </a:r>
            <a:endParaRPr sz="2400" dirty="0"/>
          </a:p>
        </p:txBody>
      </p:sp>
      <p:pic>
        <p:nvPicPr>
          <p:cNvPr id="2" name="Picture 1">
            <a:extLst>
              <a:ext uri="{FF2B5EF4-FFF2-40B4-BE49-F238E27FC236}">
                <a16:creationId xmlns:a16="http://schemas.microsoft.com/office/drawing/2014/main" id="{EEFC67F2-9530-1A6F-421B-5B3CEE406FD5}"/>
              </a:ext>
            </a:extLst>
          </p:cNvPr>
          <p:cNvPicPr>
            <a:picLocks noChangeAspect="1"/>
          </p:cNvPicPr>
          <p:nvPr/>
        </p:nvPicPr>
        <p:blipFill>
          <a:blip r:embed="rId3"/>
          <a:stretch>
            <a:fillRect/>
          </a:stretch>
        </p:blipFill>
        <p:spPr>
          <a:xfrm>
            <a:off x="7563357" y="1356967"/>
            <a:ext cx="3841019" cy="3841019"/>
          </a:xfrm>
          <a:prstGeom prst="rect">
            <a:avLst/>
          </a:prstGeom>
        </p:spPr>
      </p:pic>
      <p:sp>
        <p:nvSpPr>
          <p:cNvPr id="3" name="TextBox 2">
            <a:extLst>
              <a:ext uri="{FF2B5EF4-FFF2-40B4-BE49-F238E27FC236}">
                <a16:creationId xmlns:a16="http://schemas.microsoft.com/office/drawing/2014/main" id="{E4A4F253-4BAA-6275-F910-D7B5EC78F5D9}"/>
              </a:ext>
            </a:extLst>
          </p:cNvPr>
          <p:cNvSpPr txBox="1"/>
          <p:nvPr/>
        </p:nvSpPr>
        <p:spPr>
          <a:xfrm>
            <a:off x="8782558" y="5376471"/>
            <a:ext cx="1688283"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A Scaly Cloud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6DA0C-AE3B-0F43-80F5-A6394BB3FBF7}"/>
              </a:ext>
            </a:extLst>
          </p:cNvPr>
          <p:cNvSpPr>
            <a:spLocks noGrp="1"/>
          </p:cNvSpPr>
          <p:nvPr>
            <p:ph type="title"/>
          </p:nvPr>
        </p:nvSpPr>
        <p:spPr>
          <a:xfrm>
            <a:off x="471854" y="-54975"/>
            <a:ext cx="10515600" cy="1325563"/>
          </a:xfrm>
        </p:spPr>
        <p:txBody>
          <a:bodyPr/>
          <a:lstStyle/>
          <a:p>
            <a:r>
              <a:rPr lang="en-US" dirty="0"/>
              <a:t>Where Are We???</a:t>
            </a:r>
          </a:p>
        </p:txBody>
      </p:sp>
      <p:sp>
        <p:nvSpPr>
          <p:cNvPr id="17" name="Oval 16">
            <a:extLst>
              <a:ext uri="{FF2B5EF4-FFF2-40B4-BE49-F238E27FC236}">
                <a16:creationId xmlns:a16="http://schemas.microsoft.com/office/drawing/2014/main" id="{A650CBF8-3552-6031-6E2A-D7996107BC2F}"/>
              </a:ext>
            </a:extLst>
          </p:cNvPr>
          <p:cNvSpPr/>
          <p:nvPr/>
        </p:nvSpPr>
        <p:spPr>
          <a:xfrm>
            <a:off x="3629798" y="3813707"/>
            <a:ext cx="2179321" cy="21793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“Classic DB”</a:t>
            </a:r>
          </a:p>
          <a:p>
            <a:pPr algn="ctr"/>
            <a:r>
              <a:rPr lang="en-US" dirty="0">
                <a:latin typeface="Avenir Book" panose="02000503020000020003" pitchFamily="2" charset="0"/>
              </a:rPr>
              <a:t>Row Store, Selinger Optimizer, 2PL + 2PC,</a:t>
            </a:r>
          </a:p>
          <a:p>
            <a:pPr algn="ctr"/>
            <a:r>
              <a:rPr lang="en-US" dirty="0">
                <a:latin typeface="Avenir Book" panose="02000503020000020003" pitchFamily="2" charset="0"/>
              </a:rPr>
              <a:t>ARIES</a:t>
            </a:r>
          </a:p>
        </p:txBody>
      </p:sp>
      <p:grpSp>
        <p:nvGrpSpPr>
          <p:cNvPr id="48" name="Group 47">
            <a:extLst>
              <a:ext uri="{FF2B5EF4-FFF2-40B4-BE49-F238E27FC236}">
                <a16:creationId xmlns:a16="http://schemas.microsoft.com/office/drawing/2014/main" id="{EFB5F88D-30BD-9295-D839-BD0A8CFBC486}"/>
              </a:ext>
            </a:extLst>
          </p:cNvPr>
          <p:cNvGrpSpPr/>
          <p:nvPr/>
        </p:nvGrpSpPr>
        <p:grpSpPr>
          <a:xfrm>
            <a:off x="2418897" y="1177030"/>
            <a:ext cx="8332744" cy="5821027"/>
            <a:chOff x="2418897" y="1177030"/>
            <a:chExt cx="8332744" cy="5821027"/>
          </a:xfrm>
        </p:grpSpPr>
        <p:cxnSp>
          <p:nvCxnSpPr>
            <p:cNvPr id="19" name="Straight Arrow Connector 18">
              <a:extLst>
                <a:ext uri="{FF2B5EF4-FFF2-40B4-BE49-F238E27FC236}">
                  <a16:creationId xmlns:a16="http://schemas.microsoft.com/office/drawing/2014/main" id="{83070C8E-20BA-02CE-EF58-6641C9EC72CB}"/>
                </a:ext>
              </a:extLst>
            </p:cNvPr>
            <p:cNvCxnSpPr>
              <a:cxnSpLocks/>
            </p:cNvCxnSpPr>
            <p:nvPr/>
          </p:nvCxnSpPr>
          <p:spPr>
            <a:xfrm flipV="1">
              <a:off x="4856618" y="1826359"/>
              <a:ext cx="220980" cy="1987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DCFB70-1E5A-CC0D-09AD-EDA3EA5E2849}"/>
                </a:ext>
              </a:extLst>
            </p:cNvPr>
            <p:cNvSpPr txBox="1"/>
            <p:nvPr/>
          </p:nvSpPr>
          <p:spPr>
            <a:xfrm>
              <a:off x="3904118" y="1177030"/>
              <a:ext cx="2346960" cy="369332"/>
            </a:xfrm>
            <a:prstGeom prst="rect">
              <a:avLst/>
            </a:prstGeom>
            <a:noFill/>
          </p:spPr>
          <p:txBody>
            <a:bodyPr wrap="square" rtlCol="0">
              <a:spAutoFit/>
            </a:bodyPr>
            <a:lstStyle/>
            <a:p>
              <a:r>
                <a:rPr lang="en-US" dirty="0">
                  <a:latin typeface="Avenir Book" panose="02000503020000020003" pitchFamily="2" charset="0"/>
                </a:rPr>
                <a:t>DBs for Analytics</a:t>
              </a:r>
            </a:p>
          </p:txBody>
        </p:sp>
        <p:sp>
          <p:nvSpPr>
            <p:cNvPr id="21" name="TextBox 20">
              <a:extLst>
                <a:ext uri="{FF2B5EF4-FFF2-40B4-BE49-F238E27FC236}">
                  <a16:creationId xmlns:a16="http://schemas.microsoft.com/office/drawing/2014/main" id="{BA41A607-B81A-8539-1AF2-62DC38E5403B}"/>
                </a:ext>
              </a:extLst>
            </p:cNvPr>
            <p:cNvSpPr txBox="1"/>
            <p:nvPr/>
          </p:nvSpPr>
          <p:spPr>
            <a:xfrm>
              <a:off x="6617473" y="1503194"/>
              <a:ext cx="2346960" cy="646331"/>
            </a:xfrm>
            <a:prstGeom prst="rect">
              <a:avLst/>
            </a:prstGeom>
            <a:noFill/>
          </p:spPr>
          <p:txBody>
            <a:bodyPr wrap="square" rtlCol="0">
              <a:spAutoFit/>
            </a:bodyPr>
            <a:lstStyle/>
            <a:p>
              <a:r>
                <a:rPr lang="en-US" dirty="0">
                  <a:latin typeface="Avenir Book" panose="02000503020000020003" pitchFamily="2" charset="0"/>
                </a:rPr>
                <a:t>DBs for Transaction Processing</a:t>
              </a:r>
            </a:p>
          </p:txBody>
        </p:sp>
        <p:sp>
          <p:nvSpPr>
            <p:cNvPr id="22" name="TextBox 21">
              <a:extLst>
                <a:ext uri="{FF2B5EF4-FFF2-40B4-BE49-F238E27FC236}">
                  <a16:creationId xmlns:a16="http://schemas.microsoft.com/office/drawing/2014/main" id="{68E7C735-6B5B-CD98-AA93-F40D12462C8C}"/>
                </a:ext>
              </a:extLst>
            </p:cNvPr>
            <p:cNvSpPr txBox="1"/>
            <p:nvPr/>
          </p:nvSpPr>
          <p:spPr>
            <a:xfrm>
              <a:off x="8149728" y="3417790"/>
              <a:ext cx="2346960" cy="369332"/>
            </a:xfrm>
            <a:prstGeom prst="rect">
              <a:avLst/>
            </a:prstGeom>
            <a:noFill/>
          </p:spPr>
          <p:txBody>
            <a:bodyPr wrap="square" rtlCol="0">
              <a:spAutoFit/>
            </a:bodyPr>
            <a:lstStyle/>
            <a:p>
              <a:r>
                <a:rPr lang="en-US" dirty="0">
                  <a:latin typeface="Avenir Book" panose="02000503020000020003" pitchFamily="2" charset="0"/>
                </a:rPr>
                <a:t>DBs for the Cloud</a:t>
              </a:r>
            </a:p>
          </p:txBody>
        </p:sp>
        <p:sp>
          <p:nvSpPr>
            <p:cNvPr id="23" name="TextBox 22">
              <a:extLst>
                <a:ext uri="{FF2B5EF4-FFF2-40B4-BE49-F238E27FC236}">
                  <a16:creationId xmlns:a16="http://schemas.microsoft.com/office/drawing/2014/main" id="{3453271E-F005-7722-F0EE-3475157C754D}"/>
                </a:ext>
              </a:extLst>
            </p:cNvPr>
            <p:cNvSpPr txBox="1"/>
            <p:nvPr/>
          </p:nvSpPr>
          <p:spPr>
            <a:xfrm>
              <a:off x="7790953" y="2492687"/>
              <a:ext cx="2346960" cy="369332"/>
            </a:xfrm>
            <a:prstGeom prst="rect">
              <a:avLst/>
            </a:prstGeom>
            <a:noFill/>
          </p:spPr>
          <p:txBody>
            <a:bodyPr wrap="square" rtlCol="0">
              <a:spAutoFit/>
            </a:bodyPr>
            <a:lstStyle/>
            <a:p>
              <a:r>
                <a:rPr lang="en-US" dirty="0">
                  <a:latin typeface="Avenir Book" panose="02000503020000020003" pitchFamily="2" charset="0"/>
                </a:rPr>
                <a:t>Highly Available DBs</a:t>
              </a:r>
            </a:p>
          </p:txBody>
        </p:sp>
        <p:sp>
          <p:nvSpPr>
            <p:cNvPr id="24" name="TextBox 23">
              <a:extLst>
                <a:ext uri="{FF2B5EF4-FFF2-40B4-BE49-F238E27FC236}">
                  <a16:creationId xmlns:a16="http://schemas.microsoft.com/office/drawing/2014/main" id="{4F307970-BA62-1635-408E-2D9336E373E8}"/>
                </a:ext>
              </a:extLst>
            </p:cNvPr>
            <p:cNvSpPr txBox="1"/>
            <p:nvPr/>
          </p:nvSpPr>
          <p:spPr>
            <a:xfrm>
              <a:off x="8149728" y="4363444"/>
              <a:ext cx="2346960" cy="646331"/>
            </a:xfrm>
            <a:prstGeom prst="rect">
              <a:avLst/>
            </a:prstGeom>
            <a:noFill/>
          </p:spPr>
          <p:txBody>
            <a:bodyPr wrap="square" rtlCol="0">
              <a:spAutoFit/>
            </a:bodyPr>
            <a:lstStyle/>
            <a:p>
              <a:r>
                <a:rPr lang="en-US" dirty="0">
                  <a:latin typeface="Avenir Book" panose="02000503020000020003" pitchFamily="2" charset="0"/>
                </a:rPr>
                <a:t>Systems for Data Science</a:t>
              </a:r>
            </a:p>
          </p:txBody>
        </p:sp>
        <p:cxnSp>
          <p:nvCxnSpPr>
            <p:cNvPr id="26" name="Straight Arrow Connector 25">
              <a:extLst>
                <a:ext uri="{FF2B5EF4-FFF2-40B4-BE49-F238E27FC236}">
                  <a16:creationId xmlns:a16="http://schemas.microsoft.com/office/drawing/2014/main" id="{51485A09-925B-396D-5AC6-4F214A578DF2}"/>
                </a:ext>
              </a:extLst>
            </p:cNvPr>
            <p:cNvCxnSpPr>
              <a:cxnSpLocks/>
            </p:cNvCxnSpPr>
            <p:nvPr/>
          </p:nvCxnSpPr>
          <p:spPr>
            <a:xfrm flipV="1">
              <a:off x="5241428" y="2149525"/>
              <a:ext cx="1794511" cy="1845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7D7FCE6-67E3-9AC6-F151-96F51C737337}"/>
                </a:ext>
              </a:extLst>
            </p:cNvPr>
            <p:cNvCxnSpPr>
              <a:cxnSpLocks/>
              <a:endCxn id="23" idx="1"/>
            </p:cNvCxnSpPr>
            <p:nvPr/>
          </p:nvCxnSpPr>
          <p:spPr>
            <a:xfrm flipV="1">
              <a:off x="5601474" y="2677353"/>
              <a:ext cx="2189479" cy="145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A71B5C4-2BE7-D998-C9A6-13679C4D6BC0}"/>
                </a:ext>
              </a:extLst>
            </p:cNvPr>
            <p:cNvCxnSpPr>
              <a:cxnSpLocks/>
              <a:endCxn id="22" idx="1"/>
            </p:cNvCxnSpPr>
            <p:nvPr/>
          </p:nvCxnSpPr>
          <p:spPr>
            <a:xfrm flipV="1">
              <a:off x="5810707" y="3602456"/>
              <a:ext cx="2339021" cy="1070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D743987-DC44-F6CE-9C8C-1E2160726014}"/>
                </a:ext>
              </a:extLst>
            </p:cNvPr>
            <p:cNvCxnSpPr>
              <a:cxnSpLocks/>
            </p:cNvCxnSpPr>
            <p:nvPr/>
          </p:nvCxnSpPr>
          <p:spPr>
            <a:xfrm>
              <a:off x="5800864" y="5129364"/>
              <a:ext cx="2558097" cy="468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78A38C9-E088-66AC-6D93-BF9DF0F3CCFD}"/>
                </a:ext>
              </a:extLst>
            </p:cNvPr>
            <p:cNvCxnSpPr>
              <a:cxnSpLocks/>
              <a:endCxn id="24" idx="1"/>
            </p:cNvCxnSpPr>
            <p:nvPr/>
          </p:nvCxnSpPr>
          <p:spPr>
            <a:xfrm flipV="1">
              <a:off x="5809119" y="4686610"/>
              <a:ext cx="2340609" cy="182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8994128-1DA3-200D-ABEB-8730FD52F480}"/>
                </a:ext>
              </a:extLst>
            </p:cNvPr>
            <p:cNvSpPr txBox="1"/>
            <p:nvPr/>
          </p:nvSpPr>
          <p:spPr>
            <a:xfrm>
              <a:off x="8404681" y="5413290"/>
              <a:ext cx="2346960" cy="646331"/>
            </a:xfrm>
            <a:prstGeom prst="rect">
              <a:avLst/>
            </a:prstGeom>
            <a:noFill/>
          </p:spPr>
          <p:txBody>
            <a:bodyPr wrap="square" rtlCol="0">
              <a:spAutoFit/>
            </a:bodyPr>
            <a:lstStyle/>
            <a:p>
              <a:r>
                <a:rPr lang="en-US" dirty="0">
                  <a:latin typeface="Avenir Book" panose="02000503020000020003" pitchFamily="2" charset="0"/>
                </a:rPr>
                <a:t>DBs for Cloud Analytics</a:t>
              </a:r>
            </a:p>
          </p:txBody>
        </p:sp>
        <p:sp>
          <p:nvSpPr>
            <p:cNvPr id="39" name="TextBox 38">
              <a:extLst>
                <a:ext uri="{FF2B5EF4-FFF2-40B4-BE49-F238E27FC236}">
                  <a16:creationId xmlns:a16="http://schemas.microsoft.com/office/drawing/2014/main" id="{584C3B26-A961-C26C-1073-426B025D8C9F}"/>
                </a:ext>
              </a:extLst>
            </p:cNvPr>
            <p:cNvSpPr txBox="1"/>
            <p:nvPr/>
          </p:nvSpPr>
          <p:spPr>
            <a:xfrm rot="19473609">
              <a:off x="2418897" y="2808677"/>
              <a:ext cx="4627030" cy="4189380"/>
            </a:xfrm>
            <a:prstGeom prst="rect">
              <a:avLst/>
            </a:prstGeom>
            <a:noFill/>
          </p:spPr>
          <p:txBody>
            <a:bodyPr wrap="square" rtlCol="0">
              <a:prstTxWarp prst="textCircle">
                <a:avLst/>
              </a:prstTxWarp>
              <a:spAutoFit/>
            </a:bodyPr>
            <a:lstStyle/>
            <a:p>
              <a:pPr algn="ctr"/>
              <a:r>
                <a:rPr lang="en-US" sz="3600" dirty="0">
                  <a:effectLst>
                    <a:glow rad="101600">
                      <a:schemeClr val="accent4">
                        <a:satMod val="175000"/>
                        <a:alpha val="40000"/>
                      </a:schemeClr>
                    </a:glow>
                    <a:outerShdw blurRad="50800" dist="38100" dir="2700000" algn="tl" rotWithShape="0">
                      <a:prstClr val="black">
                        <a:alpha val="40000"/>
                      </a:prstClr>
                    </a:outerShdw>
                  </a:effectLst>
                  <a:latin typeface="Avenir Book" panose="02000503020000020003" pitchFamily="2" charset="0"/>
                </a:rPr>
                <a:t>Specialization</a:t>
              </a:r>
            </a:p>
          </p:txBody>
        </p:sp>
      </p:grpSp>
      <p:sp>
        <p:nvSpPr>
          <p:cNvPr id="41" name="TextBox 40">
            <a:extLst>
              <a:ext uri="{FF2B5EF4-FFF2-40B4-BE49-F238E27FC236}">
                <a16:creationId xmlns:a16="http://schemas.microsoft.com/office/drawing/2014/main" id="{168E5951-23B2-D350-4A49-E1D6B416AFDD}"/>
              </a:ext>
            </a:extLst>
          </p:cNvPr>
          <p:cNvSpPr txBox="1"/>
          <p:nvPr/>
        </p:nvSpPr>
        <p:spPr>
          <a:xfrm>
            <a:off x="3753488" y="1546362"/>
            <a:ext cx="965970"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C-Store</a:t>
            </a:r>
          </a:p>
        </p:txBody>
      </p:sp>
      <p:sp>
        <p:nvSpPr>
          <p:cNvPr id="42" name="TextBox 41">
            <a:extLst>
              <a:ext uri="{FF2B5EF4-FFF2-40B4-BE49-F238E27FC236}">
                <a16:creationId xmlns:a16="http://schemas.microsoft.com/office/drawing/2014/main" id="{A00C4166-0069-CCCD-B6DE-DD7702539FA6}"/>
              </a:ext>
            </a:extLst>
          </p:cNvPr>
          <p:cNvSpPr txBox="1"/>
          <p:nvPr/>
        </p:nvSpPr>
        <p:spPr>
          <a:xfrm>
            <a:off x="7957507" y="866810"/>
            <a:ext cx="970779" cy="646331"/>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H-Store</a:t>
            </a:r>
          </a:p>
          <a:p>
            <a:r>
              <a:rPr lang="en-US" i="1" dirty="0">
                <a:solidFill>
                  <a:schemeClr val="accent1">
                    <a:lumMod val="75000"/>
                  </a:schemeClr>
                </a:solidFill>
                <a:latin typeface="Avenir Book" panose="02000503020000020003" pitchFamily="2" charset="0"/>
              </a:rPr>
              <a:t>Calvin</a:t>
            </a:r>
          </a:p>
        </p:txBody>
      </p:sp>
      <p:sp>
        <p:nvSpPr>
          <p:cNvPr id="43" name="TextBox 42">
            <a:extLst>
              <a:ext uri="{FF2B5EF4-FFF2-40B4-BE49-F238E27FC236}">
                <a16:creationId xmlns:a16="http://schemas.microsoft.com/office/drawing/2014/main" id="{54034054-5275-97A8-3DBA-9B756FE0B127}"/>
              </a:ext>
            </a:extLst>
          </p:cNvPr>
          <p:cNvSpPr txBox="1"/>
          <p:nvPr/>
        </p:nvSpPr>
        <p:spPr>
          <a:xfrm>
            <a:off x="9839320" y="2809851"/>
            <a:ext cx="1366080"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DynamoDB</a:t>
            </a:r>
          </a:p>
        </p:txBody>
      </p:sp>
      <p:sp>
        <p:nvSpPr>
          <p:cNvPr id="44" name="TextBox 43">
            <a:extLst>
              <a:ext uri="{FF2B5EF4-FFF2-40B4-BE49-F238E27FC236}">
                <a16:creationId xmlns:a16="http://schemas.microsoft.com/office/drawing/2014/main" id="{2089C15A-673B-A702-3AE8-5957E4299837}"/>
              </a:ext>
            </a:extLst>
          </p:cNvPr>
          <p:cNvSpPr txBox="1"/>
          <p:nvPr/>
        </p:nvSpPr>
        <p:spPr>
          <a:xfrm>
            <a:off x="9701670" y="3775263"/>
            <a:ext cx="877804"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Aurora</a:t>
            </a:r>
          </a:p>
        </p:txBody>
      </p:sp>
      <p:sp>
        <p:nvSpPr>
          <p:cNvPr id="45" name="TextBox 44">
            <a:extLst>
              <a:ext uri="{FF2B5EF4-FFF2-40B4-BE49-F238E27FC236}">
                <a16:creationId xmlns:a16="http://schemas.microsoft.com/office/drawing/2014/main" id="{DB3B068D-1754-467B-3BB7-C983F4F310CB}"/>
              </a:ext>
            </a:extLst>
          </p:cNvPr>
          <p:cNvSpPr txBox="1"/>
          <p:nvPr/>
        </p:nvSpPr>
        <p:spPr>
          <a:xfrm>
            <a:off x="9427412" y="4793986"/>
            <a:ext cx="1560042"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Spark (Today)</a:t>
            </a:r>
          </a:p>
        </p:txBody>
      </p:sp>
      <p:sp>
        <p:nvSpPr>
          <p:cNvPr id="46" name="TextBox 45">
            <a:extLst>
              <a:ext uri="{FF2B5EF4-FFF2-40B4-BE49-F238E27FC236}">
                <a16:creationId xmlns:a16="http://schemas.microsoft.com/office/drawing/2014/main" id="{5020BBA6-5C92-8D56-72C2-664482A7CB25}"/>
              </a:ext>
            </a:extLst>
          </p:cNvPr>
          <p:cNvSpPr txBox="1"/>
          <p:nvPr/>
        </p:nvSpPr>
        <p:spPr>
          <a:xfrm>
            <a:off x="9323208" y="6124927"/>
            <a:ext cx="2424062"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Snowflake (Next Time</a:t>
            </a:r>
          </a:p>
        </p:txBody>
      </p:sp>
      <p:sp>
        <p:nvSpPr>
          <p:cNvPr id="47" name="TextBox 46">
            <a:extLst>
              <a:ext uri="{FF2B5EF4-FFF2-40B4-BE49-F238E27FC236}">
                <a16:creationId xmlns:a16="http://schemas.microsoft.com/office/drawing/2014/main" id="{32BDD06A-DE00-39C3-02BC-935440D88B19}"/>
              </a:ext>
            </a:extLst>
          </p:cNvPr>
          <p:cNvSpPr txBox="1"/>
          <p:nvPr/>
        </p:nvSpPr>
        <p:spPr>
          <a:xfrm>
            <a:off x="3904118" y="6124927"/>
            <a:ext cx="1804340" cy="369332"/>
          </a:xfrm>
          <a:prstGeom prst="rect">
            <a:avLst/>
          </a:prstGeom>
          <a:noFill/>
        </p:spPr>
        <p:txBody>
          <a:bodyPr wrap="none" rtlCol="0">
            <a:spAutoFit/>
          </a:bodyPr>
          <a:lstStyle/>
          <a:p>
            <a:r>
              <a:rPr lang="en-US" i="1" dirty="0">
                <a:solidFill>
                  <a:schemeClr val="accent1">
                    <a:lumMod val="75000"/>
                  </a:schemeClr>
                </a:solidFill>
                <a:latin typeface="Avenir Book" panose="02000503020000020003" pitchFamily="2" charset="0"/>
              </a:rPr>
              <a:t>First 12 lectures</a:t>
            </a:r>
          </a:p>
        </p:txBody>
      </p:sp>
    </p:spTree>
    <p:extLst>
      <p:ext uri="{BB962C8B-B14F-4D97-AF65-F5344CB8AC3E}">
        <p14:creationId xmlns:p14="http://schemas.microsoft.com/office/powerpoint/2010/main" val="27486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A392-B4BB-138D-ADE9-B3708FDD5614}"/>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461DA7C6-64BA-C7A2-1305-07052C53DA7B}"/>
              </a:ext>
            </a:extLst>
          </p:cNvPr>
          <p:cNvSpPr>
            <a:spLocks noGrp="1"/>
          </p:cNvSpPr>
          <p:nvPr>
            <p:ph idx="1"/>
          </p:nvPr>
        </p:nvSpPr>
        <p:spPr/>
        <p:txBody>
          <a:bodyPr/>
          <a:lstStyle/>
          <a:p>
            <a:r>
              <a:rPr lang="en-US" dirty="0"/>
              <a:t>Data Systems for “Data Science”</a:t>
            </a:r>
          </a:p>
          <a:p>
            <a:pPr lvl="1"/>
            <a:r>
              <a:rPr lang="en-US" dirty="0"/>
              <a:t>Efficient Parallel Execution for “One Off” Data Processing Tasks</a:t>
            </a:r>
          </a:p>
          <a:p>
            <a:pPr lvl="2"/>
            <a:r>
              <a:rPr lang="en-US" dirty="0"/>
              <a:t>E.g., featurization for ML, indexing data, extracting information from data, </a:t>
            </a:r>
            <a:r>
              <a:rPr lang="en-US" dirty="0" err="1"/>
              <a:t>etc</a:t>
            </a:r>
            <a:endParaRPr lang="en-US" dirty="0"/>
          </a:p>
          <a:p>
            <a:pPr lvl="1"/>
            <a:r>
              <a:rPr lang="en-US" dirty="0"/>
              <a:t>Often involving unstructured </a:t>
            </a:r>
            <a:r>
              <a:rPr lang="en-US" dirty="0">
                <a:sym typeface="Wingdings" pitchFamily="2" charset="2"/>
              </a:rPr>
              <a:t> structured data conversion</a:t>
            </a:r>
          </a:p>
          <a:p>
            <a:pPr lvl="2"/>
            <a:r>
              <a:rPr lang="en-US" dirty="0">
                <a:sym typeface="Wingdings" pitchFamily="2" charset="2"/>
              </a:rPr>
              <a:t>E.g., processing a set of text document into an inverted index of words and their locations in the documents</a:t>
            </a:r>
          </a:p>
          <a:p>
            <a:pPr lvl="1"/>
            <a:r>
              <a:rPr lang="en-US" dirty="0">
                <a:sym typeface="Wingdings" pitchFamily="2" charset="2"/>
              </a:rPr>
              <a:t>Not really SQL, but a set of parallel operations that are reminiscent of SQL filters and joins</a:t>
            </a:r>
          </a:p>
          <a:p>
            <a:pPr lvl="1"/>
            <a:endParaRPr lang="en-US" dirty="0">
              <a:sym typeface="Wingdings" pitchFamily="2" charset="2"/>
            </a:endParaRPr>
          </a:p>
          <a:p>
            <a:r>
              <a:rPr lang="en-US" dirty="0">
                <a:sym typeface="Wingdings" pitchFamily="2" charset="2"/>
              </a:rPr>
              <a:t>MapReduce/Hadoop, briefly, and then Spark</a:t>
            </a:r>
          </a:p>
        </p:txBody>
      </p:sp>
      <p:sp>
        <p:nvSpPr>
          <p:cNvPr id="4" name="Slide Number Placeholder 3">
            <a:extLst>
              <a:ext uri="{FF2B5EF4-FFF2-40B4-BE49-F238E27FC236}">
                <a16:creationId xmlns:a16="http://schemas.microsoft.com/office/drawing/2014/main" id="{737D74E0-6CE3-64CA-5E44-A1FD1C9435C6}"/>
              </a:ext>
            </a:extLst>
          </p:cNvPr>
          <p:cNvSpPr>
            <a:spLocks noGrp="1"/>
          </p:cNvSpPr>
          <p:nvPr>
            <p:ph type="sldNum" sz="quarter" idx="12"/>
          </p:nvPr>
        </p:nvSpPr>
        <p:spPr/>
        <p:txBody>
          <a:bodyPr/>
          <a:lstStyle/>
          <a:p>
            <a:fld id="{4EEF9975-6C58-5C4C-8961-54FFA2646BAA}" type="slidenum">
              <a:rPr lang="en-US" smtClean="0"/>
              <a:t>15</a:t>
            </a:fld>
            <a:endParaRPr lang="en-US"/>
          </a:p>
        </p:txBody>
      </p:sp>
    </p:spTree>
    <p:extLst>
      <p:ext uri="{BB962C8B-B14F-4D97-AF65-F5344CB8AC3E}">
        <p14:creationId xmlns:p14="http://schemas.microsoft.com/office/powerpoint/2010/main" val="2174014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9504-C1EA-3F85-2E27-46C97A65AFF7}"/>
              </a:ext>
            </a:extLst>
          </p:cNvPr>
          <p:cNvSpPr>
            <a:spLocks noGrp="1"/>
          </p:cNvSpPr>
          <p:nvPr>
            <p:ph type="title"/>
          </p:nvPr>
        </p:nvSpPr>
        <p:spPr>
          <a:xfrm>
            <a:off x="426720" y="50800"/>
            <a:ext cx="10515600" cy="1325563"/>
          </a:xfrm>
        </p:spPr>
        <p:txBody>
          <a:bodyPr>
            <a:normAutofit fontScale="90000"/>
          </a:bodyPr>
          <a:lstStyle/>
          <a:p>
            <a:r>
              <a:rPr lang="en-US" b="0" i="0" u="none" strike="noStrike" dirty="0">
                <a:solidFill>
                  <a:srgbClr val="0F0F0F"/>
                </a:solidFill>
                <a:effectLst/>
                <a:latin typeface="Söhne"/>
              </a:rPr>
              <a:t>MapReduce: programming model for processing large data sets across a distributed cluster.</a:t>
            </a:r>
          </a:p>
        </p:txBody>
      </p:sp>
      <p:sp>
        <p:nvSpPr>
          <p:cNvPr id="3" name="Content Placeholder 2">
            <a:extLst>
              <a:ext uri="{FF2B5EF4-FFF2-40B4-BE49-F238E27FC236}">
                <a16:creationId xmlns:a16="http://schemas.microsoft.com/office/drawing/2014/main" id="{E899D0E5-13E5-D323-A843-D55ACA1CA696}"/>
              </a:ext>
            </a:extLst>
          </p:cNvPr>
          <p:cNvSpPr>
            <a:spLocks noGrp="1"/>
          </p:cNvSpPr>
          <p:nvPr>
            <p:ph idx="1"/>
          </p:nvPr>
        </p:nvSpPr>
        <p:spPr>
          <a:xfrm>
            <a:off x="213360" y="479266"/>
            <a:ext cx="10515600" cy="4351338"/>
          </a:xfrm>
        </p:spPr>
        <p:txBody>
          <a:bodyPr/>
          <a:lstStyle/>
          <a:p>
            <a:r>
              <a:rPr lang="en-US" dirty="0">
                <a:solidFill>
                  <a:srgbClr val="0F0F0F"/>
                </a:solidFill>
                <a:latin typeface="Söhne"/>
              </a:rPr>
              <a:t>Programmer specifies:</a:t>
            </a:r>
          </a:p>
          <a:p>
            <a:pPr marL="457200" lvl="1" indent="0">
              <a:buNone/>
            </a:pPr>
            <a:r>
              <a:rPr lang="en-US" b="1" i="0" u="none" strike="noStrike" dirty="0">
                <a:solidFill>
                  <a:srgbClr val="0F0F0F"/>
                </a:solidFill>
                <a:effectLst/>
                <a:latin typeface="Söhne"/>
              </a:rPr>
              <a:t>Map Function:</a:t>
            </a:r>
            <a:endParaRPr lang="en-US" b="0" i="0" u="none" strike="noStrike" dirty="0">
              <a:solidFill>
                <a:srgbClr val="0F0F0F"/>
              </a:solidFill>
              <a:effectLst/>
              <a:latin typeface="Söhne"/>
            </a:endParaRPr>
          </a:p>
          <a:p>
            <a:pPr marL="914400" lvl="2" indent="0">
              <a:buNone/>
            </a:pPr>
            <a:r>
              <a:rPr lang="en-US" b="0" i="0" u="none" strike="noStrike" dirty="0">
                <a:solidFill>
                  <a:srgbClr val="0F0F0F"/>
                </a:solidFill>
                <a:effectLst/>
                <a:latin typeface="Söhne"/>
              </a:rPr>
              <a:t>- Processes input key/value pairs to generate intermediate key/value pairs.</a:t>
            </a:r>
          </a:p>
          <a:p>
            <a:pPr marL="457200" lvl="1" indent="0">
              <a:buNone/>
            </a:pPr>
            <a:r>
              <a:rPr lang="en-US" b="1" i="0" u="none" strike="noStrike" dirty="0">
                <a:solidFill>
                  <a:srgbClr val="0F0F0F"/>
                </a:solidFill>
                <a:effectLst/>
                <a:latin typeface="Söhne"/>
              </a:rPr>
              <a:t>Reduce Function:</a:t>
            </a:r>
            <a:endParaRPr lang="en-US" b="0" i="0" u="none" strike="noStrike" dirty="0">
              <a:solidFill>
                <a:srgbClr val="0F0F0F"/>
              </a:solidFill>
              <a:effectLst/>
              <a:latin typeface="Söhne"/>
            </a:endParaRPr>
          </a:p>
          <a:p>
            <a:pPr marL="914400" lvl="2" indent="0">
              <a:buNone/>
            </a:pPr>
            <a:r>
              <a:rPr lang="en-US" b="0" i="0" u="none" strike="noStrike" dirty="0">
                <a:solidFill>
                  <a:srgbClr val="0F0F0F"/>
                </a:solidFill>
                <a:effectLst/>
                <a:latin typeface="Söhne"/>
              </a:rPr>
              <a:t>- Merges all intermediate values associated with the same intermediate key.</a:t>
            </a:r>
          </a:p>
          <a:p>
            <a:endParaRPr lang="en-US" dirty="0"/>
          </a:p>
        </p:txBody>
      </p:sp>
      <p:sp>
        <p:nvSpPr>
          <p:cNvPr id="4" name="Slide Number Placeholder 3">
            <a:extLst>
              <a:ext uri="{FF2B5EF4-FFF2-40B4-BE49-F238E27FC236}">
                <a16:creationId xmlns:a16="http://schemas.microsoft.com/office/drawing/2014/main" id="{F89F75F3-A9EF-4371-A31E-CC6BE91EE496}"/>
              </a:ext>
            </a:extLst>
          </p:cNvPr>
          <p:cNvSpPr>
            <a:spLocks noGrp="1"/>
          </p:cNvSpPr>
          <p:nvPr>
            <p:ph type="sldNum" sz="quarter" idx="12"/>
          </p:nvPr>
        </p:nvSpPr>
        <p:spPr/>
        <p:txBody>
          <a:bodyPr/>
          <a:lstStyle/>
          <a:p>
            <a:fld id="{4EEF9975-6C58-5C4C-8961-54FFA2646BAA}" type="slidenum">
              <a:rPr lang="en-US" smtClean="0"/>
              <a:t>16</a:t>
            </a:fld>
            <a:endParaRPr lang="en-US"/>
          </a:p>
        </p:txBody>
      </p:sp>
      <p:sp>
        <p:nvSpPr>
          <p:cNvPr id="6" name="TextBox 5">
            <a:extLst>
              <a:ext uri="{FF2B5EF4-FFF2-40B4-BE49-F238E27FC236}">
                <a16:creationId xmlns:a16="http://schemas.microsoft.com/office/drawing/2014/main" id="{A953C740-6E7B-1625-8A98-3CD580724D6D}"/>
              </a:ext>
            </a:extLst>
          </p:cNvPr>
          <p:cNvSpPr txBox="1"/>
          <p:nvPr/>
        </p:nvSpPr>
        <p:spPr>
          <a:xfrm>
            <a:off x="289560" y="3516412"/>
            <a:ext cx="10652760" cy="3139321"/>
          </a:xfrm>
          <a:prstGeom prst="rect">
            <a:avLst/>
          </a:prstGeom>
          <a:noFill/>
        </p:spPr>
        <p:txBody>
          <a:bodyPr wrap="square">
            <a:spAutoFit/>
          </a:bodyPr>
          <a:lstStyle/>
          <a:p>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Map Function </a:t>
            </a:r>
          </a:p>
          <a:p>
            <a:r>
              <a:rPr lang="en-US" b="0" i="0" u="none" strike="noStrike" dirty="0">
                <a:effectLst/>
                <a:latin typeface="Courier New" panose="02070309020205020404" pitchFamily="49" charset="0"/>
                <a:cs typeface="Courier New" panose="02070309020205020404" pitchFamily="49" charset="0"/>
              </a:rPr>
              <a:t>def map(key, value): </a:t>
            </a:r>
          </a:p>
          <a:p>
            <a:r>
              <a:rPr lang="en-US" b="0" i="0" u="none" strike="noStrike" dirty="0">
                <a:effectLst/>
                <a:latin typeface="Courier New" panose="02070309020205020404" pitchFamily="49" charset="0"/>
                <a:cs typeface="Courier New" panose="02070309020205020404" pitchFamily="49" charset="0"/>
              </a:rPr>
              <a:t>	for word in </a:t>
            </a:r>
            <a:r>
              <a:rPr lang="en-US" b="0" i="0" u="none" strike="noStrike" dirty="0" err="1">
                <a:effectLst/>
                <a:latin typeface="Courier New" panose="02070309020205020404" pitchFamily="49" charset="0"/>
                <a:cs typeface="Courier New" panose="02070309020205020404" pitchFamily="49" charset="0"/>
              </a:rPr>
              <a:t>value.split</a:t>
            </a:r>
            <a:r>
              <a:rPr lang="en-US" b="0" i="0" u="none" strike="noStrike" dirty="0">
                <a:effectLst/>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t>
            </a:r>
            <a:r>
              <a:rPr lang="en-US" b="0" i="0" u="none" strike="noStrike" dirty="0">
                <a:effectLst/>
                <a:latin typeface="Courier New" panose="02070309020205020404" pitchFamily="49" charset="0"/>
                <a:cs typeface="Courier New" panose="02070309020205020404" pitchFamily="49" charset="0"/>
              </a:rPr>
              <a:t>emit(word, 1) </a:t>
            </a:r>
          </a:p>
          <a:p>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Reduce Function </a:t>
            </a:r>
          </a:p>
          <a:p>
            <a:r>
              <a:rPr lang="en-US" b="0" i="0" u="none" strike="noStrike" dirty="0">
                <a:effectLst/>
                <a:latin typeface="Courier New" panose="02070309020205020404" pitchFamily="49" charset="0"/>
                <a:cs typeface="Courier New" panose="02070309020205020404" pitchFamily="49" charset="0"/>
              </a:rPr>
              <a:t>def reduce(key, values): </a:t>
            </a:r>
          </a:p>
          <a:p>
            <a:r>
              <a:rPr lang="en-US" dirty="0">
                <a:latin typeface="Courier New" panose="02070309020205020404" pitchFamily="49" charset="0"/>
                <a:cs typeface="Courier New" panose="02070309020205020404" pitchFamily="49" charset="0"/>
              </a:rPr>
              <a:t>	</a:t>
            </a:r>
            <a:r>
              <a:rPr lang="en-US" b="0" i="0" u="none" strike="noStrike" dirty="0" err="1">
                <a:effectLst/>
                <a:latin typeface="Courier New" panose="02070309020205020404" pitchFamily="49" charset="0"/>
                <a:cs typeface="Courier New" panose="02070309020205020404" pitchFamily="49" charset="0"/>
              </a:rPr>
              <a:t>total_count</a:t>
            </a:r>
            <a:r>
              <a:rPr lang="en-US" b="0" i="0" u="none" strike="noStrike" dirty="0">
                <a:effectLst/>
                <a:latin typeface="Courier New" panose="02070309020205020404" pitchFamily="49" charset="0"/>
                <a:cs typeface="Courier New" panose="02070309020205020404" pitchFamily="49" charset="0"/>
              </a:rPr>
              <a:t> = sum(values) </a:t>
            </a:r>
          </a:p>
          <a:p>
            <a:r>
              <a:rPr lang="en-US" dirty="0">
                <a:latin typeface="Courier New" panose="02070309020205020404" pitchFamily="49" charset="0"/>
                <a:cs typeface="Courier New" panose="02070309020205020404" pitchFamily="49" charset="0"/>
              </a:rPr>
              <a:t>	</a:t>
            </a:r>
            <a:r>
              <a:rPr lang="en-US" b="0" i="0" u="none" strike="noStrike" dirty="0">
                <a:effectLst/>
                <a:latin typeface="Courier New" panose="02070309020205020404" pitchFamily="49" charset="0"/>
                <a:cs typeface="Courier New" panose="02070309020205020404" pitchFamily="49" charset="0"/>
              </a:rPr>
              <a:t>emit(key, </a:t>
            </a:r>
            <a:r>
              <a:rPr lang="en-US" b="0" i="0" u="none" strike="noStrike" dirty="0" err="1">
                <a:effectLst/>
                <a:latin typeface="Courier New" panose="02070309020205020404" pitchFamily="49" charset="0"/>
                <a:cs typeface="Courier New" panose="02070309020205020404" pitchFamily="49" charset="0"/>
              </a:rPr>
              <a:t>total_count</a:t>
            </a:r>
            <a:r>
              <a:rPr lang="en-US" b="0" i="0" u="none" strike="noStrike" dirty="0">
                <a:effectLst/>
                <a:latin typeface="Courier New" panose="02070309020205020404" pitchFamily="49" charset="0"/>
                <a:cs typeface="Courier New" panose="02070309020205020404" pitchFamily="49" charset="0"/>
              </a:rPr>
              <a:t>) </a:t>
            </a:r>
          </a:p>
          <a:p>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Example Input: [('doc1', 'hello world'), ('doc2', 'hello </a:t>
            </a:r>
            <a:r>
              <a:rPr lang="en-US" b="0" i="0" u="none" strike="noStrike" dirty="0" err="1">
                <a:solidFill>
                  <a:schemeClr val="accent1">
                    <a:lumMod val="75000"/>
                  </a:schemeClr>
                </a:solidFill>
                <a:effectLst/>
                <a:latin typeface="Courier New" panose="02070309020205020404" pitchFamily="49" charset="0"/>
                <a:cs typeface="Courier New" panose="02070309020205020404" pitchFamily="49" charset="0"/>
              </a:rPr>
              <a:t>mapreduce</a:t>
            </a:r>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a:t>
            </a:r>
          </a:p>
          <a:p>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MapReduce Process Execution </a:t>
            </a:r>
          </a:p>
          <a:p>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Example Output: [('hello', 2), ('world', 1), ('</a:t>
            </a:r>
            <a:r>
              <a:rPr lang="en-US" b="0" i="0" u="none" strike="noStrike" dirty="0" err="1">
                <a:solidFill>
                  <a:schemeClr val="accent1">
                    <a:lumMod val="75000"/>
                  </a:schemeClr>
                </a:solidFill>
                <a:effectLst/>
                <a:latin typeface="Courier New" panose="02070309020205020404" pitchFamily="49" charset="0"/>
                <a:cs typeface="Courier New" panose="02070309020205020404" pitchFamily="49" charset="0"/>
              </a:rPr>
              <a:t>mapreduce</a:t>
            </a:r>
            <a:r>
              <a:rPr lang="en-US" b="0" i="0" u="none" strike="noStrike" dirty="0">
                <a:solidFill>
                  <a:schemeClr val="accent1">
                    <a:lumMod val="75000"/>
                  </a:schemeClr>
                </a:solidFill>
                <a:effectLst/>
                <a:latin typeface="Courier New" panose="02070309020205020404" pitchFamily="49" charset="0"/>
                <a:cs typeface="Courier New" panose="02070309020205020404" pitchFamily="49" charset="0"/>
              </a:rPr>
              <a:t>', 1)]</a:t>
            </a:r>
            <a:endParaRPr lang="en-US" dirty="0">
              <a:solidFill>
                <a:schemeClr val="accent1">
                  <a:lumMod val="7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97835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6D9B-0002-9BB1-E921-12E08763E1C6}"/>
              </a:ext>
            </a:extLst>
          </p:cNvPr>
          <p:cNvSpPr>
            <a:spLocks noGrp="1"/>
          </p:cNvSpPr>
          <p:nvPr>
            <p:ph type="title"/>
          </p:nvPr>
        </p:nvSpPr>
        <p:spPr/>
        <p:txBody>
          <a:bodyPr/>
          <a:lstStyle/>
          <a:p>
            <a:r>
              <a:rPr lang="en-US" dirty="0"/>
              <a:t>MapReduce Execution</a:t>
            </a:r>
          </a:p>
        </p:txBody>
      </p:sp>
      <p:sp>
        <p:nvSpPr>
          <p:cNvPr id="3" name="Content Placeholder 2">
            <a:extLst>
              <a:ext uri="{FF2B5EF4-FFF2-40B4-BE49-F238E27FC236}">
                <a16:creationId xmlns:a16="http://schemas.microsoft.com/office/drawing/2014/main" id="{C461B13B-11CC-7D58-D16B-3E4276C4CBB7}"/>
              </a:ext>
            </a:extLst>
          </p:cNvPr>
          <p:cNvSpPr>
            <a:spLocks noGrp="1"/>
          </p:cNvSpPr>
          <p:nvPr>
            <p:ph idx="1"/>
          </p:nvPr>
        </p:nvSpPr>
        <p:spPr>
          <a:xfrm>
            <a:off x="121920" y="1847850"/>
            <a:ext cx="8290560" cy="4351338"/>
          </a:xfrm>
        </p:spPr>
        <p:txBody>
          <a:bodyPr/>
          <a:lstStyle/>
          <a:p>
            <a:pPr marL="742950" lvl="1" indent="-285750" algn="l">
              <a:buFont typeface="Arial" panose="020B0604020202020204" pitchFamily="34" charset="0"/>
              <a:buChar char="•"/>
            </a:pPr>
            <a:r>
              <a:rPr lang="en-US" b="1" i="0" u="none" strike="noStrike" dirty="0">
                <a:effectLst/>
                <a:latin typeface="Söhne"/>
              </a:rPr>
              <a:t>Input Splitting:</a:t>
            </a:r>
            <a:endParaRPr lang="en-US" b="0" i="0" u="none" strike="noStrike" dirty="0">
              <a:effectLst/>
              <a:latin typeface="Söhne"/>
            </a:endParaRPr>
          </a:p>
          <a:p>
            <a:pPr marL="1143000" lvl="2" indent="-228600" algn="l">
              <a:buFont typeface="Arial" panose="020B0604020202020204" pitchFamily="34" charset="0"/>
              <a:buChar char="•"/>
            </a:pPr>
            <a:r>
              <a:rPr lang="en-US" b="0" i="0" u="none" strike="noStrike" dirty="0">
                <a:effectLst/>
                <a:latin typeface="Söhne"/>
              </a:rPr>
              <a:t>Data is divided into chunks for the map tasks.</a:t>
            </a:r>
          </a:p>
          <a:p>
            <a:pPr marL="742950" lvl="1" indent="-285750" algn="l">
              <a:buFont typeface="Arial" panose="020B0604020202020204" pitchFamily="34" charset="0"/>
              <a:buChar char="•"/>
            </a:pPr>
            <a:r>
              <a:rPr lang="en-US" b="1" i="0" u="none" strike="noStrike" dirty="0">
                <a:effectLst/>
                <a:latin typeface="Söhne"/>
              </a:rPr>
              <a:t>Mapping:</a:t>
            </a:r>
            <a:endParaRPr lang="en-US" b="0" i="0" u="none" strike="noStrike" dirty="0">
              <a:effectLst/>
              <a:latin typeface="Söhne"/>
            </a:endParaRPr>
          </a:p>
          <a:p>
            <a:pPr marL="1143000" lvl="2" indent="-228600" algn="l">
              <a:buFont typeface="Arial" panose="020B0604020202020204" pitchFamily="34" charset="0"/>
              <a:buChar char="•"/>
            </a:pPr>
            <a:r>
              <a:rPr lang="en-US" b="0" i="0" u="none" strike="noStrike" dirty="0">
                <a:effectLst/>
                <a:latin typeface="Söhne"/>
              </a:rPr>
              <a:t>Each chunk is processed by a map task independently.</a:t>
            </a:r>
          </a:p>
          <a:p>
            <a:pPr marL="742950" lvl="1" indent="-285750" algn="l">
              <a:buFont typeface="Arial" panose="020B0604020202020204" pitchFamily="34" charset="0"/>
              <a:buChar char="•"/>
            </a:pPr>
            <a:r>
              <a:rPr lang="en-US" b="1" i="0" u="none" strike="noStrike" dirty="0">
                <a:effectLst/>
                <a:latin typeface="Söhne"/>
              </a:rPr>
              <a:t>Shuffling:</a:t>
            </a:r>
            <a:endParaRPr lang="en-US" b="0" i="0" u="none" strike="noStrike" dirty="0">
              <a:effectLst/>
              <a:latin typeface="Söhne"/>
            </a:endParaRPr>
          </a:p>
          <a:p>
            <a:pPr marL="1143000" lvl="2" indent="-228600" algn="l">
              <a:buFont typeface="Arial" panose="020B0604020202020204" pitchFamily="34" charset="0"/>
              <a:buChar char="•"/>
            </a:pPr>
            <a:r>
              <a:rPr lang="en-US" b="0" i="0" u="none" strike="noStrike" dirty="0">
                <a:effectLst/>
                <a:latin typeface="Söhne"/>
              </a:rPr>
              <a:t>Intermediate key/value pairs are sorted and grouped by key.</a:t>
            </a:r>
          </a:p>
          <a:p>
            <a:pPr marL="742950" lvl="1" indent="-285750" algn="l">
              <a:buFont typeface="Arial" panose="020B0604020202020204" pitchFamily="34" charset="0"/>
              <a:buChar char="•"/>
            </a:pPr>
            <a:r>
              <a:rPr lang="en-US" b="1" i="0" u="none" strike="noStrike" dirty="0">
                <a:effectLst/>
                <a:latin typeface="Söhne"/>
              </a:rPr>
              <a:t>Reducing:</a:t>
            </a:r>
            <a:endParaRPr lang="en-US" b="0" i="0" u="none" strike="noStrike" dirty="0">
              <a:effectLst/>
              <a:latin typeface="Söhne"/>
            </a:endParaRPr>
          </a:p>
          <a:p>
            <a:pPr marL="1143000" lvl="2" indent="-228600" algn="l">
              <a:buFont typeface="Arial" panose="020B0604020202020204" pitchFamily="34" charset="0"/>
              <a:buChar char="•"/>
            </a:pPr>
            <a:r>
              <a:rPr lang="en-US" b="0" i="0" u="none" strike="noStrike" dirty="0">
                <a:effectLst/>
                <a:latin typeface="Söhne"/>
              </a:rPr>
              <a:t>Each group of intermediate values is processed by a reduce task.</a:t>
            </a:r>
          </a:p>
          <a:p>
            <a:pPr marL="742950" lvl="1" indent="-285750" algn="l">
              <a:buFont typeface="Arial" panose="020B0604020202020204" pitchFamily="34" charset="0"/>
              <a:buChar char="•"/>
            </a:pPr>
            <a:r>
              <a:rPr lang="en-US" b="1" i="0" u="none" strike="noStrike" dirty="0">
                <a:effectLst/>
                <a:latin typeface="Söhne"/>
              </a:rPr>
              <a:t>Output:</a:t>
            </a:r>
            <a:endParaRPr lang="en-US" b="0" i="0" u="none" strike="noStrike" dirty="0">
              <a:effectLst/>
              <a:latin typeface="Söhne"/>
            </a:endParaRPr>
          </a:p>
          <a:p>
            <a:pPr marL="1143000" lvl="2" indent="-228600" algn="l">
              <a:buFont typeface="Arial" panose="020B0604020202020204" pitchFamily="34" charset="0"/>
              <a:buChar char="•"/>
            </a:pPr>
            <a:r>
              <a:rPr lang="en-US" b="0" i="0" u="none" strike="noStrike" dirty="0">
                <a:effectLst/>
                <a:latin typeface="Söhne"/>
              </a:rPr>
              <a:t>Final output is generated from the reduce tasks.</a:t>
            </a:r>
          </a:p>
          <a:p>
            <a:endParaRPr lang="en-US" dirty="0"/>
          </a:p>
        </p:txBody>
      </p:sp>
      <p:sp>
        <p:nvSpPr>
          <p:cNvPr id="4" name="Slide Number Placeholder 3">
            <a:extLst>
              <a:ext uri="{FF2B5EF4-FFF2-40B4-BE49-F238E27FC236}">
                <a16:creationId xmlns:a16="http://schemas.microsoft.com/office/drawing/2014/main" id="{07351C43-AA4B-6342-9FB7-A5D02B9C7B01}"/>
              </a:ext>
            </a:extLst>
          </p:cNvPr>
          <p:cNvSpPr>
            <a:spLocks noGrp="1"/>
          </p:cNvSpPr>
          <p:nvPr>
            <p:ph type="sldNum" sz="quarter" idx="12"/>
          </p:nvPr>
        </p:nvSpPr>
        <p:spPr/>
        <p:txBody>
          <a:bodyPr/>
          <a:lstStyle/>
          <a:p>
            <a:fld id="{4EEF9975-6C58-5C4C-8961-54FFA2646BAA}" type="slidenum">
              <a:rPr lang="en-US" smtClean="0"/>
              <a:t>17</a:t>
            </a:fld>
            <a:endParaRPr lang="en-US"/>
          </a:p>
        </p:txBody>
      </p:sp>
      <p:sp>
        <p:nvSpPr>
          <p:cNvPr id="5" name="Rectangle 4">
            <a:extLst>
              <a:ext uri="{FF2B5EF4-FFF2-40B4-BE49-F238E27FC236}">
                <a16:creationId xmlns:a16="http://schemas.microsoft.com/office/drawing/2014/main" id="{01D7C885-E387-0B39-2C34-ABEF71013944}"/>
              </a:ext>
            </a:extLst>
          </p:cNvPr>
          <p:cNvSpPr/>
          <p:nvPr/>
        </p:nvSpPr>
        <p:spPr>
          <a:xfrm>
            <a:off x="8290560" y="1847850"/>
            <a:ext cx="1051560" cy="1032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Worker 1</a:t>
            </a:r>
          </a:p>
          <a:p>
            <a:pPr algn="ctr"/>
            <a:r>
              <a:rPr lang="en-US" dirty="0"/>
              <a:t>doc1</a:t>
            </a:r>
          </a:p>
        </p:txBody>
      </p:sp>
      <p:sp>
        <p:nvSpPr>
          <p:cNvPr id="6" name="Rectangle 5">
            <a:extLst>
              <a:ext uri="{FF2B5EF4-FFF2-40B4-BE49-F238E27FC236}">
                <a16:creationId xmlns:a16="http://schemas.microsoft.com/office/drawing/2014/main" id="{74958F75-B371-0724-E7A3-B1BF492C2710}"/>
              </a:ext>
            </a:extLst>
          </p:cNvPr>
          <p:cNvSpPr/>
          <p:nvPr/>
        </p:nvSpPr>
        <p:spPr>
          <a:xfrm>
            <a:off x="9814560" y="1847850"/>
            <a:ext cx="1051560" cy="1032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Worker 2</a:t>
            </a:r>
          </a:p>
          <a:p>
            <a:pPr algn="ctr"/>
            <a:r>
              <a:rPr lang="en-US" dirty="0"/>
              <a:t>doc2</a:t>
            </a:r>
          </a:p>
        </p:txBody>
      </p:sp>
      <p:sp>
        <p:nvSpPr>
          <p:cNvPr id="7" name="Rectangle 6">
            <a:extLst>
              <a:ext uri="{FF2B5EF4-FFF2-40B4-BE49-F238E27FC236}">
                <a16:creationId xmlns:a16="http://schemas.microsoft.com/office/drawing/2014/main" id="{938F4592-737E-BAAF-A8A1-76F3BB516BA1}"/>
              </a:ext>
            </a:extLst>
          </p:cNvPr>
          <p:cNvSpPr/>
          <p:nvPr/>
        </p:nvSpPr>
        <p:spPr>
          <a:xfrm>
            <a:off x="8275320" y="3783330"/>
            <a:ext cx="1051560" cy="1032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Worker 3</a:t>
            </a:r>
          </a:p>
        </p:txBody>
      </p:sp>
      <p:sp>
        <p:nvSpPr>
          <p:cNvPr id="8" name="Rectangle 7">
            <a:extLst>
              <a:ext uri="{FF2B5EF4-FFF2-40B4-BE49-F238E27FC236}">
                <a16:creationId xmlns:a16="http://schemas.microsoft.com/office/drawing/2014/main" id="{6B3995BD-D7B3-E329-9314-A2D0EA7438B4}"/>
              </a:ext>
            </a:extLst>
          </p:cNvPr>
          <p:cNvSpPr/>
          <p:nvPr/>
        </p:nvSpPr>
        <p:spPr>
          <a:xfrm>
            <a:off x="9814560" y="3783330"/>
            <a:ext cx="1051560" cy="1032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Worker 4</a:t>
            </a:r>
          </a:p>
        </p:txBody>
      </p:sp>
      <p:sp>
        <p:nvSpPr>
          <p:cNvPr id="15" name="TextBox 14">
            <a:extLst>
              <a:ext uri="{FF2B5EF4-FFF2-40B4-BE49-F238E27FC236}">
                <a16:creationId xmlns:a16="http://schemas.microsoft.com/office/drawing/2014/main" id="{853F84DE-D080-13B1-E581-171F8B2BB0BF}"/>
              </a:ext>
            </a:extLst>
          </p:cNvPr>
          <p:cNvSpPr txBox="1"/>
          <p:nvPr/>
        </p:nvSpPr>
        <p:spPr>
          <a:xfrm>
            <a:off x="6979920" y="2296220"/>
            <a:ext cx="1310640" cy="369332"/>
          </a:xfrm>
          <a:prstGeom prst="rect">
            <a:avLst/>
          </a:prstGeom>
          <a:noFill/>
        </p:spPr>
        <p:txBody>
          <a:bodyPr wrap="square" rtlCol="0">
            <a:spAutoFit/>
          </a:bodyPr>
          <a:lstStyle/>
          <a:p>
            <a:r>
              <a:rPr lang="en-US" dirty="0">
                <a:solidFill>
                  <a:schemeClr val="accent2">
                    <a:lumMod val="75000"/>
                  </a:schemeClr>
                </a:solidFill>
              </a:rPr>
              <a:t>map(doc1)</a:t>
            </a:r>
          </a:p>
        </p:txBody>
      </p:sp>
      <p:grpSp>
        <p:nvGrpSpPr>
          <p:cNvPr id="29" name="Group 28">
            <a:extLst>
              <a:ext uri="{FF2B5EF4-FFF2-40B4-BE49-F238E27FC236}">
                <a16:creationId xmlns:a16="http://schemas.microsoft.com/office/drawing/2014/main" id="{8B6B6FDF-FFC2-0D76-1CE6-12298E2CDDBD}"/>
              </a:ext>
            </a:extLst>
          </p:cNvPr>
          <p:cNvGrpSpPr/>
          <p:nvPr/>
        </p:nvGrpSpPr>
        <p:grpSpPr>
          <a:xfrm>
            <a:off x="7818120" y="2880360"/>
            <a:ext cx="998220" cy="902970"/>
            <a:chOff x="7818120" y="2880360"/>
            <a:chExt cx="998220" cy="902970"/>
          </a:xfrm>
        </p:grpSpPr>
        <p:cxnSp>
          <p:nvCxnSpPr>
            <p:cNvPr id="10" name="Straight Arrow Connector 9">
              <a:extLst>
                <a:ext uri="{FF2B5EF4-FFF2-40B4-BE49-F238E27FC236}">
                  <a16:creationId xmlns:a16="http://schemas.microsoft.com/office/drawing/2014/main" id="{6FB50980-9E72-85D3-34F2-4395815BFBF7}"/>
                </a:ext>
              </a:extLst>
            </p:cNvPr>
            <p:cNvCxnSpPr>
              <a:stCxn id="5" idx="2"/>
              <a:endCxn id="7" idx="0"/>
            </p:cNvCxnSpPr>
            <p:nvPr/>
          </p:nvCxnSpPr>
          <p:spPr>
            <a:xfrm flipH="1">
              <a:off x="8801100" y="2880360"/>
              <a:ext cx="15240" cy="902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B91654-74D9-35C1-BBA5-7273CF2C0067}"/>
                </a:ext>
              </a:extLst>
            </p:cNvPr>
            <p:cNvSpPr txBox="1"/>
            <p:nvPr/>
          </p:nvSpPr>
          <p:spPr>
            <a:xfrm>
              <a:off x="7818120" y="3133368"/>
              <a:ext cx="895438" cy="369332"/>
            </a:xfrm>
            <a:prstGeom prst="rect">
              <a:avLst/>
            </a:prstGeom>
            <a:noFill/>
          </p:spPr>
          <p:txBody>
            <a:bodyPr wrap="none" rtlCol="0">
              <a:spAutoFit/>
            </a:bodyPr>
            <a:lstStyle/>
            <a:p>
              <a:r>
                <a:rPr lang="en-US" dirty="0"/>
                <a:t>Hello, 1</a:t>
              </a:r>
            </a:p>
          </p:txBody>
        </p:sp>
      </p:grpSp>
      <p:grpSp>
        <p:nvGrpSpPr>
          <p:cNvPr id="44" name="Group 43">
            <a:extLst>
              <a:ext uri="{FF2B5EF4-FFF2-40B4-BE49-F238E27FC236}">
                <a16:creationId xmlns:a16="http://schemas.microsoft.com/office/drawing/2014/main" id="{396592F6-FE1A-C87A-482E-291015903283}"/>
              </a:ext>
            </a:extLst>
          </p:cNvPr>
          <p:cNvGrpSpPr/>
          <p:nvPr/>
        </p:nvGrpSpPr>
        <p:grpSpPr>
          <a:xfrm>
            <a:off x="8218082" y="4911804"/>
            <a:ext cx="895438" cy="696100"/>
            <a:chOff x="8218082" y="4911804"/>
            <a:chExt cx="895438" cy="696100"/>
          </a:xfrm>
        </p:grpSpPr>
        <p:sp>
          <p:nvSpPr>
            <p:cNvPr id="18" name="TextBox 17">
              <a:extLst>
                <a:ext uri="{FF2B5EF4-FFF2-40B4-BE49-F238E27FC236}">
                  <a16:creationId xmlns:a16="http://schemas.microsoft.com/office/drawing/2014/main" id="{0B9D9854-FB99-D690-BC00-FA915365DF22}"/>
                </a:ext>
              </a:extLst>
            </p:cNvPr>
            <p:cNvSpPr txBox="1"/>
            <p:nvPr/>
          </p:nvSpPr>
          <p:spPr>
            <a:xfrm>
              <a:off x="8218082" y="4911804"/>
              <a:ext cx="895438" cy="369332"/>
            </a:xfrm>
            <a:prstGeom prst="rect">
              <a:avLst/>
            </a:prstGeom>
            <a:noFill/>
          </p:spPr>
          <p:txBody>
            <a:bodyPr wrap="none" rtlCol="0">
              <a:spAutoFit/>
            </a:bodyPr>
            <a:lstStyle/>
            <a:p>
              <a:r>
                <a:rPr lang="en-US" dirty="0"/>
                <a:t>Hello, 1</a:t>
              </a:r>
            </a:p>
          </p:txBody>
        </p:sp>
        <p:sp>
          <p:nvSpPr>
            <p:cNvPr id="19" name="TextBox 18">
              <a:extLst>
                <a:ext uri="{FF2B5EF4-FFF2-40B4-BE49-F238E27FC236}">
                  <a16:creationId xmlns:a16="http://schemas.microsoft.com/office/drawing/2014/main" id="{23432C59-8E8A-BB2D-F48F-C103C4558359}"/>
                </a:ext>
              </a:extLst>
            </p:cNvPr>
            <p:cNvSpPr txBox="1"/>
            <p:nvPr/>
          </p:nvSpPr>
          <p:spPr>
            <a:xfrm>
              <a:off x="8218082" y="5238572"/>
              <a:ext cx="895438" cy="369332"/>
            </a:xfrm>
            <a:prstGeom prst="rect">
              <a:avLst/>
            </a:prstGeom>
            <a:noFill/>
          </p:spPr>
          <p:txBody>
            <a:bodyPr wrap="none" rtlCol="0">
              <a:spAutoFit/>
            </a:bodyPr>
            <a:lstStyle/>
            <a:p>
              <a:r>
                <a:rPr lang="en-US" dirty="0"/>
                <a:t>Hello, 1</a:t>
              </a:r>
            </a:p>
          </p:txBody>
        </p:sp>
      </p:grpSp>
      <p:grpSp>
        <p:nvGrpSpPr>
          <p:cNvPr id="30" name="Group 29">
            <a:extLst>
              <a:ext uri="{FF2B5EF4-FFF2-40B4-BE49-F238E27FC236}">
                <a16:creationId xmlns:a16="http://schemas.microsoft.com/office/drawing/2014/main" id="{B7729FE7-C1A0-B6C3-F08C-060F8935CAE0}"/>
              </a:ext>
            </a:extLst>
          </p:cNvPr>
          <p:cNvGrpSpPr/>
          <p:nvPr/>
        </p:nvGrpSpPr>
        <p:grpSpPr>
          <a:xfrm>
            <a:off x="8911590" y="2828409"/>
            <a:ext cx="1428750" cy="858957"/>
            <a:chOff x="8911590" y="2828409"/>
            <a:chExt cx="1428750" cy="858957"/>
          </a:xfrm>
        </p:grpSpPr>
        <p:cxnSp>
          <p:nvCxnSpPr>
            <p:cNvPr id="21" name="Straight Arrow Connector 20">
              <a:extLst>
                <a:ext uri="{FF2B5EF4-FFF2-40B4-BE49-F238E27FC236}">
                  <a16:creationId xmlns:a16="http://schemas.microsoft.com/office/drawing/2014/main" id="{79081574-E7BE-BDC2-ACB8-9D281A52473A}"/>
                </a:ext>
              </a:extLst>
            </p:cNvPr>
            <p:cNvCxnSpPr>
              <a:cxnSpLocks/>
              <a:stCxn id="6" idx="2"/>
            </p:cNvCxnSpPr>
            <p:nvPr/>
          </p:nvCxnSpPr>
          <p:spPr>
            <a:xfrm flipH="1">
              <a:off x="8911590" y="2880360"/>
              <a:ext cx="1428750" cy="807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280CFB-7EAA-129B-DB7B-1D99CB022A4C}"/>
                </a:ext>
              </a:extLst>
            </p:cNvPr>
            <p:cNvSpPr txBox="1"/>
            <p:nvPr/>
          </p:nvSpPr>
          <p:spPr>
            <a:xfrm>
              <a:off x="9218339" y="2828409"/>
              <a:ext cx="895438" cy="369332"/>
            </a:xfrm>
            <a:prstGeom prst="rect">
              <a:avLst/>
            </a:prstGeom>
            <a:noFill/>
          </p:spPr>
          <p:txBody>
            <a:bodyPr wrap="none" rtlCol="0">
              <a:spAutoFit/>
            </a:bodyPr>
            <a:lstStyle/>
            <a:p>
              <a:r>
                <a:rPr lang="en-US" dirty="0"/>
                <a:t>Hello, 1</a:t>
              </a:r>
            </a:p>
          </p:txBody>
        </p:sp>
      </p:grpSp>
      <p:grpSp>
        <p:nvGrpSpPr>
          <p:cNvPr id="32" name="Group 31">
            <a:extLst>
              <a:ext uri="{FF2B5EF4-FFF2-40B4-BE49-F238E27FC236}">
                <a16:creationId xmlns:a16="http://schemas.microsoft.com/office/drawing/2014/main" id="{D1B832E8-E4C0-7873-16E3-1B86D61B21D7}"/>
              </a:ext>
            </a:extLst>
          </p:cNvPr>
          <p:cNvGrpSpPr/>
          <p:nvPr/>
        </p:nvGrpSpPr>
        <p:grpSpPr>
          <a:xfrm>
            <a:off x="8816340" y="2880360"/>
            <a:ext cx="1982720" cy="902970"/>
            <a:chOff x="8816340" y="2880360"/>
            <a:chExt cx="1982720" cy="902970"/>
          </a:xfrm>
        </p:grpSpPr>
        <p:sp>
          <p:nvSpPr>
            <p:cNvPr id="17" name="TextBox 16">
              <a:extLst>
                <a:ext uri="{FF2B5EF4-FFF2-40B4-BE49-F238E27FC236}">
                  <a16:creationId xmlns:a16="http://schemas.microsoft.com/office/drawing/2014/main" id="{F92D7A74-7C4F-316E-951A-D600D682E8D6}"/>
                </a:ext>
              </a:extLst>
            </p:cNvPr>
            <p:cNvSpPr txBox="1"/>
            <p:nvPr/>
          </p:nvSpPr>
          <p:spPr>
            <a:xfrm>
              <a:off x="9814560" y="3096617"/>
              <a:ext cx="984500" cy="369332"/>
            </a:xfrm>
            <a:prstGeom prst="rect">
              <a:avLst/>
            </a:prstGeom>
            <a:noFill/>
          </p:spPr>
          <p:txBody>
            <a:bodyPr wrap="none" rtlCol="0">
              <a:spAutoFit/>
            </a:bodyPr>
            <a:lstStyle/>
            <a:p>
              <a:r>
                <a:rPr lang="en-US" dirty="0"/>
                <a:t>World, 1</a:t>
              </a:r>
            </a:p>
          </p:txBody>
        </p:sp>
        <p:cxnSp>
          <p:nvCxnSpPr>
            <p:cNvPr id="11" name="Straight Arrow Connector 10">
              <a:extLst>
                <a:ext uri="{FF2B5EF4-FFF2-40B4-BE49-F238E27FC236}">
                  <a16:creationId xmlns:a16="http://schemas.microsoft.com/office/drawing/2014/main" id="{58FD1682-8DBF-E4AA-A82D-D4D87DA5051F}"/>
                </a:ext>
              </a:extLst>
            </p:cNvPr>
            <p:cNvCxnSpPr>
              <a:cxnSpLocks/>
              <a:stCxn id="5" idx="2"/>
              <a:endCxn id="8" idx="0"/>
            </p:cNvCxnSpPr>
            <p:nvPr/>
          </p:nvCxnSpPr>
          <p:spPr>
            <a:xfrm>
              <a:off x="8816340" y="2880360"/>
              <a:ext cx="1524000" cy="902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CDFA56A-C56F-4FF8-7BD1-C0797F6AC28D}"/>
              </a:ext>
            </a:extLst>
          </p:cNvPr>
          <p:cNvGrpSpPr/>
          <p:nvPr/>
        </p:nvGrpSpPr>
        <p:grpSpPr>
          <a:xfrm>
            <a:off x="10306810" y="2880360"/>
            <a:ext cx="1535164" cy="902970"/>
            <a:chOff x="10306810" y="2880360"/>
            <a:chExt cx="1535164" cy="902970"/>
          </a:xfrm>
        </p:grpSpPr>
        <p:cxnSp>
          <p:nvCxnSpPr>
            <p:cNvPr id="24" name="Straight Arrow Connector 23">
              <a:extLst>
                <a:ext uri="{FF2B5EF4-FFF2-40B4-BE49-F238E27FC236}">
                  <a16:creationId xmlns:a16="http://schemas.microsoft.com/office/drawing/2014/main" id="{402C672E-F90C-5689-03B9-FDDA7E993B4A}"/>
                </a:ext>
              </a:extLst>
            </p:cNvPr>
            <p:cNvCxnSpPr>
              <a:cxnSpLocks/>
              <a:stCxn id="6" idx="2"/>
              <a:endCxn id="8" idx="0"/>
            </p:cNvCxnSpPr>
            <p:nvPr/>
          </p:nvCxnSpPr>
          <p:spPr>
            <a:xfrm>
              <a:off x="10340340" y="2880360"/>
              <a:ext cx="0" cy="902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9CF269E-0A0F-C117-F6D1-A167097475FA}"/>
                </a:ext>
              </a:extLst>
            </p:cNvPr>
            <p:cNvSpPr txBox="1"/>
            <p:nvPr/>
          </p:nvSpPr>
          <p:spPr>
            <a:xfrm>
              <a:off x="10306810" y="3331845"/>
              <a:ext cx="1535164" cy="369332"/>
            </a:xfrm>
            <a:prstGeom prst="rect">
              <a:avLst/>
            </a:prstGeom>
            <a:noFill/>
          </p:spPr>
          <p:txBody>
            <a:bodyPr wrap="none" rtlCol="0">
              <a:spAutoFit/>
            </a:bodyPr>
            <a:lstStyle/>
            <a:p>
              <a:r>
                <a:rPr lang="en-US" dirty="0"/>
                <a:t>MapReduce, 1</a:t>
              </a:r>
            </a:p>
          </p:txBody>
        </p:sp>
      </p:grpSp>
      <p:grpSp>
        <p:nvGrpSpPr>
          <p:cNvPr id="45" name="Group 44">
            <a:extLst>
              <a:ext uri="{FF2B5EF4-FFF2-40B4-BE49-F238E27FC236}">
                <a16:creationId xmlns:a16="http://schemas.microsoft.com/office/drawing/2014/main" id="{6C132B49-810F-8FA0-3CE4-1C07EDAF53BD}"/>
              </a:ext>
            </a:extLst>
          </p:cNvPr>
          <p:cNvGrpSpPr/>
          <p:nvPr/>
        </p:nvGrpSpPr>
        <p:grpSpPr>
          <a:xfrm>
            <a:off x="9727018" y="4838898"/>
            <a:ext cx="1535164" cy="669608"/>
            <a:chOff x="9727018" y="4838898"/>
            <a:chExt cx="1535164" cy="669608"/>
          </a:xfrm>
        </p:grpSpPr>
        <p:sp>
          <p:nvSpPr>
            <p:cNvPr id="20" name="TextBox 19">
              <a:extLst>
                <a:ext uri="{FF2B5EF4-FFF2-40B4-BE49-F238E27FC236}">
                  <a16:creationId xmlns:a16="http://schemas.microsoft.com/office/drawing/2014/main" id="{0184699E-DFC9-14FB-2B26-D4F2E7EBBA15}"/>
                </a:ext>
              </a:extLst>
            </p:cNvPr>
            <p:cNvSpPr txBox="1"/>
            <p:nvPr/>
          </p:nvSpPr>
          <p:spPr>
            <a:xfrm>
              <a:off x="9727018" y="4838898"/>
              <a:ext cx="984500" cy="369332"/>
            </a:xfrm>
            <a:prstGeom prst="rect">
              <a:avLst/>
            </a:prstGeom>
            <a:noFill/>
          </p:spPr>
          <p:txBody>
            <a:bodyPr wrap="none" rtlCol="0">
              <a:spAutoFit/>
            </a:bodyPr>
            <a:lstStyle/>
            <a:p>
              <a:r>
                <a:rPr lang="en-US" dirty="0"/>
                <a:t>World, 1</a:t>
              </a:r>
            </a:p>
          </p:txBody>
        </p:sp>
        <p:sp>
          <p:nvSpPr>
            <p:cNvPr id="34" name="TextBox 33">
              <a:extLst>
                <a:ext uri="{FF2B5EF4-FFF2-40B4-BE49-F238E27FC236}">
                  <a16:creationId xmlns:a16="http://schemas.microsoft.com/office/drawing/2014/main" id="{030CC2BB-4AC6-29F7-DAA1-1E4441517986}"/>
                </a:ext>
              </a:extLst>
            </p:cNvPr>
            <p:cNvSpPr txBox="1"/>
            <p:nvPr/>
          </p:nvSpPr>
          <p:spPr>
            <a:xfrm>
              <a:off x="9727018" y="5139174"/>
              <a:ext cx="1535164" cy="369332"/>
            </a:xfrm>
            <a:prstGeom prst="rect">
              <a:avLst/>
            </a:prstGeom>
            <a:noFill/>
          </p:spPr>
          <p:txBody>
            <a:bodyPr wrap="none" rtlCol="0">
              <a:spAutoFit/>
            </a:bodyPr>
            <a:lstStyle/>
            <a:p>
              <a:r>
                <a:rPr lang="en-US" dirty="0"/>
                <a:t>MapReduce, 1</a:t>
              </a:r>
            </a:p>
          </p:txBody>
        </p:sp>
      </p:grpSp>
      <p:grpSp>
        <p:nvGrpSpPr>
          <p:cNvPr id="37" name="Group 36">
            <a:extLst>
              <a:ext uri="{FF2B5EF4-FFF2-40B4-BE49-F238E27FC236}">
                <a16:creationId xmlns:a16="http://schemas.microsoft.com/office/drawing/2014/main" id="{5C52BE90-6050-2EF0-0397-2FC5AF9B434D}"/>
              </a:ext>
            </a:extLst>
          </p:cNvPr>
          <p:cNvGrpSpPr/>
          <p:nvPr/>
        </p:nvGrpSpPr>
        <p:grpSpPr>
          <a:xfrm>
            <a:off x="7290435" y="5027394"/>
            <a:ext cx="3173730" cy="413525"/>
            <a:chOff x="7296150" y="5028247"/>
            <a:chExt cx="3173730" cy="413525"/>
          </a:xfrm>
        </p:grpSpPr>
        <p:sp>
          <p:nvSpPr>
            <p:cNvPr id="35" name="TextBox 34">
              <a:extLst>
                <a:ext uri="{FF2B5EF4-FFF2-40B4-BE49-F238E27FC236}">
                  <a16:creationId xmlns:a16="http://schemas.microsoft.com/office/drawing/2014/main" id="{D72043F2-CCBE-6393-4CBE-6D611EFB3F32}"/>
                </a:ext>
              </a:extLst>
            </p:cNvPr>
            <p:cNvSpPr txBox="1"/>
            <p:nvPr/>
          </p:nvSpPr>
          <p:spPr>
            <a:xfrm>
              <a:off x="7296150" y="5072440"/>
              <a:ext cx="1310640" cy="369332"/>
            </a:xfrm>
            <a:prstGeom prst="rect">
              <a:avLst/>
            </a:prstGeom>
            <a:noFill/>
          </p:spPr>
          <p:txBody>
            <a:bodyPr wrap="square" rtlCol="0">
              <a:spAutoFit/>
            </a:bodyPr>
            <a:lstStyle/>
            <a:p>
              <a:r>
                <a:rPr lang="en-US" dirty="0">
                  <a:solidFill>
                    <a:schemeClr val="accent2">
                      <a:lumMod val="75000"/>
                    </a:schemeClr>
                  </a:solidFill>
                </a:rPr>
                <a:t>reduce</a:t>
              </a:r>
              <a:r>
                <a:rPr lang="en-US" dirty="0"/>
                <a:t>(</a:t>
              </a:r>
            </a:p>
          </p:txBody>
        </p:sp>
        <p:sp>
          <p:nvSpPr>
            <p:cNvPr id="36" name="TextBox 35">
              <a:extLst>
                <a:ext uri="{FF2B5EF4-FFF2-40B4-BE49-F238E27FC236}">
                  <a16:creationId xmlns:a16="http://schemas.microsoft.com/office/drawing/2014/main" id="{DA624894-32D9-C1B4-C8AD-E24B69F07A31}"/>
                </a:ext>
              </a:extLst>
            </p:cNvPr>
            <p:cNvSpPr txBox="1"/>
            <p:nvPr/>
          </p:nvSpPr>
          <p:spPr>
            <a:xfrm>
              <a:off x="9159240" y="5028247"/>
              <a:ext cx="1310640" cy="369332"/>
            </a:xfrm>
            <a:prstGeom prst="rect">
              <a:avLst/>
            </a:prstGeom>
            <a:noFill/>
          </p:spPr>
          <p:txBody>
            <a:bodyPr wrap="square" rtlCol="0">
              <a:spAutoFit/>
            </a:bodyPr>
            <a:lstStyle/>
            <a:p>
              <a:r>
                <a:rPr lang="en-US" dirty="0"/>
                <a:t>) </a:t>
              </a:r>
            </a:p>
          </p:txBody>
        </p:sp>
      </p:grpSp>
      <p:grpSp>
        <p:nvGrpSpPr>
          <p:cNvPr id="41" name="Group 40">
            <a:extLst>
              <a:ext uri="{FF2B5EF4-FFF2-40B4-BE49-F238E27FC236}">
                <a16:creationId xmlns:a16="http://schemas.microsoft.com/office/drawing/2014/main" id="{8E51C538-EE4C-2C19-E3CC-191A65697017}"/>
              </a:ext>
            </a:extLst>
          </p:cNvPr>
          <p:cNvGrpSpPr/>
          <p:nvPr/>
        </p:nvGrpSpPr>
        <p:grpSpPr>
          <a:xfrm>
            <a:off x="8942070" y="5602942"/>
            <a:ext cx="1552575" cy="1057415"/>
            <a:chOff x="8911590" y="5747087"/>
            <a:chExt cx="1552575" cy="1057415"/>
          </a:xfrm>
        </p:grpSpPr>
        <p:sp>
          <p:nvSpPr>
            <p:cNvPr id="40" name="Can 39">
              <a:extLst>
                <a:ext uri="{FF2B5EF4-FFF2-40B4-BE49-F238E27FC236}">
                  <a16:creationId xmlns:a16="http://schemas.microsoft.com/office/drawing/2014/main" id="{36C42FDF-2265-F7B4-6A47-0A78117AB0FD}"/>
                </a:ext>
              </a:extLst>
            </p:cNvPr>
            <p:cNvSpPr/>
            <p:nvPr/>
          </p:nvSpPr>
          <p:spPr>
            <a:xfrm>
              <a:off x="8911590" y="5747087"/>
              <a:ext cx="1552575" cy="10554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DFB5FB5-860A-7204-26D2-BC414723ACE3}"/>
                </a:ext>
              </a:extLst>
            </p:cNvPr>
            <p:cNvSpPr txBox="1"/>
            <p:nvPr/>
          </p:nvSpPr>
          <p:spPr>
            <a:xfrm>
              <a:off x="8959436" y="5973505"/>
              <a:ext cx="1381725" cy="830997"/>
            </a:xfrm>
            <a:prstGeom prst="rect">
              <a:avLst/>
            </a:prstGeom>
            <a:noFill/>
          </p:spPr>
          <p:txBody>
            <a:bodyPr wrap="none" rtlCol="0">
              <a:spAutoFit/>
            </a:bodyPr>
            <a:lstStyle/>
            <a:p>
              <a:r>
                <a:rPr lang="en-US" sz="1600" dirty="0">
                  <a:solidFill>
                    <a:schemeClr val="bg1"/>
                  </a:solidFill>
                </a:rPr>
                <a:t>Hello, 2</a:t>
              </a:r>
            </a:p>
            <a:p>
              <a:r>
                <a:rPr lang="en-US" sz="1600" dirty="0">
                  <a:solidFill>
                    <a:schemeClr val="bg1"/>
                  </a:solidFill>
                </a:rPr>
                <a:t>World, 1</a:t>
              </a:r>
            </a:p>
            <a:p>
              <a:r>
                <a:rPr lang="en-US" sz="1600" dirty="0">
                  <a:solidFill>
                    <a:schemeClr val="bg1"/>
                  </a:solidFill>
                </a:rPr>
                <a:t>MapReduce, 1</a:t>
              </a:r>
            </a:p>
          </p:txBody>
        </p:sp>
      </p:grpSp>
      <p:sp>
        <p:nvSpPr>
          <p:cNvPr id="42" name="TextBox 41">
            <a:extLst>
              <a:ext uri="{FF2B5EF4-FFF2-40B4-BE49-F238E27FC236}">
                <a16:creationId xmlns:a16="http://schemas.microsoft.com/office/drawing/2014/main" id="{AD7476A3-6265-4639-09D3-8AD3B043E8F5}"/>
              </a:ext>
            </a:extLst>
          </p:cNvPr>
          <p:cNvSpPr txBox="1"/>
          <p:nvPr/>
        </p:nvSpPr>
        <p:spPr>
          <a:xfrm>
            <a:off x="10881360" y="2225020"/>
            <a:ext cx="1310640" cy="369332"/>
          </a:xfrm>
          <a:prstGeom prst="rect">
            <a:avLst/>
          </a:prstGeom>
          <a:noFill/>
        </p:spPr>
        <p:txBody>
          <a:bodyPr wrap="square" rtlCol="0">
            <a:spAutoFit/>
          </a:bodyPr>
          <a:lstStyle/>
          <a:p>
            <a:r>
              <a:rPr lang="en-US" dirty="0">
                <a:solidFill>
                  <a:schemeClr val="accent2">
                    <a:lumMod val="75000"/>
                  </a:schemeClr>
                </a:solidFill>
              </a:rPr>
              <a:t>map(doc2)</a:t>
            </a:r>
          </a:p>
        </p:txBody>
      </p:sp>
      <p:sp>
        <p:nvSpPr>
          <p:cNvPr id="43" name="TextBox 42">
            <a:extLst>
              <a:ext uri="{FF2B5EF4-FFF2-40B4-BE49-F238E27FC236}">
                <a16:creationId xmlns:a16="http://schemas.microsoft.com/office/drawing/2014/main" id="{97A20A29-11E1-C72E-1AB0-3FBF5333EA74}"/>
              </a:ext>
            </a:extLst>
          </p:cNvPr>
          <p:cNvSpPr txBox="1"/>
          <p:nvPr/>
        </p:nvSpPr>
        <p:spPr>
          <a:xfrm>
            <a:off x="9128267" y="3465949"/>
            <a:ext cx="1310640" cy="369332"/>
          </a:xfrm>
          <a:prstGeom prst="rect">
            <a:avLst/>
          </a:prstGeom>
          <a:noFill/>
        </p:spPr>
        <p:txBody>
          <a:bodyPr wrap="square" rtlCol="0">
            <a:spAutoFit/>
          </a:bodyPr>
          <a:lstStyle/>
          <a:p>
            <a:r>
              <a:rPr lang="en-US" i="1" dirty="0">
                <a:solidFill>
                  <a:schemeClr val="accent2">
                    <a:lumMod val="75000"/>
                  </a:schemeClr>
                </a:solidFill>
              </a:rPr>
              <a:t>Shuffle</a:t>
            </a:r>
          </a:p>
        </p:txBody>
      </p:sp>
      <p:grpSp>
        <p:nvGrpSpPr>
          <p:cNvPr id="46" name="Group 45">
            <a:extLst>
              <a:ext uri="{FF2B5EF4-FFF2-40B4-BE49-F238E27FC236}">
                <a16:creationId xmlns:a16="http://schemas.microsoft.com/office/drawing/2014/main" id="{F5CBA302-2295-8AA8-FCCC-E566949FE078}"/>
              </a:ext>
            </a:extLst>
          </p:cNvPr>
          <p:cNvGrpSpPr/>
          <p:nvPr/>
        </p:nvGrpSpPr>
        <p:grpSpPr>
          <a:xfrm>
            <a:off x="8985973" y="4716442"/>
            <a:ext cx="3448050" cy="706796"/>
            <a:chOff x="7263853" y="4703038"/>
            <a:chExt cx="3448050" cy="706796"/>
          </a:xfrm>
        </p:grpSpPr>
        <p:sp>
          <p:nvSpPr>
            <p:cNvPr id="47" name="TextBox 46">
              <a:extLst>
                <a:ext uri="{FF2B5EF4-FFF2-40B4-BE49-F238E27FC236}">
                  <a16:creationId xmlns:a16="http://schemas.microsoft.com/office/drawing/2014/main" id="{1809E951-735A-6305-E80B-694ADE9B6690}"/>
                </a:ext>
              </a:extLst>
            </p:cNvPr>
            <p:cNvSpPr txBox="1"/>
            <p:nvPr/>
          </p:nvSpPr>
          <p:spPr>
            <a:xfrm>
              <a:off x="7263853" y="4703038"/>
              <a:ext cx="1342937" cy="369332"/>
            </a:xfrm>
            <a:prstGeom prst="rect">
              <a:avLst/>
            </a:prstGeom>
            <a:noFill/>
          </p:spPr>
          <p:txBody>
            <a:bodyPr wrap="square" rtlCol="0">
              <a:spAutoFit/>
            </a:bodyPr>
            <a:lstStyle/>
            <a:p>
              <a:r>
                <a:rPr lang="en-US" dirty="0">
                  <a:solidFill>
                    <a:schemeClr val="accent2">
                      <a:lumMod val="75000"/>
                    </a:schemeClr>
                  </a:solidFill>
                </a:rPr>
                <a:t>reduce</a:t>
              </a:r>
              <a:r>
                <a:rPr lang="en-US" dirty="0"/>
                <a:t>(</a:t>
              </a:r>
            </a:p>
          </p:txBody>
        </p:sp>
        <p:sp>
          <p:nvSpPr>
            <p:cNvPr id="48" name="TextBox 47">
              <a:extLst>
                <a:ext uri="{FF2B5EF4-FFF2-40B4-BE49-F238E27FC236}">
                  <a16:creationId xmlns:a16="http://schemas.microsoft.com/office/drawing/2014/main" id="{D756C812-162D-3B66-65B1-4778DE4C9E31}"/>
                </a:ext>
              </a:extLst>
            </p:cNvPr>
            <p:cNvSpPr txBox="1"/>
            <p:nvPr/>
          </p:nvSpPr>
          <p:spPr>
            <a:xfrm>
              <a:off x="9401263" y="5040502"/>
              <a:ext cx="1310640" cy="369332"/>
            </a:xfrm>
            <a:prstGeom prst="rect">
              <a:avLst/>
            </a:prstGeom>
            <a:noFill/>
          </p:spPr>
          <p:txBody>
            <a:bodyPr wrap="square" rtlCol="0">
              <a:spAutoFit/>
            </a:bodyPr>
            <a:lstStyle/>
            <a:p>
              <a:r>
                <a:rPr lang="en-US" dirty="0"/>
                <a:t>) </a:t>
              </a:r>
            </a:p>
          </p:txBody>
        </p:sp>
      </p:grpSp>
    </p:spTree>
    <p:extLst>
      <p:ext uri="{BB962C8B-B14F-4D97-AF65-F5344CB8AC3E}">
        <p14:creationId xmlns:p14="http://schemas.microsoft.com/office/powerpoint/2010/main" val="6138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Motivation &amp; Background</a:t>
            </a:r>
            <a:endParaRPr sz="2800"/>
          </a:p>
        </p:txBody>
      </p:sp>
      <p:sp>
        <p:nvSpPr>
          <p:cNvPr id="98" name="Google Shape;98;p14"/>
          <p:cNvSpPr txBox="1">
            <a:spLocks noGrp="1"/>
          </p:cNvSpPr>
          <p:nvPr>
            <p:ph type="body" idx="1"/>
          </p:nvPr>
        </p:nvSpPr>
        <p:spPr>
          <a:xfrm>
            <a:off x="838200" y="2738761"/>
            <a:ext cx="5410200" cy="398271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Pros:</a:t>
            </a:r>
            <a:endParaRPr dirty="0"/>
          </a:p>
          <a:p>
            <a:pPr marL="685800" lvl="1" indent="-228600" algn="l" rtl="0">
              <a:lnSpc>
                <a:spcPct val="90000"/>
              </a:lnSpc>
              <a:spcBef>
                <a:spcPts val="500"/>
              </a:spcBef>
              <a:spcAft>
                <a:spcPts val="0"/>
              </a:spcAft>
              <a:buClr>
                <a:schemeClr val="dk1"/>
              </a:buClr>
              <a:buSzPts val="2400"/>
              <a:buChar char="•"/>
            </a:pPr>
            <a:r>
              <a:rPr lang="en-US" dirty="0"/>
              <a:t>Allowed parallel computation without worrying low level details (e.g., work distribution, fault tolerance)</a:t>
            </a:r>
            <a:endParaRPr dirty="0"/>
          </a:p>
          <a:p>
            <a:pPr marL="685800" lvl="1" indent="-228600" algn="l" rtl="0">
              <a:lnSpc>
                <a:spcPct val="90000"/>
              </a:lnSpc>
              <a:spcBef>
                <a:spcPts val="500"/>
              </a:spcBef>
              <a:spcAft>
                <a:spcPts val="0"/>
              </a:spcAft>
              <a:buClr>
                <a:schemeClr val="dk1"/>
              </a:buClr>
              <a:buSzPts val="2400"/>
              <a:buChar char="•"/>
            </a:pPr>
            <a:r>
              <a:rPr lang="en-US" dirty="0"/>
              <a:t>Provided a set of high-level operations (map, reduce)</a:t>
            </a:r>
          </a:p>
          <a:p>
            <a:pPr marL="685800" lvl="1" indent="-228600" algn="l" rtl="0">
              <a:lnSpc>
                <a:spcPct val="90000"/>
              </a:lnSpc>
              <a:spcBef>
                <a:spcPts val="500"/>
              </a:spcBef>
              <a:spcAft>
                <a:spcPts val="0"/>
              </a:spcAft>
              <a:buClr>
                <a:schemeClr val="dk1"/>
              </a:buClr>
              <a:buSzPts val="2400"/>
              <a:buChar char="•"/>
            </a:pPr>
            <a:r>
              <a:rPr lang="en-US" dirty="0"/>
              <a:t>You didn’t have to think about schemas</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0" name="Google Shape;10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01" name="Google Shape;101;p14"/>
          <p:cNvSpPr txBox="1"/>
          <p:nvPr/>
        </p:nvSpPr>
        <p:spPr>
          <a:xfrm>
            <a:off x="6096000" y="2338984"/>
            <a:ext cx="5410200" cy="4727902"/>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Cons: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u="none" strike="noStrike" cap="none" dirty="0">
                <a:solidFill>
                  <a:schemeClr val="dk1"/>
                </a:solidFill>
                <a:latin typeface="Gill Sans Light" panose="020B0302020104020203" pitchFamily="34" charset="-79"/>
                <a:ea typeface="Gill Sans"/>
                <a:cs typeface="Gill Sans Light" panose="020B0302020104020203" pitchFamily="34" charset="-79"/>
                <a:sym typeface="Gill Sans"/>
              </a:rPr>
              <a:t>Little to no support for leveraging cluster memory</a:t>
            </a:r>
            <a:endParaRPr dirty="0">
              <a:latin typeface="Gill Sans Light" panose="020B0302020104020203" pitchFamily="34" charset="-79"/>
              <a:cs typeface="Gill Sans Light" panose="020B0302020104020203" pitchFamily="34" charset="-79"/>
            </a:endParaRPr>
          </a:p>
          <a:p>
            <a:pPr marL="685800" lvl="1" indent="-228600">
              <a:lnSpc>
                <a:spcPct val="90000"/>
              </a:lnSpc>
              <a:spcBef>
                <a:spcPts val="500"/>
              </a:spcBef>
              <a:buClr>
                <a:schemeClr val="dk1"/>
              </a:buClr>
              <a:buSzPts val="2400"/>
              <a:buFont typeface="Arial"/>
              <a:buChar char="•"/>
            </a:pPr>
            <a:r>
              <a:rPr lang="en-US" sz="2400" u="none" strike="noStrike" cap="none" dirty="0">
                <a:solidFill>
                  <a:schemeClr val="dk1"/>
                </a:solidFill>
                <a:latin typeface="Gill Sans Light" panose="020B0302020104020203" pitchFamily="34" charset="-79"/>
                <a:ea typeface="Gill Sans"/>
                <a:cs typeface="Gill Sans Light" panose="020B0302020104020203" pitchFamily="34" charset="-79"/>
                <a:sym typeface="Gill Sans"/>
              </a:rPr>
              <a:t>Large overhead for reusing data in iterative or interactive tasks (I/O, replication, serialization)</a:t>
            </a:r>
          </a:p>
          <a:p>
            <a:pPr marL="685800" marR="0" lvl="1" indent="-228600" algn="l" rtl="0">
              <a:lnSpc>
                <a:spcPct val="90000"/>
              </a:lnSpc>
              <a:spcBef>
                <a:spcPts val="500"/>
              </a:spcBef>
              <a:spcAft>
                <a:spcPts val="0"/>
              </a:spcAft>
              <a:buClr>
                <a:schemeClr val="dk1"/>
              </a:buClr>
              <a:buSzPts val="2400"/>
              <a:buFont typeface="Arial"/>
              <a:buChar char="•"/>
            </a:pPr>
            <a:r>
              <a:rPr lang="en-US" sz="2400" dirty="0">
                <a:solidFill>
                  <a:schemeClr val="dk1"/>
                </a:solidFill>
                <a:latin typeface="Gill Sans Light" panose="020B0302020104020203" pitchFamily="34" charset="-79"/>
                <a:cs typeface="Gill Sans Light" panose="020B0302020104020203" pitchFamily="34" charset="-79"/>
                <a:sym typeface="Gill Sans"/>
              </a:rPr>
              <a:t>You didn’t have to think about schemas</a:t>
            </a:r>
          </a:p>
          <a:p>
            <a:pPr marL="685800" marR="0" lvl="1" indent="-228600" algn="l" rtl="0">
              <a:lnSpc>
                <a:spcPct val="90000"/>
              </a:lnSpc>
              <a:spcBef>
                <a:spcPts val="500"/>
              </a:spcBef>
              <a:spcAft>
                <a:spcPts val="0"/>
              </a:spcAft>
              <a:buClr>
                <a:schemeClr val="dk1"/>
              </a:buClr>
              <a:buSzPts val="2400"/>
              <a:buFont typeface="Arial"/>
              <a:buChar char="•"/>
            </a:pPr>
            <a:r>
              <a:rPr lang="en-US" sz="2400" dirty="0">
                <a:solidFill>
                  <a:schemeClr val="dk1"/>
                </a:solidFill>
                <a:latin typeface="Gill Sans Light" panose="020B0302020104020203" pitchFamily="34" charset="-79"/>
                <a:cs typeface="Gill Sans Light" panose="020B0302020104020203" pitchFamily="34" charset="-79"/>
                <a:sym typeface="Gill Sans"/>
              </a:rPr>
              <a:t>Implementations had bad latency </a:t>
            </a:r>
            <a:endParaRPr sz="2400" u="none" strike="noStrike" cap="none" dirty="0">
              <a:solidFill>
                <a:schemeClr val="dk1"/>
              </a:solidFill>
              <a:latin typeface="Gill Sans Light" panose="020B0302020104020203" pitchFamily="34" charset="-79"/>
              <a:ea typeface="Gill Sans"/>
              <a:cs typeface="Gill Sans Light" panose="020B0302020104020203" pitchFamily="34" charset="-79"/>
              <a:sym typeface="Gill Sans"/>
            </a:endParaRPr>
          </a:p>
        </p:txBody>
      </p:sp>
      <p:sp>
        <p:nvSpPr>
          <p:cNvPr id="102" name="Google Shape;102;p14"/>
          <p:cNvSpPr txBox="1"/>
          <p:nvPr/>
        </p:nvSpPr>
        <p:spPr>
          <a:xfrm>
            <a:off x="838200" y="1514380"/>
            <a:ext cx="803081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dirty="0">
                <a:solidFill>
                  <a:schemeClr val="dk1"/>
                </a:solidFill>
                <a:latin typeface="Gill Sans"/>
                <a:ea typeface="Gill Sans"/>
                <a:cs typeface="Gill Sans"/>
                <a:sym typeface="Gill Sans"/>
              </a:rPr>
              <a:t>Frameworks back in 2012:</a:t>
            </a:r>
            <a:br>
              <a:rPr lang="en-US" sz="2800" b="0" i="0" u="none" strike="noStrike" cap="none" dirty="0">
                <a:solidFill>
                  <a:schemeClr val="dk1"/>
                </a:solidFill>
                <a:latin typeface="Gill Sans"/>
                <a:ea typeface="Gill Sans"/>
                <a:cs typeface="Gill Sans"/>
                <a:sym typeface="Gill Sans"/>
              </a:rPr>
            </a:br>
            <a:r>
              <a:rPr lang="en-US" sz="2800" b="0" i="0" u="none" strike="noStrike" cap="none" dirty="0">
                <a:solidFill>
                  <a:schemeClr val="dk1"/>
                </a:solidFill>
                <a:latin typeface="Gill Sans"/>
                <a:ea typeface="Gill Sans"/>
                <a:cs typeface="Gill Sans"/>
                <a:sym typeface="Gill Sans"/>
              </a:rPr>
              <a:t>MapReduce, a bit of Microsoft’s Dryad</a:t>
            </a:r>
            <a:endParaRPr dirty="0"/>
          </a:p>
        </p:txBody>
      </p:sp>
      <p:pic>
        <p:nvPicPr>
          <p:cNvPr id="3" name="Picture 2" descr="Diagram&#10;&#10;Description automatically generated">
            <a:extLst>
              <a:ext uri="{FF2B5EF4-FFF2-40B4-BE49-F238E27FC236}">
                <a16:creationId xmlns:a16="http://schemas.microsoft.com/office/drawing/2014/main" id="{A057B0FC-BADF-1245-90AB-7E048EFAF092}"/>
              </a:ext>
            </a:extLst>
          </p:cNvPr>
          <p:cNvPicPr>
            <a:picLocks noChangeAspect="1"/>
          </p:cNvPicPr>
          <p:nvPr/>
        </p:nvPicPr>
        <p:blipFill>
          <a:blip r:embed="rId3"/>
          <a:stretch>
            <a:fillRect/>
          </a:stretch>
        </p:blipFill>
        <p:spPr>
          <a:xfrm>
            <a:off x="7339525" y="276007"/>
            <a:ext cx="4394200" cy="2768600"/>
          </a:xfrm>
          <a:prstGeom prst="rect">
            <a:avLst/>
          </a:prstGeom>
        </p:spPr>
      </p:pic>
    </p:spTree>
    <p:extLst>
      <p:ext uri="{BB962C8B-B14F-4D97-AF65-F5344CB8AC3E}">
        <p14:creationId xmlns:p14="http://schemas.microsoft.com/office/powerpoint/2010/main" val="31775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Spark: Resilient Distributed Datasets (RDDs)</a:t>
            </a:r>
            <a:endParaRPr dirty="0"/>
          </a:p>
        </p:txBody>
      </p:sp>
      <p:sp>
        <p:nvSpPr>
          <p:cNvPr id="109" name="Google Shape;109;p15"/>
          <p:cNvSpPr txBox="1">
            <a:spLocks noGrp="1"/>
          </p:cNvSpPr>
          <p:nvPr>
            <p:ph type="body" idx="1"/>
          </p:nvPr>
        </p:nvSpPr>
        <p:spPr>
          <a:xfrm>
            <a:off x="838200" y="1537390"/>
            <a:ext cx="10515600" cy="43513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Utilize Distributed Memory while providing efficient fault tolerance</a:t>
            </a:r>
          </a:p>
          <a:p>
            <a:pPr lvl="1">
              <a:spcBef>
                <a:spcPts val="0"/>
              </a:spcBef>
              <a:buClr>
                <a:schemeClr val="dk1"/>
              </a:buClr>
              <a:buSzPts val="2800"/>
            </a:pPr>
            <a:r>
              <a:rPr lang="en-US" dirty="0"/>
              <a:t>Avoid storing data updates explicitly</a:t>
            </a:r>
          </a:p>
          <a:p>
            <a:pPr lvl="1">
              <a:spcBef>
                <a:spcPts val="0"/>
              </a:spcBef>
              <a:buClr>
                <a:schemeClr val="dk1"/>
              </a:buClr>
              <a:buSzPts val="2800"/>
            </a:pPr>
            <a:r>
              <a:rPr lang="en-US" dirty="0"/>
              <a:t>Instead, obtain fault tolerance by logging transformations (</a:t>
            </a:r>
            <a:r>
              <a:rPr lang="en-US" i="1" dirty="0"/>
              <a:t>lineage</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a:t>Limit operations to coarse-grained transformations (e.g., map, filter)</a:t>
            </a:r>
            <a:endParaRPr dirty="0"/>
          </a:p>
          <a:p>
            <a:pPr marL="228600" lvl="0" indent="-228600" algn="l" rtl="0">
              <a:lnSpc>
                <a:spcPct val="90000"/>
              </a:lnSpc>
              <a:spcBef>
                <a:spcPts val="1000"/>
              </a:spcBef>
              <a:spcAft>
                <a:spcPts val="0"/>
              </a:spcAft>
              <a:buClr>
                <a:schemeClr val="dk1"/>
              </a:buClr>
              <a:buSzPts val="2800"/>
              <a:buChar char="•"/>
            </a:pPr>
            <a:r>
              <a:rPr lang="en-US" dirty="0"/>
              <a:t>Allow user control of data persistence, partitioning, and caching</a:t>
            </a:r>
          </a:p>
          <a:p>
            <a:pPr marL="228600" lvl="0" indent="-228600" algn="l" rtl="0">
              <a:lnSpc>
                <a:spcPct val="90000"/>
              </a:lnSpc>
              <a:spcBef>
                <a:spcPts val="1000"/>
              </a:spcBef>
              <a:spcAft>
                <a:spcPts val="0"/>
              </a:spcAft>
              <a:buClr>
                <a:schemeClr val="dk1"/>
              </a:buClr>
              <a:buSzPts val="2800"/>
              <a:buChar char="•"/>
            </a:pPr>
            <a:endParaRPr lang="en-US" dirty="0"/>
          </a:p>
          <a:p>
            <a:pPr marL="228600" lvl="0" indent="-228600" algn="l" rtl="0">
              <a:lnSpc>
                <a:spcPct val="90000"/>
              </a:lnSpc>
              <a:spcBef>
                <a:spcPts val="1000"/>
              </a:spcBef>
              <a:spcAft>
                <a:spcPts val="0"/>
              </a:spcAft>
              <a:buClr>
                <a:schemeClr val="dk1"/>
              </a:buClr>
              <a:buSzPts val="2800"/>
              <a:buChar char="•"/>
            </a:pPr>
            <a:r>
              <a:rPr lang="en-US" dirty="0"/>
              <a:t>How did MapReduce obtain fault tolerance?</a:t>
            </a:r>
            <a:br>
              <a:rPr lang="en-US" dirty="0"/>
            </a:br>
            <a:endParaRPr dirty="0"/>
          </a:p>
        </p:txBody>
      </p:sp>
      <p:sp>
        <p:nvSpPr>
          <p:cNvPr id="111" name="Google Shape;11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0345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A169-6B47-E0A4-AA9E-8FDE259B3DA4}"/>
              </a:ext>
            </a:extLst>
          </p:cNvPr>
          <p:cNvSpPr>
            <a:spLocks noGrp="1"/>
          </p:cNvSpPr>
          <p:nvPr>
            <p:ph type="title"/>
          </p:nvPr>
        </p:nvSpPr>
        <p:spPr/>
        <p:txBody>
          <a:bodyPr/>
          <a:lstStyle/>
          <a:p>
            <a:r>
              <a:rPr lang="en-US" dirty="0"/>
              <a:t>Last Time: High Performance Transactions</a:t>
            </a:r>
          </a:p>
        </p:txBody>
      </p:sp>
      <p:sp>
        <p:nvSpPr>
          <p:cNvPr id="3" name="Content Placeholder 2">
            <a:extLst>
              <a:ext uri="{FF2B5EF4-FFF2-40B4-BE49-F238E27FC236}">
                <a16:creationId xmlns:a16="http://schemas.microsoft.com/office/drawing/2014/main" id="{518F117C-441F-11EB-C274-8B19B0D1D429}"/>
              </a:ext>
            </a:extLst>
          </p:cNvPr>
          <p:cNvSpPr>
            <a:spLocks noGrp="1"/>
          </p:cNvSpPr>
          <p:nvPr>
            <p:ph idx="1"/>
          </p:nvPr>
        </p:nvSpPr>
        <p:spPr/>
        <p:txBody>
          <a:bodyPr/>
          <a:lstStyle/>
          <a:p>
            <a:r>
              <a:rPr lang="en-US" dirty="0"/>
              <a:t>H-Store: In-memory transaction processing</a:t>
            </a:r>
          </a:p>
          <a:p>
            <a:pPr lvl="1"/>
            <a:r>
              <a:rPr lang="en-US" dirty="0"/>
              <a:t>Avoid concurrency control &amp; 2PC by partitioning data, running one transaction at a time per partition</a:t>
            </a:r>
          </a:p>
          <a:p>
            <a:pPr lvl="1"/>
            <a:r>
              <a:rPr lang="en-US" dirty="0"/>
              <a:t>Works well for partitionable workloads</a:t>
            </a:r>
          </a:p>
          <a:p>
            <a:r>
              <a:rPr lang="en-US" dirty="0"/>
              <a:t>Calvin: Deterministic scheduling for distributed transactions</a:t>
            </a:r>
          </a:p>
          <a:p>
            <a:pPr lvl="1"/>
            <a:r>
              <a:rPr lang="en-US" dirty="0"/>
              <a:t>Avoid the use of 2PC by totally ordering transactions up front</a:t>
            </a:r>
          </a:p>
          <a:p>
            <a:r>
              <a:rPr lang="en-US" dirty="0"/>
              <a:t>Briefly discussed AWS Aurora – more today</a:t>
            </a:r>
          </a:p>
          <a:p>
            <a:pPr lvl="2"/>
            <a:endParaRPr lang="en-US" dirty="0"/>
          </a:p>
        </p:txBody>
      </p:sp>
      <p:sp>
        <p:nvSpPr>
          <p:cNvPr id="4" name="Slide Number Placeholder 3">
            <a:extLst>
              <a:ext uri="{FF2B5EF4-FFF2-40B4-BE49-F238E27FC236}">
                <a16:creationId xmlns:a16="http://schemas.microsoft.com/office/drawing/2014/main" id="{D35B1573-E9BE-0696-4732-65542067B0DF}"/>
              </a:ext>
            </a:extLst>
          </p:cNvPr>
          <p:cNvSpPr>
            <a:spLocks noGrp="1"/>
          </p:cNvSpPr>
          <p:nvPr>
            <p:ph type="sldNum" sz="quarter" idx="12"/>
          </p:nvPr>
        </p:nvSpPr>
        <p:spPr/>
        <p:txBody>
          <a:bodyPr/>
          <a:lstStyle/>
          <a:p>
            <a:fld id="{4EEF9975-6C58-5C4C-8961-54FFA2646BAA}" type="slidenum">
              <a:rPr lang="en-US" smtClean="0"/>
              <a:t>2</a:t>
            </a:fld>
            <a:endParaRPr lang="en-US"/>
          </a:p>
        </p:txBody>
      </p:sp>
    </p:spTree>
    <p:extLst>
      <p:ext uri="{BB962C8B-B14F-4D97-AF65-F5344CB8AC3E}">
        <p14:creationId xmlns:p14="http://schemas.microsoft.com/office/powerpoint/2010/main" val="3333710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RDDs</a:t>
            </a:r>
            <a:endParaRPr dirty="0"/>
          </a:p>
        </p:txBody>
      </p:sp>
      <p:sp>
        <p:nvSpPr>
          <p:cNvPr id="118" name="Google Shape;118;p16"/>
          <p:cNvSpPr txBox="1">
            <a:spLocks noGrp="1"/>
          </p:cNvSpPr>
          <p:nvPr>
            <p:ph type="body" idx="1"/>
          </p:nvPr>
        </p:nvSpPr>
        <p:spPr>
          <a:xfrm>
            <a:off x="838200" y="1253330"/>
            <a:ext cx="10515600" cy="5103019"/>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b="1" dirty="0"/>
              <a:t>Read-only</a:t>
            </a:r>
            <a:r>
              <a:rPr lang="en-US" dirty="0"/>
              <a:t>, partitioned collection of records</a:t>
            </a:r>
            <a:endParaRPr dirty="0"/>
          </a:p>
          <a:p>
            <a:pPr marL="228600" lvl="0" indent="-228600" algn="l" rtl="0">
              <a:lnSpc>
                <a:spcPct val="90000"/>
              </a:lnSpc>
              <a:spcBef>
                <a:spcPts val="1000"/>
              </a:spcBef>
              <a:spcAft>
                <a:spcPts val="0"/>
              </a:spcAft>
              <a:buClr>
                <a:schemeClr val="dk1"/>
              </a:buClr>
              <a:buSzPts val="2800"/>
              <a:buChar char="•"/>
            </a:pPr>
            <a:r>
              <a:rPr lang="en-US" dirty="0"/>
              <a:t>Created from either data in stable storage or other RDDs</a:t>
            </a:r>
            <a:endParaRPr dirty="0"/>
          </a:p>
          <a:p>
            <a:pPr marL="228600" lvl="0" indent="-228600" algn="l" rtl="0">
              <a:lnSpc>
                <a:spcPct val="90000"/>
              </a:lnSpc>
              <a:spcBef>
                <a:spcPts val="1000"/>
              </a:spcBef>
              <a:spcAft>
                <a:spcPts val="0"/>
              </a:spcAft>
              <a:buClr>
                <a:schemeClr val="dk1"/>
              </a:buClr>
              <a:buSzPts val="2800"/>
              <a:buChar char="•"/>
            </a:pPr>
            <a:r>
              <a:rPr lang="en-US" dirty="0"/>
              <a:t>A sequence of </a:t>
            </a:r>
            <a:r>
              <a:rPr lang="en-US" b="1" dirty="0"/>
              <a:t>transformations</a:t>
            </a:r>
            <a:r>
              <a:rPr lang="en-US" dirty="0"/>
              <a:t> defines an RDD:</a:t>
            </a:r>
            <a:endParaRPr dirty="0"/>
          </a:p>
          <a:p>
            <a:pPr marL="685800" lvl="1" indent="-228600" algn="l" rtl="0">
              <a:lnSpc>
                <a:spcPct val="90000"/>
              </a:lnSpc>
              <a:spcBef>
                <a:spcPts val="500"/>
              </a:spcBef>
              <a:spcAft>
                <a:spcPts val="0"/>
              </a:spcAft>
              <a:buClr>
                <a:schemeClr val="dk1"/>
              </a:buClr>
              <a:buSzPts val="2400"/>
              <a:buChar char="•"/>
            </a:pPr>
            <a:r>
              <a:rPr lang="en-US" dirty="0"/>
              <a:t>Map, filter, </a:t>
            </a:r>
            <a:r>
              <a:rPr lang="en-US" dirty="0" err="1"/>
              <a:t>flatmap</a:t>
            </a:r>
            <a:r>
              <a:rPr lang="en-US" dirty="0"/>
              <a:t>, sample, </a:t>
            </a:r>
            <a:r>
              <a:rPr lang="en-US" dirty="0" err="1"/>
              <a:t>groupbykey</a:t>
            </a:r>
            <a:r>
              <a:rPr lang="en-US" dirty="0"/>
              <a:t>, </a:t>
            </a:r>
            <a:r>
              <a:rPr lang="en-US" dirty="0" err="1"/>
              <a:t>reducebykey</a:t>
            </a:r>
            <a:r>
              <a:rPr lang="en-US" dirty="0"/>
              <a:t>, join, union</a:t>
            </a:r>
            <a:endParaRPr dirty="0"/>
          </a:p>
          <a:p>
            <a:pPr marL="228600" lvl="0" indent="-228600" algn="l" rtl="0">
              <a:lnSpc>
                <a:spcPct val="90000"/>
              </a:lnSpc>
              <a:spcBef>
                <a:spcPts val="1000"/>
              </a:spcBef>
              <a:spcAft>
                <a:spcPts val="0"/>
              </a:spcAft>
              <a:buClr>
                <a:schemeClr val="dk1"/>
              </a:buClr>
              <a:buSzPts val="2800"/>
              <a:buChar char="•"/>
            </a:pPr>
            <a:r>
              <a:rPr lang="en-US" b="1" dirty="0"/>
              <a:t>Actions</a:t>
            </a:r>
            <a:r>
              <a:rPr lang="en-US" dirty="0"/>
              <a:t> return value or export data to storage system </a:t>
            </a:r>
            <a:endParaRPr dirty="0"/>
          </a:p>
          <a:p>
            <a:pPr marL="685800" lvl="1" indent="-228600" algn="l" rtl="0">
              <a:lnSpc>
                <a:spcPct val="90000"/>
              </a:lnSpc>
              <a:spcBef>
                <a:spcPts val="500"/>
              </a:spcBef>
              <a:spcAft>
                <a:spcPts val="0"/>
              </a:spcAft>
              <a:buClr>
                <a:schemeClr val="dk1"/>
              </a:buClr>
              <a:buSzPts val="2400"/>
              <a:buChar char="•"/>
            </a:pPr>
            <a:r>
              <a:rPr lang="en-US" dirty="0"/>
              <a:t>count, collect, save, reduce, lookup</a:t>
            </a:r>
          </a:p>
          <a:p>
            <a:pPr>
              <a:spcBef>
                <a:spcPts val="500"/>
              </a:spcBef>
              <a:buClr>
                <a:schemeClr val="dk1"/>
              </a:buClr>
              <a:buSzPts val="2400"/>
            </a:pPr>
            <a:r>
              <a:rPr lang="en-US" dirty="0"/>
              <a:t>No need to actually run code until there’s an </a:t>
            </a:r>
            <a:r>
              <a:rPr lang="en-US" b="1" dirty="0"/>
              <a:t>action</a:t>
            </a:r>
          </a:p>
          <a:p>
            <a:pPr>
              <a:spcBef>
                <a:spcPts val="500"/>
              </a:spcBef>
              <a:buClr>
                <a:schemeClr val="dk1"/>
              </a:buClr>
              <a:buSzPts val="2400"/>
            </a:pPr>
            <a:r>
              <a:rPr lang="en-US" b="1" dirty="0"/>
              <a:t>Read-only </a:t>
            </a:r>
            <a:r>
              <a:rPr lang="en-US" dirty="0"/>
              <a:t>means we can exploit speculative (re)execution</a:t>
            </a:r>
          </a:p>
          <a:p>
            <a:pPr lvl="1">
              <a:buClr>
                <a:schemeClr val="dk1"/>
              </a:buClr>
              <a:buSzPts val="2400"/>
            </a:pPr>
            <a:r>
              <a:rPr lang="en-US" dirty="0"/>
              <a:t> MapReduce also does this</a:t>
            </a:r>
            <a:endParaRPr b="1" dirty="0"/>
          </a:p>
        </p:txBody>
      </p:sp>
      <p:sp>
        <p:nvSpPr>
          <p:cNvPr id="120" name="Google Shape;1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791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Example: Console Log Mining</a:t>
            </a:r>
            <a:endParaRPr/>
          </a:p>
        </p:txBody>
      </p:sp>
      <p:sp>
        <p:nvSpPr>
          <p:cNvPr id="126" name="Google Shape;126;p17"/>
          <p:cNvSpPr txBox="1">
            <a:spLocks noGrp="1"/>
          </p:cNvSpPr>
          <p:nvPr>
            <p:ph type="body" idx="1"/>
          </p:nvPr>
        </p:nvSpPr>
        <p:spPr>
          <a:xfrm>
            <a:off x="967411" y="1379106"/>
            <a:ext cx="10515600" cy="435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dirty="0"/>
              <a:t>lines = </a:t>
            </a:r>
            <a:r>
              <a:rPr lang="en-US" dirty="0" err="1"/>
              <a:t>spark.textFile</a:t>
            </a:r>
            <a:r>
              <a:rPr lang="en-US" dirty="0"/>
              <a:t>("</a:t>
            </a:r>
            <a:r>
              <a:rPr lang="en-US" dirty="0" err="1"/>
              <a:t>hdfs</a:t>
            </a:r>
            <a:r>
              <a:rPr lang="en-US" dirty="0"/>
              <a:t>://...") </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errors = </a:t>
            </a:r>
            <a:r>
              <a:rPr lang="en-US" dirty="0" err="1"/>
              <a:t>lines.filter</a:t>
            </a:r>
            <a:r>
              <a:rPr lang="en-US" dirty="0"/>
              <a:t>(_.</a:t>
            </a:r>
            <a:r>
              <a:rPr lang="en-US" dirty="0" err="1"/>
              <a:t>startsWith</a:t>
            </a:r>
            <a:r>
              <a:rPr lang="en-US" dirty="0"/>
              <a:t>("ERROR"))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err="1"/>
              <a:t>errors.count</a:t>
            </a:r>
            <a:r>
              <a:rPr lang="en-US" dirty="0"/>
              <a:t>() </a:t>
            </a:r>
            <a:endParaRPr dirty="0"/>
          </a:p>
        </p:txBody>
      </p:sp>
      <p:sp>
        <p:nvSpPr>
          <p:cNvPr id="128" name="Google Shape;12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29" name="Google Shape;129;p17"/>
          <p:cNvSpPr/>
          <p:nvPr/>
        </p:nvSpPr>
        <p:spPr>
          <a:xfrm>
            <a:off x="8153398" y="1457360"/>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HDFS File</a:t>
            </a:r>
            <a:endParaRPr/>
          </a:p>
        </p:txBody>
      </p:sp>
      <p:sp>
        <p:nvSpPr>
          <p:cNvPr id="130" name="Google Shape;130;p17"/>
          <p:cNvSpPr/>
          <p:nvPr/>
        </p:nvSpPr>
        <p:spPr>
          <a:xfrm>
            <a:off x="8153398" y="2714418"/>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Base RDD: lines</a:t>
            </a:r>
            <a:endParaRPr/>
          </a:p>
        </p:txBody>
      </p:sp>
      <p:sp>
        <p:nvSpPr>
          <p:cNvPr id="131" name="Google Shape;131;p17"/>
          <p:cNvSpPr/>
          <p:nvPr/>
        </p:nvSpPr>
        <p:spPr>
          <a:xfrm>
            <a:off x="8153398" y="3931969"/>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Transformed RDD: errors</a:t>
            </a:r>
            <a:endParaRPr/>
          </a:p>
        </p:txBody>
      </p:sp>
      <p:cxnSp>
        <p:nvCxnSpPr>
          <p:cNvPr id="132" name="Google Shape;132;p17"/>
          <p:cNvCxnSpPr>
            <a:stCxn id="129" idx="2"/>
            <a:endCxn id="130" idx="0"/>
          </p:cNvCxnSpPr>
          <p:nvPr/>
        </p:nvCxnSpPr>
        <p:spPr>
          <a:xfrm>
            <a:off x="9688993" y="2103403"/>
            <a:ext cx="0" cy="611100"/>
          </a:xfrm>
          <a:prstGeom prst="straightConnector1">
            <a:avLst/>
          </a:prstGeom>
          <a:noFill/>
          <a:ln w="38100" cap="flat" cmpd="sng">
            <a:solidFill>
              <a:schemeClr val="dk1"/>
            </a:solidFill>
            <a:prstDash val="solid"/>
            <a:miter lim="800000"/>
            <a:headEnd type="none" w="sm" len="sm"/>
            <a:tailEnd type="triangle" w="med" len="med"/>
          </a:ln>
        </p:spPr>
      </p:cxnSp>
      <p:cxnSp>
        <p:nvCxnSpPr>
          <p:cNvPr id="133" name="Google Shape;133;p17"/>
          <p:cNvCxnSpPr/>
          <p:nvPr/>
        </p:nvCxnSpPr>
        <p:spPr>
          <a:xfrm>
            <a:off x="9650891" y="3360461"/>
            <a:ext cx="0" cy="611015"/>
          </a:xfrm>
          <a:prstGeom prst="straightConnector1">
            <a:avLst/>
          </a:prstGeom>
          <a:noFill/>
          <a:ln w="38100" cap="flat" cmpd="sng">
            <a:solidFill>
              <a:schemeClr val="dk1"/>
            </a:solidFill>
            <a:prstDash val="solid"/>
            <a:miter lim="800000"/>
            <a:headEnd type="none" w="sm" len="sm"/>
            <a:tailEnd type="triangle" w="med" len="med"/>
          </a:ln>
        </p:spPr>
      </p:cxnSp>
      <p:cxnSp>
        <p:nvCxnSpPr>
          <p:cNvPr id="134" name="Google Shape;134;p17"/>
          <p:cNvCxnSpPr/>
          <p:nvPr/>
        </p:nvCxnSpPr>
        <p:spPr>
          <a:xfrm>
            <a:off x="9624382" y="4578012"/>
            <a:ext cx="0" cy="611015"/>
          </a:xfrm>
          <a:prstGeom prst="straightConnector1">
            <a:avLst/>
          </a:prstGeom>
          <a:noFill/>
          <a:ln w="38100" cap="flat" cmpd="sng">
            <a:solidFill>
              <a:schemeClr val="dk1"/>
            </a:solidFill>
            <a:prstDash val="solid"/>
            <a:miter lim="800000"/>
            <a:headEnd type="none" w="sm" len="sm"/>
            <a:tailEnd type="triangle" w="med" len="med"/>
          </a:ln>
        </p:spPr>
      </p:cxnSp>
      <p:sp>
        <p:nvSpPr>
          <p:cNvPr id="135" name="Google Shape;135;p17"/>
          <p:cNvSpPr/>
          <p:nvPr/>
        </p:nvSpPr>
        <p:spPr>
          <a:xfrm>
            <a:off x="8153398" y="5224055"/>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Number of lines with ERROR</a:t>
            </a:r>
            <a:endParaRPr dirty="0"/>
          </a:p>
        </p:txBody>
      </p:sp>
      <p:sp>
        <p:nvSpPr>
          <p:cNvPr id="136" name="Google Shape;136;p17"/>
          <p:cNvSpPr txBox="1"/>
          <p:nvPr/>
        </p:nvSpPr>
        <p:spPr>
          <a:xfrm>
            <a:off x="9793357" y="2266122"/>
            <a:ext cx="13252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definition</a:t>
            </a:r>
            <a:endParaRPr/>
          </a:p>
        </p:txBody>
      </p:sp>
      <p:sp>
        <p:nvSpPr>
          <p:cNvPr id="137" name="Google Shape;137;p17"/>
          <p:cNvSpPr txBox="1"/>
          <p:nvPr/>
        </p:nvSpPr>
        <p:spPr>
          <a:xfrm>
            <a:off x="9624381" y="3464610"/>
            <a:ext cx="22859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Transformation: filter</a:t>
            </a:r>
            <a:endParaRPr/>
          </a:p>
        </p:txBody>
      </p:sp>
      <p:sp>
        <p:nvSpPr>
          <p:cNvPr id="138" name="Google Shape;138;p17"/>
          <p:cNvSpPr txBox="1"/>
          <p:nvPr/>
        </p:nvSpPr>
        <p:spPr>
          <a:xfrm>
            <a:off x="9624382" y="4692069"/>
            <a:ext cx="16002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Action: count</a:t>
            </a:r>
            <a:endParaRPr/>
          </a:p>
        </p:txBody>
      </p:sp>
    </p:spTree>
    <p:extLst>
      <p:ext uri="{BB962C8B-B14F-4D97-AF65-F5344CB8AC3E}">
        <p14:creationId xmlns:p14="http://schemas.microsoft.com/office/powerpoint/2010/main" val="283939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RDDs: Fault Tolerance</a:t>
            </a:r>
            <a:endParaRPr sz="2800"/>
          </a:p>
        </p:txBody>
      </p:sp>
      <p:sp>
        <p:nvSpPr>
          <p:cNvPr id="145" name="Google Shape;145;p18"/>
          <p:cNvSpPr txBox="1">
            <a:spLocks noGrp="1"/>
          </p:cNvSpPr>
          <p:nvPr>
            <p:ph type="body" idx="1"/>
          </p:nvPr>
        </p:nvSpPr>
        <p:spPr>
          <a:xfrm>
            <a:off x="838200" y="2844335"/>
            <a:ext cx="10515600" cy="2616372"/>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b="1" dirty="0"/>
              <a:t>Lineage:</a:t>
            </a:r>
            <a:r>
              <a:rPr lang="en-US" dirty="0"/>
              <a:t> transformations used to build a dataset</a:t>
            </a:r>
            <a:endParaRPr dirty="0"/>
          </a:p>
          <a:p>
            <a:pPr marL="228600" lvl="0" indent="-228600" algn="l" rtl="0">
              <a:lnSpc>
                <a:spcPct val="90000"/>
              </a:lnSpc>
              <a:spcBef>
                <a:spcPts val="1000"/>
              </a:spcBef>
              <a:spcAft>
                <a:spcPts val="0"/>
              </a:spcAft>
              <a:buClr>
                <a:schemeClr val="dk1"/>
              </a:buClr>
              <a:buSzPts val="2800"/>
              <a:buChar char="•"/>
            </a:pPr>
            <a:r>
              <a:rPr lang="en-US" dirty="0"/>
              <a:t>Recover lost partition by applying lineage from corresponding data partition in stable storage</a:t>
            </a:r>
          </a:p>
          <a:p>
            <a:pPr marL="228600" lvl="0" indent="-228600" algn="l" rtl="0">
              <a:lnSpc>
                <a:spcPct val="90000"/>
              </a:lnSpc>
              <a:spcBef>
                <a:spcPts val="1000"/>
              </a:spcBef>
              <a:spcAft>
                <a:spcPts val="0"/>
              </a:spcAft>
              <a:buClr>
                <a:schemeClr val="dk1"/>
              </a:buClr>
              <a:buSzPts val="2800"/>
              <a:buChar char="•"/>
            </a:pPr>
            <a:r>
              <a:rPr lang="en-US" dirty="0"/>
              <a:t>Because data is read-only, this is always possible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47" name="Google Shape;14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148" name="Google Shape;148;p18"/>
          <p:cNvSpPr txBox="1"/>
          <p:nvPr/>
        </p:nvSpPr>
        <p:spPr>
          <a:xfrm>
            <a:off x="838200" y="1518772"/>
            <a:ext cx="11035748"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Gill Sans"/>
                <a:ea typeface="Gill Sans"/>
                <a:cs typeface="Gill Sans"/>
                <a:sym typeface="Gill Sans"/>
              </a:rPr>
              <a:t>Limit operations to coarse-grained transformations and </a:t>
            </a:r>
            <a:r>
              <a:rPr lang="en-US" sz="2800" b="1" dirty="0">
                <a:solidFill>
                  <a:schemeClr val="dk1"/>
                </a:solidFill>
                <a:latin typeface="Gill Sans"/>
                <a:ea typeface="Gill Sans"/>
                <a:cs typeface="Gill Sans"/>
                <a:sym typeface="Gill Sans"/>
              </a:rPr>
              <a:t>only log the transformations</a:t>
            </a:r>
            <a:r>
              <a:rPr lang="en-US" sz="2800" dirty="0">
                <a:solidFill>
                  <a:schemeClr val="dk1"/>
                </a:solidFill>
                <a:latin typeface="Gill Sans"/>
                <a:ea typeface="Gill Sans"/>
                <a:cs typeface="Gill Sans"/>
                <a:sym typeface="Gill Sans"/>
              </a:rPr>
              <a:t> instead of replicating data for recovering</a:t>
            </a:r>
            <a:endParaRPr dirty="0"/>
          </a:p>
        </p:txBody>
      </p:sp>
    </p:spTree>
    <p:extLst>
      <p:ext uri="{BB962C8B-B14F-4D97-AF65-F5344CB8AC3E}">
        <p14:creationId xmlns:p14="http://schemas.microsoft.com/office/powerpoint/2010/main" val="2586852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Example: Console Log Mining</a:t>
            </a:r>
            <a:endParaRPr/>
          </a:p>
        </p:txBody>
      </p:sp>
      <p:sp>
        <p:nvSpPr>
          <p:cNvPr id="126" name="Google Shape;126;p17"/>
          <p:cNvSpPr txBox="1">
            <a:spLocks noGrp="1"/>
          </p:cNvSpPr>
          <p:nvPr>
            <p:ph type="body" idx="1"/>
          </p:nvPr>
        </p:nvSpPr>
        <p:spPr>
          <a:xfrm>
            <a:off x="967411" y="1379106"/>
            <a:ext cx="10515600" cy="435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dirty="0"/>
              <a:t>lines = </a:t>
            </a:r>
            <a:r>
              <a:rPr lang="en-US" dirty="0" err="1"/>
              <a:t>spark.textFile</a:t>
            </a:r>
            <a:r>
              <a:rPr lang="en-US" dirty="0"/>
              <a:t>("</a:t>
            </a:r>
            <a:r>
              <a:rPr lang="en-US" dirty="0" err="1"/>
              <a:t>hdfs</a:t>
            </a:r>
            <a:r>
              <a:rPr lang="en-US" dirty="0"/>
              <a:t>://...") </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errors = </a:t>
            </a:r>
            <a:r>
              <a:rPr lang="en-US" dirty="0" err="1"/>
              <a:t>lines.filter</a:t>
            </a:r>
            <a:r>
              <a:rPr lang="en-US" dirty="0"/>
              <a:t>(_.</a:t>
            </a:r>
            <a:r>
              <a:rPr lang="en-US" dirty="0" err="1"/>
              <a:t>startsWith</a:t>
            </a:r>
            <a:r>
              <a:rPr lang="en-US" dirty="0"/>
              <a:t>("ERROR"))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err="1"/>
              <a:t>errors.count</a:t>
            </a:r>
            <a:r>
              <a:rPr lang="en-US" dirty="0"/>
              <a:t>() </a:t>
            </a:r>
            <a:endParaRPr dirty="0"/>
          </a:p>
        </p:txBody>
      </p:sp>
      <p:sp>
        <p:nvSpPr>
          <p:cNvPr id="128" name="Google Shape;12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29" name="Google Shape;129;p17"/>
          <p:cNvSpPr/>
          <p:nvPr/>
        </p:nvSpPr>
        <p:spPr>
          <a:xfrm>
            <a:off x="8153398" y="1457360"/>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HDFS File</a:t>
            </a:r>
            <a:endParaRPr/>
          </a:p>
        </p:txBody>
      </p:sp>
      <p:sp>
        <p:nvSpPr>
          <p:cNvPr id="130" name="Google Shape;130;p17"/>
          <p:cNvSpPr/>
          <p:nvPr/>
        </p:nvSpPr>
        <p:spPr>
          <a:xfrm>
            <a:off x="8153398" y="2714418"/>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Base RDD: lines</a:t>
            </a:r>
            <a:endParaRPr/>
          </a:p>
        </p:txBody>
      </p:sp>
      <p:sp>
        <p:nvSpPr>
          <p:cNvPr id="131" name="Google Shape;131;p17"/>
          <p:cNvSpPr/>
          <p:nvPr/>
        </p:nvSpPr>
        <p:spPr>
          <a:xfrm>
            <a:off x="8153398" y="3931969"/>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Transformed RDD: errors</a:t>
            </a:r>
            <a:endParaRPr/>
          </a:p>
        </p:txBody>
      </p:sp>
      <p:cxnSp>
        <p:nvCxnSpPr>
          <p:cNvPr id="132" name="Google Shape;132;p17"/>
          <p:cNvCxnSpPr>
            <a:stCxn id="129" idx="2"/>
            <a:endCxn id="130" idx="0"/>
          </p:cNvCxnSpPr>
          <p:nvPr/>
        </p:nvCxnSpPr>
        <p:spPr>
          <a:xfrm>
            <a:off x="9688993" y="2103403"/>
            <a:ext cx="0" cy="611100"/>
          </a:xfrm>
          <a:prstGeom prst="straightConnector1">
            <a:avLst/>
          </a:prstGeom>
          <a:noFill/>
          <a:ln w="38100" cap="flat" cmpd="sng">
            <a:solidFill>
              <a:schemeClr val="dk1"/>
            </a:solidFill>
            <a:prstDash val="solid"/>
            <a:miter lim="800000"/>
            <a:headEnd type="none" w="sm" len="sm"/>
            <a:tailEnd type="triangle" w="med" len="med"/>
          </a:ln>
        </p:spPr>
      </p:cxnSp>
      <p:cxnSp>
        <p:nvCxnSpPr>
          <p:cNvPr id="133" name="Google Shape;133;p17"/>
          <p:cNvCxnSpPr/>
          <p:nvPr/>
        </p:nvCxnSpPr>
        <p:spPr>
          <a:xfrm>
            <a:off x="9650891" y="3360461"/>
            <a:ext cx="0" cy="611015"/>
          </a:xfrm>
          <a:prstGeom prst="straightConnector1">
            <a:avLst/>
          </a:prstGeom>
          <a:noFill/>
          <a:ln w="38100" cap="flat" cmpd="sng">
            <a:solidFill>
              <a:schemeClr val="dk1"/>
            </a:solidFill>
            <a:prstDash val="solid"/>
            <a:miter lim="800000"/>
            <a:headEnd type="none" w="sm" len="sm"/>
            <a:tailEnd type="triangle" w="med" len="med"/>
          </a:ln>
        </p:spPr>
      </p:cxnSp>
      <p:cxnSp>
        <p:nvCxnSpPr>
          <p:cNvPr id="134" name="Google Shape;134;p17"/>
          <p:cNvCxnSpPr/>
          <p:nvPr/>
        </p:nvCxnSpPr>
        <p:spPr>
          <a:xfrm>
            <a:off x="9624382" y="4578012"/>
            <a:ext cx="0" cy="611015"/>
          </a:xfrm>
          <a:prstGeom prst="straightConnector1">
            <a:avLst/>
          </a:prstGeom>
          <a:noFill/>
          <a:ln w="38100" cap="flat" cmpd="sng">
            <a:solidFill>
              <a:schemeClr val="dk1"/>
            </a:solidFill>
            <a:prstDash val="solid"/>
            <a:miter lim="800000"/>
            <a:headEnd type="none" w="sm" len="sm"/>
            <a:tailEnd type="triangle" w="med" len="med"/>
          </a:ln>
        </p:spPr>
      </p:cxnSp>
      <p:sp>
        <p:nvSpPr>
          <p:cNvPr id="135" name="Google Shape;135;p17"/>
          <p:cNvSpPr/>
          <p:nvPr/>
        </p:nvSpPr>
        <p:spPr>
          <a:xfrm>
            <a:off x="8153398" y="5224055"/>
            <a:ext cx="3071191" cy="64604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Number of lines with ERROR</a:t>
            </a:r>
            <a:endParaRPr dirty="0"/>
          </a:p>
        </p:txBody>
      </p:sp>
      <p:sp>
        <p:nvSpPr>
          <p:cNvPr id="136" name="Google Shape;136;p17"/>
          <p:cNvSpPr txBox="1"/>
          <p:nvPr/>
        </p:nvSpPr>
        <p:spPr>
          <a:xfrm>
            <a:off x="9793357" y="2266122"/>
            <a:ext cx="13252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definition</a:t>
            </a:r>
            <a:endParaRPr/>
          </a:p>
        </p:txBody>
      </p:sp>
      <p:sp>
        <p:nvSpPr>
          <p:cNvPr id="137" name="Google Shape;137;p17"/>
          <p:cNvSpPr txBox="1"/>
          <p:nvPr/>
        </p:nvSpPr>
        <p:spPr>
          <a:xfrm>
            <a:off x="9624381" y="3464610"/>
            <a:ext cx="22859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Transformation: filter</a:t>
            </a:r>
            <a:endParaRPr/>
          </a:p>
        </p:txBody>
      </p:sp>
      <p:sp>
        <p:nvSpPr>
          <p:cNvPr id="138" name="Google Shape;138;p17"/>
          <p:cNvSpPr txBox="1"/>
          <p:nvPr/>
        </p:nvSpPr>
        <p:spPr>
          <a:xfrm>
            <a:off x="9624382" y="4692069"/>
            <a:ext cx="16002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Action: count</a:t>
            </a:r>
            <a:endParaRPr/>
          </a:p>
        </p:txBody>
      </p:sp>
      <p:sp>
        <p:nvSpPr>
          <p:cNvPr id="3" name="TextBox 2">
            <a:extLst>
              <a:ext uri="{FF2B5EF4-FFF2-40B4-BE49-F238E27FC236}">
                <a16:creationId xmlns:a16="http://schemas.microsoft.com/office/drawing/2014/main" id="{C5E27491-2B57-1348-93BF-3444847292B1}"/>
              </a:ext>
            </a:extLst>
          </p:cNvPr>
          <p:cNvSpPr txBox="1"/>
          <p:nvPr/>
        </p:nvSpPr>
        <p:spPr>
          <a:xfrm>
            <a:off x="2474261" y="6156655"/>
            <a:ext cx="7214732" cy="369332"/>
          </a:xfrm>
          <a:prstGeom prst="rect">
            <a:avLst/>
          </a:prstGeom>
          <a:noFill/>
        </p:spPr>
        <p:txBody>
          <a:bodyPr wrap="none" rtlCol="0">
            <a:spAutoFit/>
          </a:bodyPr>
          <a:lstStyle/>
          <a:p>
            <a:r>
              <a:rPr lang="en-US" b="1" dirty="0"/>
              <a:t>“Base RDD” and “Transformed RDD” may never be actually stored on disk</a:t>
            </a:r>
          </a:p>
        </p:txBody>
      </p:sp>
    </p:spTree>
    <p:extLst>
      <p:ext uri="{BB962C8B-B14F-4D97-AF65-F5344CB8AC3E}">
        <p14:creationId xmlns:p14="http://schemas.microsoft.com/office/powerpoint/2010/main" val="326667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951773" y="2073236"/>
            <a:ext cx="3710377" cy="2615604"/>
            <a:chOff x="1045286" y="464000"/>
            <a:chExt cx="640228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grpSp>
          <p:nvGrpSpPr>
            <p:cNvPr id="212" name="Google Shape;212;p27"/>
            <p:cNvGrpSpPr/>
            <p:nvPr/>
          </p:nvGrpSpPr>
          <p:grpSpPr>
            <a:xfrm>
              <a:off x="1045286" y="464000"/>
              <a:ext cx="2096964" cy="1469775"/>
              <a:chOff x="1045286" y="464000"/>
              <a:chExt cx="2096964" cy="1469775"/>
            </a:xfrm>
          </p:grpSpPr>
          <p:pic>
            <p:nvPicPr>
              <p:cNvPr id="213" name="Google Shape;213;p27"/>
              <p:cNvPicPr preferRelativeResize="0"/>
              <p:nvPr/>
            </p:nvPicPr>
            <p:blipFill>
              <a:blip r:embed="rId4">
                <a:alphaModFix/>
              </a:blip>
              <a:stretch>
                <a:fillRect/>
              </a:stretch>
            </p:blipFill>
            <p:spPr>
              <a:xfrm>
                <a:off x="1672475" y="464000"/>
                <a:ext cx="1469775" cy="1469775"/>
              </a:xfrm>
              <a:prstGeom prst="rect">
                <a:avLst/>
              </a:prstGeom>
              <a:noFill/>
              <a:ln>
                <a:noFill/>
              </a:ln>
              <a:effectLst>
                <a:outerShdw blurRad="57150" dist="19050" dir="5400000" algn="bl" rotWithShape="0">
                  <a:srgbClr val="000000">
                    <a:alpha val="50000"/>
                  </a:srgbClr>
                </a:outerShdw>
              </a:effectLst>
            </p:spPr>
          </p:pic>
          <p:sp>
            <p:nvSpPr>
              <p:cNvPr id="214" name="Google Shape;214;p27"/>
              <p:cNvSpPr txBox="1"/>
              <p:nvPr/>
            </p:nvSpPr>
            <p:spPr>
              <a:xfrm>
                <a:off x="1045286" y="981538"/>
                <a:ext cx="1469773" cy="405048"/>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grpSp>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5" name="Slide Number Placeholder 4">
            <a:extLst>
              <a:ext uri="{FF2B5EF4-FFF2-40B4-BE49-F238E27FC236}">
                <a16:creationId xmlns:a16="http://schemas.microsoft.com/office/drawing/2014/main" id="{3704018A-96E6-1A47-BA31-21F0CB7659A1}"/>
              </a:ext>
            </a:extLst>
          </p:cNvPr>
          <p:cNvSpPr>
            <a:spLocks noGrp="1"/>
          </p:cNvSpPr>
          <p:nvPr>
            <p:ph type="sldNum" sz="quarter" idx="12"/>
          </p:nvPr>
        </p:nvSpPr>
        <p:spPr/>
        <p:txBody>
          <a:bodyPr/>
          <a:lstStyle/>
          <a:p>
            <a:fld id="{4EEF9975-6C58-5C4C-8961-54FFA2646BAA}" type="slidenum">
              <a:rPr lang="en-US" smtClean="0"/>
              <a:t>24</a:t>
            </a:fld>
            <a:endParaRPr lang="en-US"/>
          </a:p>
        </p:txBody>
      </p:sp>
      <p:sp>
        <p:nvSpPr>
          <p:cNvPr id="2" name="TextBox 1">
            <a:extLst>
              <a:ext uri="{FF2B5EF4-FFF2-40B4-BE49-F238E27FC236}">
                <a16:creationId xmlns:a16="http://schemas.microsoft.com/office/drawing/2014/main" id="{DC144762-3018-0444-96C9-A6DA81816AE2}"/>
              </a:ext>
            </a:extLst>
          </p:cNvPr>
          <p:cNvSpPr txBox="1"/>
          <p:nvPr/>
        </p:nvSpPr>
        <p:spPr>
          <a:xfrm>
            <a:off x="86763" y="5154380"/>
            <a:ext cx="7122974" cy="1569660"/>
          </a:xfrm>
          <a:prstGeom prst="rect">
            <a:avLst/>
          </a:prstGeom>
          <a:noFill/>
        </p:spPr>
        <p:txBody>
          <a:bodyPr wrap="square" rtlCol="0">
            <a:spAutoFit/>
          </a:bodyPr>
          <a:lstStyle/>
          <a:p>
            <a:r>
              <a:rPr lang="en-US" sz="2400" dirty="0"/>
              <a:t>4 RDDs</a:t>
            </a:r>
          </a:p>
          <a:p>
            <a:r>
              <a:rPr lang="en-US" sz="2400" dirty="0"/>
              <a:t>3 partitions. (e.g., all p1s are on worker 1)</a:t>
            </a:r>
          </a:p>
          <a:p>
            <a:r>
              <a:rPr lang="en-US" sz="2400" dirty="0"/>
              <a:t>What’s a possible program that leads to this dataflow? Take a minute. </a:t>
            </a:r>
          </a:p>
        </p:txBody>
      </p:sp>
    </p:spTree>
    <p:extLst>
      <p:ext uri="{BB962C8B-B14F-4D97-AF65-F5344CB8AC3E}">
        <p14:creationId xmlns:p14="http://schemas.microsoft.com/office/powerpoint/2010/main" val="10938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951773" y="2073236"/>
            <a:ext cx="3710377" cy="2615604"/>
            <a:chOff x="1045286" y="464000"/>
            <a:chExt cx="640228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grpSp>
          <p:nvGrpSpPr>
            <p:cNvPr id="212" name="Google Shape;212;p27"/>
            <p:cNvGrpSpPr/>
            <p:nvPr/>
          </p:nvGrpSpPr>
          <p:grpSpPr>
            <a:xfrm>
              <a:off x="1045286" y="464000"/>
              <a:ext cx="2096964" cy="1469775"/>
              <a:chOff x="1045286" y="464000"/>
              <a:chExt cx="2096964" cy="1469775"/>
            </a:xfrm>
          </p:grpSpPr>
          <p:pic>
            <p:nvPicPr>
              <p:cNvPr id="213" name="Google Shape;213;p27"/>
              <p:cNvPicPr preferRelativeResize="0"/>
              <p:nvPr/>
            </p:nvPicPr>
            <p:blipFill>
              <a:blip r:embed="rId4">
                <a:alphaModFix/>
              </a:blip>
              <a:stretch>
                <a:fillRect/>
              </a:stretch>
            </p:blipFill>
            <p:spPr>
              <a:xfrm>
                <a:off x="1672475" y="464000"/>
                <a:ext cx="1469775" cy="1469775"/>
              </a:xfrm>
              <a:prstGeom prst="rect">
                <a:avLst/>
              </a:prstGeom>
              <a:noFill/>
              <a:ln>
                <a:noFill/>
              </a:ln>
              <a:effectLst>
                <a:outerShdw blurRad="57150" dist="19050" dir="5400000" algn="bl" rotWithShape="0">
                  <a:srgbClr val="000000">
                    <a:alpha val="50000"/>
                  </a:srgbClr>
                </a:outerShdw>
              </a:effectLst>
            </p:spPr>
          </p:pic>
          <p:sp>
            <p:nvSpPr>
              <p:cNvPr id="214" name="Google Shape;214;p27"/>
              <p:cNvSpPr txBox="1"/>
              <p:nvPr/>
            </p:nvSpPr>
            <p:spPr>
              <a:xfrm>
                <a:off x="1045286" y="981538"/>
                <a:ext cx="1469773" cy="405048"/>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grpSp>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5" name="Slide Number Placeholder 4">
            <a:extLst>
              <a:ext uri="{FF2B5EF4-FFF2-40B4-BE49-F238E27FC236}">
                <a16:creationId xmlns:a16="http://schemas.microsoft.com/office/drawing/2014/main" id="{3704018A-96E6-1A47-BA31-21F0CB7659A1}"/>
              </a:ext>
            </a:extLst>
          </p:cNvPr>
          <p:cNvSpPr>
            <a:spLocks noGrp="1"/>
          </p:cNvSpPr>
          <p:nvPr>
            <p:ph type="sldNum" sz="quarter" idx="12"/>
          </p:nvPr>
        </p:nvSpPr>
        <p:spPr/>
        <p:txBody>
          <a:bodyPr/>
          <a:lstStyle/>
          <a:p>
            <a:fld id="{4EEF9975-6C58-5C4C-8961-54FFA2646BAA}" type="slidenum">
              <a:rPr lang="en-US" smtClean="0"/>
              <a:t>25</a:t>
            </a:fld>
            <a:endParaRPr lang="en-US"/>
          </a:p>
        </p:txBody>
      </p:sp>
      <p:sp>
        <p:nvSpPr>
          <p:cNvPr id="2" name="TextBox 1">
            <a:extLst>
              <a:ext uri="{FF2B5EF4-FFF2-40B4-BE49-F238E27FC236}">
                <a16:creationId xmlns:a16="http://schemas.microsoft.com/office/drawing/2014/main" id="{DC144762-3018-0444-96C9-A6DA81816AE2}"/>
              </a:ext>
            </a:extLst>
          </p:cNvPr>
          <p:cNvSpPr txBox="1"/>
          <p:nvPr/>
        </p:nvSpPr>
        <p:spPr>
          <a:xfrm>
            <a:off x="86763" y="5154380"/>
            <a:ext cx="7122974" cy="1754326"/>
          </a:xfrm>
          <a:prstGeom prst="rect">
            <a:avLst/>
          </a:prstGeom>
          <a:noFill/>
        </p:spPr>
        <p:txBody>
          <a:bodyPr wrap="square" rtlCol="0">
            <a:spAutoFit/>
          </a:bodyPr>
          <a:lstStyle/>
          <a:p>
            <a:pPr lvl="0">
              <a:lnSpc>
                <a:spcPct val="90000"/>
              </a:lnSpc>
              <a:buClr>
                <a:schemeClr val="dk1"/>
              </a:buClr>
              <a:buSzPts val="2800"/>
            </a:pPr>
            <a:r>
              <a:rPr lang="en-US" sz="2400" dirty="0" err="1"/>
              <a:t>employeeIds</a:t>
            </a:r>
            <a:r>
              <a:rPr lang="en-US" sz="2400" dirty="0"/>
              <a:t> = </a:t>
            </a:r>
            <a:r>
              <a:rPr lang="en-US" sz="2400" dirty="0" err="1"/>
              <a:t>spark.textFile</a:t>
            </a:r>
            <a:r>
              <a:rPr lang="en-US" sz="2400" dirty="0"/>
              <a:t>("</a:t>
            </a:r>
            <a:r>
              <a:rPr lang="en-US" sz="2400" dirty="0" err="1"/>
              <a:t>hdfs</a:t>
            </a:r>
            <a:r>
              <a:rPr lang="en-US" sz="2400" dirty="0"/>
              <a:t>://...") </a:t>
            </a:r>
          </a:p>
          <a:p>
            <a:pPr lvl="0">
              <a:lnSpc>
                <a:spcPct val="90000"/>
              </a:lnSpc>
              <a:buClr>
                <a:schemeClr val="dk1"/>
              </a:buClr>
              <a:buSzPts val="2800"/>
            </a:pPr>
            <a:r>
              <a:rPr lang="en-US" sz="2400" dirty="0"/>
              <a:t>names = map( </a:t>
            </a:r>
            <a:r>
              <a:rPr lang="en-US" sz="2400" i="1" dirty="0"/>
              <a:t># map from ID to name</a:t>
            </a:r>
            <a:r>
              <a:rPr lang="en-US" sz="2400" dirty="0"/>
              <a:t>)</a:t>
            </a:r>
          </a:p>
          <a:p>
            <a:pPr lvl="0">
              <a:lnSpc>
                <a:spcPct val="90000"/>
              </a:lnSpc>
              <a:buClr>
                <a:schemeClr val="dk1"/>
              </a:buClr>
              <a:buSzPts val="2800"/>
            </a:pPr>
            <a:r>
              <a:rPr lang="en-US" sz="2400" dirty="0"/>
              <a:t>salaries = map( </a:t>
            </a:r>
            <a:r>
              <a:rPr lang="en-US" sz="2400" i="1" dirty="0"/>
              <a:t># map from ID to salary</a:t>
            </a:r>
            <a:r>
              <a:rPr lang="en-US" sz="2400" dirty="0"/>
              <a:t>)</a:t>
            </a:r>
            <a:br>
              <a:rPr lang="en-US" sz="2400" dirty="0"/>
            </a:br>
            <a:r>
              <a:rPr lang="en-US" sz="2400" dirty="0" err="1"/>
              <a:t>fullEmps</a:t>
            </a:r>
            <a:r>
              <a:rPr lang="en-US" sz="2400" dirty="0"/>
              <a:t> = join( </a:t>
            </a:r>
            <a:r>
              <a:rPr lang="en-US" sz="2400" i="1" dirty="0"/>
              <a:t># names, salaries on </a:t>
            </a:r>
            <a:r>
              <a:rPr lang="en-US" sz="2400" i="1" dirty="0" err="1"/>
              <a:t>empId</a:t>
            </a:r>
            <a:r>
              <a:rPr lang="en-US" sz="2400" dirty="0"/>
              <a:t>)</a:t>
            </a:r>
          </a:p>
          <a:p>
            <a:pPr lvl="0">
              <a:lnSpc>
                <a:spcPct val="90000"/>
              </a:lnSpc>
              <a:buClr>
                <a:schemeClr val="dk1"/>
              </a:buClr>
              <a:buSzPts val="2800"/>
            </a:pPr>
            <a:r>
              <a:rPr lang="en-US" sz="2400" dirty="0"/>
              <a:t>execs = </a:t>
            </a:r>
            <a:r>
              <a:rPr lang="en-US" sz="2400" dirty="0" err="1"/>
              <a:t>fullEmps.filter</a:t>
            </a:r>
            <a:r>
              <a:rPr lang="en-US" sz="2400" dirty="0"/>
              <a:t>( </a:t>
            </a:r>
            <a:r>
              <a:rPr lang="en-US" sz="2400" i="1" dirty="0"/>
              <a:t># filter on salary</a:t>
            </a:r>
            <a:r>
              <a:rPr lang="en-US" sz="2400" dirty="0"/>
              <a:t>)</a:t>
            </a:r>
          </a:p>
        </p:txBody>
      </p:sp>
      <p:sp>
        <p:nvSpPr>
          <p:cNvPr id="3" name="TextBox 2">
            <a:extLst>
              <a:ext uri="{FF2B5EF4-FFF2-40B4-BE49-F238E27FC236}">
                <a16:creationId xmlns:a16="http://schemas.microsoft.com/office/drawing/2014/main" id="{532F568F-106D-ADD3-0670-2D4E800FD5D6}"/>
              </a:ext>
            </a:extLst>
          </p:cNvPr>
          <p:cNvSpPr txBox="1"/>
          <p:nvPr/>
        </p:nvSpPr>
        <p:spPr>
          <a:xfrm>
            <a:off x="5770605" y="1631020"/>
            <a:ext cx="1592420" cy="369332"/>
          </a:xfrm>
          <a:prstGeom prst="rect">
            <a:avLst/>
          </a:prstGeom>
          <a:noFill/>
        </p:spPr>
        <p:txBody>
          <a:bodyPr wrap="square" rtlCol="0">
            <a:spAutoFit/>
          </a:bodyPr>
          <a:lstStyle/>
          <a:p>
            <a:r>
              <a:rPr lang="en-US" i="1" dirty="0" err="1">
                <a:solidFill>
                  <a:schemeClr val="accent1">
                    <a:lumMod val="75000"/>
                  </a:schemeClr>
                </a:solidFill>
              </a:rPr>
              <a:t>employeeids</a:t>
            </a:r>
            <a:endParaRPr lang="en-US" i="1" dirty="0">
              <a:solidFill>
                <a:schemeClr val="accent1">
                  <a:lumMod val="75000"/>
                </a:schemeClr>
              </a:solidFill>
            </a:endParaRPr>
          </a:p>
        </p:txBody>
      </p:sp>
      <p:sp>
        <p:nvSpPr>
          <p:cNvPr id="4" name="TextBox 3">
            <a:extLst>
              <a:ext uri="{FF2B5EF4-FFF2-40B4-BE49-F238E27FC236}">
                <a16:creationId xmlns:a16="http://schemas.microsoft.com/office/drawing/2014/main" id="{16352789-4058-AFC1-3E46-393E06DC73D0}"/>
              </a:ext>
            </a:extLst>
          </p:cNvPr>
          <p:cNvSpPr txBox="1"/>
          <p:nvPr/>
        </p:nvSpPr>
        <p:spPr>
          <a:xfrm>
            <a:off x="4890746" y="3197282"/>
            <a:ext cx="1592420" cy="369332"/>
          </a:xfrm>
          <a:prstGeom prst="rect">
            <a:avLst/>
          </a:prstGeom>
          <a:noFill/>
        </p:spPr>
        <p:txBody>
          <a:bodyPr wrap="square" rtlCol="0">
            <a:spAutoFit/>
          </a:bodyPr>
          <a:lstStyle/>
          <a:p>
            <a:r>
              <a:rPr lang="en-US" i="1" dirty="0">
                <a:solidFill>
                  <a:schemeClr val="accent1">
                    <a:lumMod val="75000"/>
                  </a:schemeClr>
                </a:solidFill>
              </a:rPr>
              <a:t>names</a:t>
            </a:r>
          </a:p>
        </p:txBody>
      </p:sp>
      <p:sp>
        <p:nvSpPr>
          <p:cNvPr id="6" name="TextBox 5">
            <a:extLst>
              <a:ext uri="{FF2B5EF4-FFF2-40B4-BE49-F238E27FC236}">
                <a16:creationId xmlns:a16="http://schemas.microsoft.com/office/drawing/2014/main" id="{E8C1D842-E39E-5D7F-A827-EA07853F33A2}"/>
              </a:ext>
            </a:extLst>
          </p:cNvPr>
          <p:cNvSpPr txBox="1"/>
          <p:nvPr/>
        </p:nvSpPr>
        <p:spPr>
          <a:xfrm>
            <a:off x="10885927" y="4089159"/>
            <a:ext cx="1592420" cy="369332"/>
          </a:xfrm>
          <a:prstGeom prst="rect">
            <a:avLst/>
          </a:prstGeom>
          <a:noFill/>
        </p:spPr>
        <p:txBody>
          <a:bodyPr wrap="square" rtlCol="0">
            <a:spAutoFit/>
          </a:bodyPr>
          <a:lstStyle/>
          <a:p>
            <a:r>
              <a:rPr lang="en-US" i="1" dirty="0">
                <a:solidFill>
                  <a:schemeClr val="accent1">
                    <a:lumMod val="75000"/>
                  </a:schemeClr>
                </a:solidFill>
              </a:rPr>
              <a:t>salaries</a:t>
            </a:r>
          </a:p>
        </p:txBody>
      </p:sp>
      <p:sp>
        <p:nvSpPr>
          <p:cNvPr id="7" name="TextBox 6">
            <a:extLst>
              <a:ext uri="{FF2B5EF4-FFF2-40B4-BE49-F238E27FC236}">
                <a16:creationId xmlns:a16="http://schemas.microsoft.com/office/drawing/2014/main" id="{5A6557BE-EDA3-247F-2A5E-7244AE104475}"/>
              </a:ext>
            </a:extLst>
          </p:cNvPr>
          <p:cNvSpPr txBox="1"/>
          <p:nvPr/>
        </p:nvSpPr>
        <p:spPr>
          <a:xfrm>
            <a:off x="6181952" y="4609869"/>
            <a:ext cx="1592420" cy="369332"/>
          </a:xfrm>
          <a:prstGeom prst="rect">
            <a:avLst/>
          </a:prstGeom>
          <a:noFill/>
        </p:spPr>
        <p:txBody>
          <a:bodyPr wrap="square" rtlCol="0">
            <a:spAutoFit/>
          </a:bodyPr>
          <a:lstStyle/>
          <a:p>
            <a:r>
              <a:rPr lang="en-US" i="1" dirty="0" err="1">
                <a:solidFill>
                  <a:schemeClr val="accent1">
                    <a:lumMod val="75000"/>
                  </a:schemeClr>
                </a:solidFill>
              </a:rPr>
              <a:t>fullEmps</a:t>
            </a:r>
            <a:endParaRPr lang="en-US" i="1" dirty="0">
              <a:solidFill>
                <a:schemeClr val="accent1">
                  <a:lumMod val="75000"/>
                </a:schemeClr>
              </a:solidFill>
            </a:endParaRPr>
          </a:p>
        </p:txBody>
      </p:sp>
      <p:sp>
        <p:nvSpPr>
          <p:cNvPr id="8" name="TextBox 7">
            <a:extLst>
              <a:ext uri="{FF2B5EF4-FFF2-40B4-BE49-F238E27FC236}">
                <a16:creationId xmlns:a16="http://schemas.microsoft.com/office/drawing/2014/main" id="{9A6D0621-E378-F45E-DDEC-A6D0E1CA6AE3}"/>
              </a:ext>
            </a:extLst>
          </p:cNvPr>
          <p:cNvSpPr txBox="1"/>
          <p:nvPr/>
        </p:nvSpPr>
        <p:spPr>
          <a:xfrm>
            <a:off x="6581540" y="5789880"/>
            <a:ext cx="1592420" cy="369332"/>
          </a:xfrm>
          <a:prstGeom prst="rect">
            <a:avLst/>
          </a:prstGeom>
          <a:noFill/>
        </p:spPr>
        <p:txBody>
          <a:bodyPr wrap="square" rtlCol="0">
            <a:spAutoFit/>
          </a:bodyPr>
          <a:lstStyle/>
          <a:p>
            <a:r>
              <a:rPr lang="en-US" i="1" dirty="0">
                <a:solidFill>
                  <a:schemeClr val="accent1">
                    <a:lumMod val="75000"/>
                  </a:schemeClr>
                </a:solidFill>
              </a:rPr>
              <a:t>execs</a:t>
            </a:r>
          </a:p>
        </p:txBody>
      </p:sp>
    </p:spTree>
    <p:extLst>
      <p:ext uri="{BB962C8B-B14F-4D97-AF65-F5344CB8AC3E}">
        <p14:creationId xmlns:p14="http://schemas.microsoft.com/office/powerpoint/2010/main" val="26353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951773" y="2073236"/>
            <a:ext cx="3710377" cy="2615604"/>
            <a:chOff x="1045286" y="464000"/>
            <a:chExt cx="640228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grpSp>
          <p:nvGrpSpPr>
            <p:cNvPr id="212" name="Google Shape;212;p27"/>
            <p:cNvGrpSpPr/>
            <p:nvPr/>
          </p:nvGrpSpPr>
          <p:grpSpPr>
            <a:xfrm>
              <a:off x="1045286" y="464000"/>
              <a:ext cx="2096964" cy="1469775"/>
              <a:chOff x="1045286" y="464000"/>
              <a:chExt cx="2096964" cy="1469775"/>
            </a:xfrm>
          </p:grpSpPr>
          <p:pic>
            <p:nvPicPr>
              <p:cNvPr id="213" name="Google Shape;213;p27"/>
              <p:cNvPicPr preferRelativeResize="0"/>
              <p:nvPr/>
            </p:nvPicPr>
            <p:blipFill>
              <a:blip r:embed="rId4">
                <a:alphaModFix/>
              </a:blip>
              <a:stretch>
                <a:fillRect/>
              </a:stretch>
            </p:blipFill>
            <p:spPr>
              <a:xfrm>
                <a:off x="1672475" y="464000"/>
                <a:ext cx="1469775" cy="1469775"/>
              </a:xfrm>
              <a:prstGeom prst="rect">
                <a:avLst/>
              </a:prstGeom>
              <a:noFill/>
              <a:ln>
                <a:noFill/>
              </a:ln>
              <a:effectLst>
                <a:outerShdw blurRad="57150" dist="19050" dir="5400000" algn="bl" rotWithShape="0">
                  <a:srgbClr val="000000">
                    <a:alpha val="50000"/>
                  </a:srgbClr>
                </a:outerShdw>
              </a:effectLst>
            </p:spPr>
          </p:pic>
          <p:sp>
            <p:nvSpPr>
              <p:cNvPr id="214" name="Google Shape;214;p27"/>
              <p:cNvSpPr txBox="1"/>
              <p:nvPr/>
            </p:nvSpPr>
            <p:spPr>
              <a:xfrm>
                <a:off x="1045286" y="981538"/>
                <a:ext cx="1469773" cy="405048"/>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grpSp>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pic>
        <p:nvPicPr>
          <p:cNvPr id="83" name="Google Shape;221;p27">
            <a:extLst>
              <a:ext uri="{FF2B5EF4-FFF2-40B4-BE49-F238E27FC236}">
                <a16:creationId xmlns:a16="http://schemas.microsoft.com/office/drawing/2014/main" id="{BDB852E4-5369-F649-B1F1-9FA76F61991D}"/>
              </a:ext>
            </a:extLst>
          </p:cNvPr>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sp>
        <p:nvSpPr>
          <p:cNvPr id="5" name="Slide Number Placeholder 4">
            <a:extLst>
              <a:ext uri="{FF2B5EF4-FFF2-40B4-BE49-F238E27FC236}">
                <a16:creationId xmlns:a16="http://schemas.microsoft.com/office/drawing/2014/main" id="{3704018A-96E6-1A47-BA31-21F0CB7659A1}"/>
              </a:ext>
            </a:extLst>
          </p:cNvPr>
          <p:cNvSpPr>
            <a:spLocks noGrp="1"/>
          </p:cNvSpPr>
          <p:nvPr>
            <p:ph type="sldNum" sz="quarter" idx="12"/>
          </p:nvPr>
        </p:nvSpPr>
        <p:spPr/>
        <p:txBody>
          <a:bodyPr/>
          <a:lstStyle/>
          <a:p>
            <a:fld id="{4EEF9975-6C58-5C4C-8961-54FFA2646BAA}" type="slidenum">
              <a:rPr lang="en-US" smtClean="0"/>
              <a:t>26</a:t>
            </a:fld>
            <a:endParaRPr lang="en-US"/>
          </a:p>
        </p:txBody>
      </p:sp>
    </p:spTree>
    <p:extLst>
      <p:ext uri="{BB962C8B-B14F-4D97-AF65-F5344CB8AC3E}">
        <p14:creationId xmlns:p14="http://schemas.microsoft.com/office/powerpoint/2010/main" val="36063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1315254" y="2073236"/>
            <a:ext cx="3346896" cy="2615604"/>
            <a:chOff x="1672476" y="464000"/>
            <a:chExt cx="577509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pic>
          <p:nvPicPr>
            <p:cNvPr id="213" name="Google Shape;213;p27"/>
            <p:cNvPicPr preferRelativeResize="0"/>
            <p:nvPr/>
          </p:nvPicPr>
          <p:blipFill>
            <a:blip r:embed="rId4">
              <a:alphaModFix/>
            </a:blip>
            <a:stretch>
              <a:fillRect/>
            </a:stretch>
          </p:blipFill>
          <p:spPr>
            <a:xfrm>
              <a:off x="1672476" y="464000"/>
              <a:ext cx="1469775" cy="1469775"/>
            </a:xfrm>
            <a:prstGeom prst="rect">
              <a:avLst/>
            </a:prstGeom>
            <a:noFill/>
            <a:ln>
              <a:noFill/>
            </a:ln>
            <a:effectLst>
              <a:outerShdw blurRad="57150" dist="19050" dir="5400000" algn="bl" rotWithShape="0">
                <a:srgbClr val="000000">
                  <a:alpha val="50000"/>
                </a:srgbClr>
              </a:outerShdw>
            </a:effectLst>
          </p:spPr>
        </p:pic>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pic>
        <p:nvPicPr>
          <p:cNvPr id="221" name="Google Shape;221;p27"/>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2" name="Slide Number Placeholder 1">
            <a:extLst>
              <a:ext uri="{FF2B5EF4-FFF2-40B4-BE49-F238E27FC236}">
                <a16:creationId xmlns:a16="http://schemas.microsoft.com/office/drawing/2014/main" id="{557640EF-9104-1742-9E2B-C9BEFBE6BC6C}"/>
              </a:ext>
            </a:extLst>
          </p:cNvPr>
          <p:cNvSpPr>
            <a:spLocks noGrp="1"/>
          </p:cNvSpPr>
          <p:nvPr>
            <p:ph type="sldNum" sz="quarter" idx="12"/>
          </p:nvPr>
        </p:nvSpPr>
        <p:spPr/>
        <p:txBody>
          <a:bodyPr/>
          <a:lstStyle/>
          <a:p>
            <a:fld id="{4EEF9975-6C58-5C4C-8961-54FFA2646BAA}" type="slidenum">
              <a:rPr lang="en-US" smtClean="0"/>
              <a:t>27</a:t>
            </a:fld>
            <a:endParaRPr lang="en-US"/>
          </a:p>
        </p:txBody>
      </p:sp>
      <p:sp>
        <p:nvSpPr>
          <p:cNvPr id="76" name="Google Shape;214;p27">
            <a:extLst>
              <a:ext uri="{FF2B5EF4-FFF2-40B4-BE49-F238E27FC236}">
                <a16:creationId xmlns:a16="http://schemas.microsoft.com/office/drawing/2014/main" id="{23CFD940-1061-8641-BCA5-76968B4C42E2}"/>
              </a:ext>
            </a:extLst>
          </p:cNvPr>
          <p:cNvSpPr txBox="1"/>
          <p:nvPr/>
        </p:nvSpPr>
        <p:spPr>
          <a:xfrm>
            <a:off x="951773" y="2385200"/>
            <a:ext cx="851791" cy="244157"/>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spTree>
    <p:extLst>
      <p:ext uri="{BB962C8B-B14F-4D97-AF65-F5344CB8AC3E}">
        <p14:creationId xmlns:p14="http://schemas.microsoft.com/office/powerpoint/2010/main" val="2861654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1315254" y="2073236"/>
            <a:ext cx="3346896" cy="2615604"/>
            <a:chOff x="1672476" y="464000"/>
            <a:chExt cx="577509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pic>
          <p:nvPicPr>
            <p:cNvPr id="213" name="Google Shape;213;p27"/>
            <p:cNvPicPr preferRelativeResize="0"/>
            <p:nvPr/>
          </p:nvPicPr>
          <p:blipFill>
            <a:blip r:embed="rId4">
              <a:alphaModFix/>
            </a:blip>
            <a:stretch>
              <a:fillRect/>
            </a:stretch>
          </p:blipFill>
          <p:spPr>
            <a:xfrm>
              <a:off x="1672476" y="464000"/>
              <a:ext cx="1469775" cy="1469775"/>
            </a:xfrm>
            <a:prstGeom prst="rect">
              <a:avLst/>
            </a:prstGeom>
            <a:noFill/>
            <a:ln>
              <a:noFill/>
            </a:ln>
            <a:effectLst>
              <a:outerShdw blurRad="57150" dist="19050" dir="5400000" algn="bl" rotWithShape="0">
                <a:srgbClr val="000000">
                  <a:alpha val="50000"/>
                </a:srgbClr>
              </a:outerShdw>
            </a:effectLst>
          </p:spPr>
        </p:pic>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pic>
        <p:nvPicPr>
          <p:cNvPr id="221" name="Google Shape;221;p27"/>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p3</a:t>
              </a:r>
              <a:endParaRPr sz="1867">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2" name="Slide Number Placeholder 1">
            <a:extLst>
              <a:ext uri="{FF2B5EF4-FFF2-40B4-BE49-F238E27FC236}">
                <a16:creationId xmlns:a16="http://schemas.microsoft.com/office/drawing/2014/main" id="{76B7F9ED-F8F2-A94D-A33B-75232BC8D0B5}"/>
              </a:ext>
            </a:extLst>
          </p:cNvPr>
          <p:cNvSpPr>
            <a:spLocks noGrp="1"/>
          </p:cNvSpPr>
          <p:nvPr>
            <p:ph type="sldNum" sz="quarter" idx="12"/>
          </p:nvPr>
        </p:nvSpPr>
        <p:spPr/>
        <p:txBody>
          <a:bodyPr/>
          <a:lstStyle/>
          <a:p>
            <a:fld id="{4EEF9975-6C58-5C4C-8961-54FFA2646BAA}" type="slidenum">
              <a:rPr lang="en-US" smtClean="0"/>
              <a:t>28</a:t>
            </a:fld>
            <a:endParaRPr lang="en-US"/>
          </a:p>
        </p:txBody>
      </p:sp>
      <p:sp>
        <p:nvSpPr>
          <p:cNvPr id="76" name="Google Shape;214;p27">
            <a:extLst>
              <a:ext uri="{FF2B5EF4-FFF2-40B4-BE49-F238E27FC236}">
                <a16:creationId xmlns:a16="http://schemas.microsoft.com/office/drawing/2014/main" id="{B62935E3-8413-E749-819A-D11B88B81FA5}"/>
              </a:ext>
            </a:extLst>
          </p:cNvPr>
          <p:cNvSpPr txBox="1"/>
          <p:nvPr/>
        </p:nvSpPr>
        <p:spPr>
          <a:xfrm>
            <a:off x="951773" y="2385200"/>
            <a:ext cx="851791" cy="244157"/>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spTree>
    <p:extLst>
      <p:ext uri="{BB962C8B-B14F-4D97-AF65-F5344CB8AC3E}">
        <p14:creationId xmlns:p14="http://schemas.microsoft.com/office/powerpoint/2010/main" val="3941461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1315254" y="2073236"/>
            <a:ext cx="3346896" cy="2615604"/>
            <a:chOff x="1672476" y="464000"/>
            <a:chExt cx="577509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pic>
          <p:nvPicPr>
            <p:cNvPr id="213" name="Google Shape;213;p27"/>
            <p:cNvPicPr preferRelativeResize="0"/>
            <p:nvPr/>
          </p:nvPicPr>
          <p:blipFill>
            <a:blip r:embed="rId4">
              <a:alphaModFix/>
            </a:blip>
            <a:stretch>
              <a:fillRect/>
            </a:stretch>
          </p:blipFill>
          <p:spPr>
            <a:xfrm>
              <a:off x="1672476" y="464000"/>
              <a:ext cx="1469775" cy="1469775"/>
            </a:xfrm>
            <a:prstGeom prst="rect">
              <a:avLst/>
            </a:prstGeom>
            <a:noFill/>
            <a:ln>
              <a:noFill/>
            </a:ln>
            <a:effectLst>
              <a:outerShdw blurRad="57150" dist="19050" dir="5400000" algn="bl" rotWithShape="0">
                <a:srgbClr val="000000">
                  <a:alpha val="50000"/>
                </a:srgbClr>
              </a:outerShdw>
            </a:effectLst>
          </p:spPr>
        </p:pic>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pic>
        <p:nvPicPr>
          <p:cNvPr id="221" name="Google Shape;221;p27"/>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2" name="Slide Number Placeholder 1">
            <a:extLst>
              <a:ext uri="{FF2B5EF4-FFF2-40B4-BE49-F238E27FC236}">
                <a16:creationId xmlns:a16="http://schemas.microsoft.com/office/drawing/2014/main" id="{6658471C-8CC5-E640-AB1B-3DA120BFB4CF}"/>
              </a:ext>
            </a:extLst>
          </p:cNvPr>
          <p:cNvSpPr>
            <a:spLocks noGrp="1"/>
          </p:cNvSpPr>
          <p:nvPr>
            <p:ph type="sldNum" sz="quarter" idx="12"/>
          </p:nvPr>
        </p:nvSpPr>
        <p:spPr/>
        <p:txBody>
          <a:bodyPr/>
          <a:lstStyle/>
          <a:p>
            <a:fld id="{4EEF9975-6C58-5C4C-8961-54FFA2646BAA}" type="slidenum">
              <a:rPr lang="en-US" smtClean="0"/>
              <a:t>29</a:t>
            </a:fld>
            <a:endParaRPr lang="en-US"/>
          </a:p>
        </p:txBody>
      </p:sp>
      <p:sp>
        <p:nvSpPr>
          <p:cNvPr id="76" name="Google Shape;214;p27">
            <a:extLst>
              <a:ext uri="{FF2B5EF4-FFF2-40B4-BE49-F238E27FC236}">
                <a16:creationId xmlns:a16="http://schemas.microsoft.com/office/drawing/2014/main" id="{76717BB8-D88F-E940-A745-99D9A332B250}"/>
              </a:ext>
            </a:extLst>
          </p:cNvPr>
          <p:cNvSpPr txBox="1"/>
          <p:nvPr/>
        </p:nvSpPr>
        <p:spPr>
          <a:xfrm>
            <a:off x="951773" y="2385200"/>
            <a:ext cx="851791" cy="244157"/>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spTree>
    <p:extLst>
      <p:ext uri="{BB962C8B-B14F-4D97-AF65-F5344CB8AC3E}">
        <p14:creationId xmlns:p14="http://schemas.microsoft.com/office/powerpoint/2010/main" val="390658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Transactions in the Cloud</a:t>
            </a:r>
            <a:endParaRPr/>
          </a:p>
        </p:txBody>
      </p:sp>
      <p:sp>
        <p:nvSpPr>
          <p:cNvPr id="822" name="Google Shape;822;p10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Char char="●"/>
            </a:pPr>
            <a:r>
              <a:rPr lang="en" sz="2400" dirty="0"/>
              <a:t>Several differences</a:t>
            </a:r>
            <a:endParaRPr sz="2400" dirty="0"/>
          </a:p>
          <a:p>
            <a:pPr lvl="1"/>
            <a:r>
              <a:rPr lang="en" dirty="0"/>
              <a:t>Failures common</a:t>
            </a:r>
          </a:p>
          <a:p>
            <a:pPr lvl="2">
              <a:buChar char="○"/>
            </a:pPr>
            <a:r>
              <a:rPr lang="en" sz="2400" dirty="0"/>
              <a:t>Must replicate across availability zones and even data centers</a:t>
            </a:r>
            <a:endParaRPr sz="2400" dirty="0"/>
          </a:p>
          <a:p>
            <a:pPr lvl="1"/>
            <a:r>
              <a:rPr lang="en" dirty="0"/>
              <a:t>Highly-available shared object storage (e.g., S3) exists</a:t>
            </a:r>
          </a:p>
          <a:p>
            <a:pPr lvl="1"/>
            <a:r>
              <a:rPr lang="en" dirty="0"/>
              <a:t>Desire for “pay as you go” scaling</a:t>
            </a:r>
            <a:endParaRPr dirty="0"/>
          </a:p>
          <a:p>
            <a:pPr>
              <a:spcBef>
                <a:spcPts val="1600"/>
              </a:spcBef>
              <a:buChar char="●"/>
            </a:pPr>
            <a:r>
              <a:rPr lang="en" sz="2400" dirty="0"/>
              <a:t>A number of new “cloud-native” database systems have emerged</a:t>
            </a:r>
            <a:endParaRPr sz="2400" dirty="0"/>
          </a:p>
          <a:p>
            <a:pPr lvl="1"/>
            <a:r>
              <a:rPr lang="en" dirty="0"/>
              <a:t>E.g., AWS Aurora, Snowflake, </a:t>
            </a:r>
            <a:r>
              <a:rPr lang="en" dirty="0" err="1"/>
              <a:t>SingleStore</a:t>
            </a:r>
            <a:r>
              <a:rPr lang="en" dirty="0"/>
              <a:t>, </a:t>
            </a:r>
            <a:r>
              <a:rPr lang="en" dirty="0" err="1"/>
              <a:t>FoundationDB</a:t>
            </a:r>
            <a:r>
              <a:rPr lang="en" dirty="0"/>
              <a:t>, etc.</a:t>
            </a:r>
            <a:endParaRPr dirty="0"/>
          </a:p>
          <a:p>
            <a:pPr lvl="1"/>
            <a:r>
              <a:rPr lang="en" dirty="0"/>
              <a:t>Build on top of existing cloud storage services in “shared-disk” fashion</a:t>
            </a:r>
            <a:endParaRPr dirty="0"/>
          </a:p>
          <a:p>
            <a:pPr lvl="1"/>
            <a:r>
              <a:rPr lang="en" dirty="0"/>
              <a:t>Most separate compute and storage for flexibility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1315254" y="2073236"/>
            <a:ext cx="3346896" cy="2615604"/>
            <a:chOff x="1672476" y="464000"/>
            <a:chExt cx="577509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pic>
          <p:nvPicPr>
            <p:cNvPr id="213" name="Google Shape;213;p27"/>
            <p:cNvPicPr preferRelativeResize="0"/>
            <p:nvPr/>
          </p:nvPicPr>
          <p:blipFill>
            <a:blip r:embed="rId4">
              <a:alphaModFix/>
            </a:blip>
            <a:stretch>
              <a:fillRect/>
            </a:stretch>
          </p:blipFill>
          <p:spPr>
            <a:xfrm>
              <a:off x="1672476" y="464000"/>
              <a:ext cx="1469775" cy="1469775"/>
            </a:xfrm>
            <a:prstGeom prst="rect">
              <a:avLst/>
            </a:prstGeom>
            <a:noFill/>
            <a:ln>
              <a:noFill/>
            </a:ln>
            <a:effectLst>
              <a:outerShdw blurRad="57150" dist="19050" dir="5400000" algn="bl" rotWithShape="0">
                <a:srgbClr val="000000">
                  <a:alpha val="50000"/>
                </a:srgbClr>
              </a:outerShdw>
            </a:effectLst>
          </p:spPr>
        </p:pic>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pic>
        <p:nvPicPr>
          <p:cNvPr id="221" name="Google Shape;221;p27"/>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rgbClr val="FF0000"/>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2" name="Slide Number Placeholder 1">
            <a:extLst>
              <a:ext uri="{FF2B5EF4-FFF2-40B4-BE49-F238E27FC236}">
                <a16:creationId xmlns:a16="http://schemas.microsoft.com/office/drawing/2014/main" id="{07228640-D4DE-4F46-8806-8B57CBBAA5B3}"/>
              </a:ext>
            </a:extLst>
          </p:cNvPr>
          <p:cNvSpPr>
            <a:spLocks noGrp="1"/>
          </p:cNvSpPr>
          <p:nvPr>
            <p:ph type="sldNum" sz="quarter" idx="12"/>
          </p:nvPr>
        </p:nvSpPr>
        <p:spPr/>
        <p:txBody>
          <a:bodyPr/>
          <a:lstStyle/>
          <a:p>
            <a:fld id="{4EEF9975-6C58-5C4C-8961-54FFA2646BAA}" type="slidenum">
              <a:rPr lang="en-US" smtClean="0"/>
              <a:t>30</a:t>
            </a:fld>
            <a:endParaRPr lang="en-US"/>
          </a:p>
        </p:txBody>
      </p:sp>
      <p:sp>
        <p:nvSpPr>
          <p:cNvPr id="76" name="Google Shape;214;p27">
            <a:extLst>
              <a:ext uri="{FF2B5EF4-FFF2-40B4-BE49-F238E27FC236}">
                <a16:creationId xmlns:a16="http://schemas.microsoft.com/office/drawing/2014/main" id="{6F0C1CEF-60E5-554D-B4FF-01F1BD82436B}"/>
              </a:ext>
            </a:extLst>
          </p:cNvPr>
          <p:cNvSpPr txBox="1"/>
          <p:nvPr/>
        </p:nvSpPr>
        <p:spPr>
          <a:xfrm>
            <a:off x="951773" y="2385200"/>
            <a:ext cx="851791" cy="244157"/>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spTree>
    <p:extLst>
      <p:ext uri="{BB962C8B-B14F-4D97-AF65-F5344CB8AC3E}">
        <p14:creationId xmlns:p14="http://schemas.microsoft.com/office/powerpoint/2010/main" val="200977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202" name="Google Shape;202;p27"/>
          <p:cNvGrpSpPr/>
          <p:nvPr/>
        </p:nvGrpSpPr>
        <p:grpSpPr>
          <a:xfrm>
            <a:off x="1315254" y="2073236"/>
            <a:ext cx="3346896" cy="2615604"/>
            <a:chOff x="1672476" y="464000"/>
            <a:chExt cx="5775099" cy="4339200"/>
          </a:xfrm>
        </p:grpSpPr>
        <p:grpSp>
          <p:nvGrpSpPr>
            <p:cNvPr id="203" name="Google Shape;203;p27"/>
            <p:cNvGrpSpPr/>
            <p:nvPr/>
          </p:nvGrpSpPr>
          <p:grpSpPr>
            <a:xfrm>
              <a:off x="2099842" y="2753344"/>
              <a:ext cx="1884082" cy="1716056"/>
              <a:chOff x="4374967" y="2738869"/>
              <a:chExt cx="1884082" cy="1716056"/>
            </a:xfrm>
          </p:grpSpPr>
          <p:pic>
            <p:nvPicPr>
              <p:cNvPr id="204" name="Google Shape;204;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5" name="Google Shape;205;p27"/>
              <p:cNvSpPr txBox="1"/>
              <p:nvPr/>
            </p:nvSpPr>
            <p:spPr>
              <a:xfrm>
                <a:off x="4374967" y="2738869"/>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1</a:t>
                </a:r>
                <a:endParaRPr sz="800">
                  <a:latin typeface="Lato Light"/>
                  <a:ea typeface="Lato Light"/>
                  <a:cs typeface="Lato Light"/>
                  <a:sym typeface="Lato Light"/>
                </a:endParaRPr>
              </a:p>
            </p:txBody>
          </p:sp>
        </p:grpSp>
        <p:grpSp>
          <p:nvGrpSpPr>
            <p:cNvPr id="206" name="Google Shape;206;p27"/>
            <p:cNvGrpSpPr/>
            <p:nvPr/>
          </p:nvGrpSpPr>
          <p:grpSpPr>
            <a:xfrm>
              <a:off x="5651273" y="464008"/>
              <a:ext cx="1796302" cy="1716042"/>
              <a:chOff x="4462748" y="2738883"/>
              <a:chExt cx="1796302" cy="1716042"/>
            </a:xfrm>
          </p:grpSpPr>
          <p:pic>
            <p:nvPicPr>
              <p:cNvPr id="207" name="Google Shape;207;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08" name="Google Shape;208;p27"/>
              <p:cNvSpPr txBox="1"/>
              <p:nvPr/>
            </p:nvSpPr>
            <p:spPr>
              <a:xfrm>
                <a:off x="4462748" y="2738883"/>
                <a:ext cx="10596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3</a:t>
                </a:r>
                <a:endParaRPr sz="800">
                  <a:latin typeface="Lato Light"/>
                  <a:ea typeface="Lato Light"/>
                  <a:cs typeface="Lato Light"/>
                  <a:sym typeface="Lato Light"/>
                </a:endParaRPr>
              </a:p>
            </p:txBody>
          </p:sp>
        </p:grpSp>
        <p:grpSp>
          <p:nvGrpSpPr>
            <p:cNvPr id="209" name="Google Shape;209;p27"/>
            <p:cNvGrpSpPr/>
            <p:nvPr/>
          </p:nvGrpSpPr>
          <p:grpSpPr>
            <a:xfrm>
              <a:off x="5325557" y="3087142"/>
              <a:ext cx="1687042" cy="1716058"/>
              <a:chOff x="4572007" y="2738867"/>
              <a:chExt cx="1687042" cy="1716058"/>
            </a:xfrm>
          </p:grpSpPr>
          <p:pic>
            <p:nvPicPr>
              <p:cNvPr id="210" name="Google Shape;210;p27"/>
              <p:cNvPicPr preferRelativeResize="0"/>
              <p:nvPr/>
            </p:nvPicPr>
            <p:blipFill>
              <a:blip r:embed="rId3">
                <a:alphaModFix/>
              </a:blip>
              <a:stretch>
                <a:fillRect/>
              </a:stretch>
            </p:blipFill>
            <p:spPr>
              <a:xfrm>
                <a:off x="4666200" y="2862075"/>
                <a:ext cx="1592850" cy="1592850"/>
              </a:xfrm>
              <a:prstGeom prst="rect">
                <a:avLst/>
              </a:prstGeom>
              <a:noFill/>
              <a:ln>
                <a:noFill/>
              </a:ln>
              <a:effectLst>
                <a:outerShdw blurRad="57150" dist="19050" dir="5400000" algn="bl" rotWithShape="0">
                  <a:srgbClr val="000000">
                    <a:alpha val="50000"/>
                  </a:srgbClr>
                </a:outerShdw>
              </a:effectLst>
            </p:spPr>
          </p:pic>
          <p:sp>
            <p:nvSpPr>
              <p:cNvPr id="211" name="Google Shape;211;p27"/>
              <p:cNvSpPr txBox="1"/>
              <p:nvPr/>
            </p:nvSpPr>
            <p:spPr>
              <a:xfrm>
                <a:off x="4572007" y="2738867"/>
                <a:ext cx="1147500" cy="434700"/>
              </a:xfrm>
              <a:prstGeom prst="rect">
                <a:avLst/>
              </a:prstGeom>
              <a:solidFill>
                <a:srgbClr val="E9EDEE"/>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a:latin typeface="Lato Light"/>
                    <a:ea typeface="Lato Light"/>
                    <a:cs typeface="Lato Light"/>
                    <a:sym typeface="Lato Light"/>
                  </a:rPr>
                  <a:t>Worker 2</a:t>
                </a:r>
                <a:endParaRPr sz="800">
                  <a:latin typeface="Lato Light"/>
                  <a:ea typeface="Lato Light"/>
                  <a:cs typeface="Lato Light"/>
                  <a:sym typeface="Lato Light"/>
                </a:endParaRPr>
              </a:p>
            </p:txBody>
          </p:sp>
        </p:grpSp>
        <p:pic>
          <p:nvPicPr>
            <p:cNvPr id="213" name="Google Shape;213;p27"/>
            <p:cNvPicPr preferRelativeResize="0"/>
            <p:nvPr/>
          </p:nvPicPr>
          <p:blipFill>
            <a:blip r:embed="rId4">
              <a:alphaModFix/>
            </a:blip>
            <a:stretch>
              <a:fillRect/>
            </a:stretch>
          </p:blipFill>
          <p:spPr>
            <a:xfrm>
              <a:off x="1672476" y="464000"/>
              <a:ext cx="1469775" cy="1469775"/>
            </a:xfrm>
            <a:prstGeom prst="rect">
              <a:avLst/>
            </a:prstGeom>
            <a:noFill/>
            <a:ln>
              <a:noFill/>
            </a:ln>
            <a:effectLst>
              <a:outerShdw blurRad="57150" dist="19050" dir="5400000" algn="bl" rotWithShape="0">
                <a:srgbClr val="000000">
                  <a:alpha val="50000"/>
                </a:srgbClr>
              </a:outerShdw>
            </a:effectLst>
          </p:spPr>
        </p:pic>
        <p:cxnSp>
          <p:nvCxnSpPr>
            <p:cNvPr id="215" name="Google Shape;215;p27"/>
            <p:cNvCxnSpPr/>
            <p:nvPr/>
          </p:nvCxnSpPr>
          <p:spPr>
            <a:xfrm>
              <a:off x="3209825" y="1746075"/>
              <a:ext cx="2101200" cy="13623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6" name="Google Shape;216;p27"/>
            <p:cNvCxnSpPr/>
            <p:nvPr/>
          </p:nvCxnSpPr>
          <p:spPr>
            <a:xfrm>
              <a:off x="3142250" y="1386587"/>
              <a:ext cx="2466000" cy="4899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7" name="Google Shape;217;p27"/>
            <p:cNvCxnSpPr>
              <a:stCxn id="213" idx="2"/>
            </p:cNvCxnSpPr>
            <p:nvPr/>
          </p:nvCxnSpPr>
          <p:spPr>
            <a:xfrm>
              <a:off x="2407362" y="1933775"/>
              <a:ext cx="107700" cy="8130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18" name="Google Shape;218;p27"/>
            <p:cNvCxnSpPr/>
            <p:nvPr/>
          </p:nvCxnSpPr>
          <p:spPr>
            <a:xfrm>
              <a:off x="2545262" y="1876475"/>
              <a:ext cx="107100" cy="8124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19" name="Google Shape;219;p27"/>
            <p:cNvCxnSpPr/>
            <p:nvPr/>
          </p:nvCxnSpPr>
          <p:spPr>
            <a:xfrm>
              <a:off x="3209825" y="1933775"/>
              <a:ext cx="2101200" cy="1362300"/>
            </a:xfrm>
            <a:prstGeom prst="straightConnector1">
              <a:avLst/>
            </a:prstGeom>
            <a:noFill/>
            <a:ln w="9525" cap="flat" cmpd="sng">
              <a:solidFill>
                <a:schemeClr val="dk2"/>
              </a:solidFill>
              <a:prstDash val="solid"/>
              <a:round/>
              <a:headEnd type="stealth" w="med" len="med"/>
              <a:tailEnd type="none" w="med" len="med"/>
            </a:ln>
            <a:effectLst>
              <a:outerShdw blurRad="57150" dist="19050" dir="5400000" algn="bl" rotWithShape="0">
                <a:srgbClr val="000000">
                  <a:alpha val="50000"/>
                </a:srgbClr>
              </a:outerShdw>
            </a:effectLst>
          </p:spPr>
        </p:cxnSp>
        <p:cxnSp>
          <p:nvCxnSpPr>
            <p:cNvPr id="220" name="Google Shape;220;p27"/>
            <p:cNvCxnSpPr/>
            <p:nvPr/>
          </p:nvCxnSpPr>
          <p:spPr>
            <a:xfrm>
              <a:off x="3294650" y="1256187"/>
              <a:ext cx="2466000" cy="489900"/>
            </a:xfrm>
            <a:prstGeom prst="straightConnector1">
              <a:avLst/>
            </a:prstGeom>
            <a:noFill/>
            <a:ln w="9525" cap="flat" cmpd="sng">
              <a:solidFill>
                <a:schemeClr val="dk2"/>
              </a:solidFill>
              <a:prstDash val="solid"/>
              <a:round/>
              <a:headEnd type="none" w="med" len="med"/>
              <a:tailEnd type="stealth" w="med" len="med"/>
            </a:ln>
            <a:effectLst>
              <a:outerShdw blurRad="57150" dist="19050" dir="5400000" algn="bl" rotWithShape="0">
                <a:srgbClr val="000000">
                  <a:alpha val="50000"/>
                </a:srgbClr>
              </a:outerShdw>
            </a:effectLst>
          </p:spPr>
        </p:cxnSp>
      </p:grpSp>
      <p:pic>
        <p:nvPicPr>
          <p:cNvPr id="221" name="Google Shape;221;p27"/>
          <p:cNvPicPr preferRelativeResize="0"/>
          <p:nvPr/>
        </p:nvPicPr>
        <p:blipFill>
          <a:blip r:embed="rId5">
            <a:alphaModFix/>
          </a:blip>
          <a:stretch>
            <a:fillRect/>
          </a:stretch>
        </p:blipFill>
        <p:spPr>
          <a:xfrm>
            <a:off x="3623071" y="1889600"/>
            <a:ext cx="1184990" cy="1232519"/>
          </a:xfrm>
          <a:prstGeom prst="rect">
            <a:avLst/>
          </a:prstGeom>
          <a:noFill/>
          <a:ln>
            <a:noFill/>
          </a:ln>
          <a:effectLst>
            <a:outerShdw blurRad="57150" dist="19050" dir="5400000" algn="bl" rotWithShape="0">
              <a:srgbClr val="000000">
                <a:alpha val="50000"/>
              </a:srgbClr>
            </a:outerShdw>
          </a:effectLst>
        </p:spPr>
      </p:pic>
      <p:grpSp>
        <p:nvGrpSpPr>
          <p:cNvPr id="184" name="Google Shape;184;p27"/>
          <p:cNvGrpSpPr/>
          <p:nvPr/>
        </p:nvGrpSpPr>
        <p:grpSpPr>
          <a:xfrm>
            <a:off x="7363025" y="4149179"/>
            <a:ext cx="2469323" cy="1058681"/>
            <a:chOff x="5233434" y="2549077"/>
            <a:chExt cx="2189829" cy="947587"/>
          </a:xfrm>
        </p:grpSpPr>
        <p:sp>
          <p:nvSpPr>
            <p:cNvPr id="185" name="Google Shape;185;p27"/>
            <p:cNvSpPr/>
            <p:nvPr/>
          </p:nvSpPr>
          <p:spPr>
            <a:xfrm>
              <a:off x="5233434" y="2619332"/>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86" name="Google Shape;186;p27"/>
            <p:cNvSpPr/>
            <p:nvPr/>
          </p:nvSpPr>
          <p:spPr>
            <a:xfrm>
              <a:off x="6807668" y="2879227"/>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87" name="Google Shape;187;p27"/>
            <p:cNvSpPr/>
            <p:nvPr/>
          </p:nvSpPr>
          <p:spPr>
            <a:xfrm>
              <a:off x="6088521"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88" name="Google Shape;188;p27"/>
            <p:cNvSpPr/>
            <p:nvPr/>
          </p:nvSpPr>
          <p:spPr>
            <a:xfrm>
              <a:off x="5369373" y="2879227"/>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89" name="Google Shape;189;p27"/>
            <p:cNvSpPr txBox="1"/>
            <p:nvPr/>
          </p:nvSpPr>
          <p:spPr>
            <a:xfrm>
              <a:off x="5838050" y="254907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2</a:t>
              </a:r>
              <a:endParaRPr sz="1467">
                <a:latin typeface="Lato Light"/>
                <a:ea typeface="Lato Light"/>
                <a:cs typeface="Lato Light"/>
                <a:sym typeface="Lato Light"/>
              </a:endParaRPr>
            </a:p>
          </p:txBody>
        </p:sp>
      </p:grpSp>
      <p:grpSp>
        <p:nvGrpSpPr>
          <p:cNvPr id="190" name="Google Shape;190;p27"/>
          <p:cNvGrpSpPr/>
          <p:nvPr/>
        </p:nvGrpSpPr>
        <p:grpSpPr>
          <a:xfrm>
            <a:off x="7363025" y="5446045"/>
            <a:ext cx="2469323" cy="1018596"/>
            <a:chOff x="5233434" y="3709854"/>
            <a:chExt cx="2189829" cy="911708"/>
          </a:xfrm>
        </p:grpSpPr>
        <p:sp>
          <p:nvSpPr>
            <p:cNvPr id="191" name="Google Shape;191;p27"/>
            <p:cNvSpPr/>
            <p:nvPr/>
          </p:nvSpPr>
          <p:spPr>
            <a:xfrm>
              <a:off x="5233434" y="374423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2" name="Google Shape;192;p27"/>
            <p:cNvSpPr/>
            <p:nvPr/>
          </p:nvSpPr>
          <p:spPr>
            <a:xfrm>
              <a:off x="5369373"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193" name="Google Shape;193;p27"/>
            <p:cNvSpPr/>
            <p:nvPr/>
          </p:nvSpPr>
          <p:spPr>
            <a:xfrm>
              <a:off x="6088521" y="4004064"/>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194" name="Google Shape;194;p27"/>
            <p:cNvSpPr/>
            <p:nvPr/>
          </p:nvSpPr>
          <p:spPr>
            <a:xfrm>
              <a:off x="6807668" y="4004064"/>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5" name="Google Shape;195;p27"/>
            <p:cNvSpPr txBox="1"/>
            <p:nvPr/>
          </p:nvSpPr>
          <p:spPr>
            <a:xfrm>
              <a:off x="5838012" y="3709854"/>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3</a:t>
              </a:r>
              <a:endParaRPr sz="1467">
                <a:latin typeface="Lato Light"/>
                <a:ea typeface="Lato Light"/>
                <a:cs typeface="Lato Light"/>
                <a:sym typeface="Lato Light"/>
              </a:endParaRPr>
            </a:p>
          </p:txBody>
        </p:sp>
      </p:grpSp>
      <p:grpSp>
        <p:nvGrpSpPr>
          <p:cNvPr id="196" name="Google Shape;196;p27"/>
          <p:cNvGrpSpPr/>
          <p:nvPr/>
        </p:nvGrpSpPr>
        <p:grpSpPr>
          <a:xfrm>
            <a:off x="9082629" y="2878613"/>
            <a:ext cx="2469323" cy="1061906"/>
            <a:chOff x="6758403" y="1411839"/>
            <a:chExt cx="2189829" cy="950473"/>
          </a:xfrm>
        </p:grpSpPr>
        <p:sp>
          <p:nvSpPr>
            <p:cNvPr id="197" name="Google Shape;197;p27"/>
            <p:cNvSpPr/>
            <p:nvPr/>
          </p:nvSpPr>
          <p:spPr>
            <a:xfrm>
              <a:off x="6758403" y="1484980"/>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198" name="Google Shape;198;p27"/>
            <p:cNvSpPr/>
            <p:nvPr/>
          </p:nvSpPr>
          <p:spPr>
            <a:xfrm>
              <a:off x="8332637" y="174487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199" name="Google Shape;199;p27"/>
            <p:cNvSpPr/>
            <p:nvPr/>
          </p:nvSpPr>
          <p:spPr>
            <a:xfrm>
              <a:off x="7613490"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00" name="Google Shape;200;p27"/>
            <p:cNvSpPr/>
            <p:nvPr/>
          </p:nvSpPr>
          <p:spPr>
            <a:xfrm>
              <a:off x="6894342" y="1744876"/>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01" name="Google Shape;201;p27"/>
            <p:cNvSpPr txBox="1"/>
            <p:nvPr/>
          </p:nvSpPr>
          <p:spPr>
            <a:xfrm>
              <a:off x="7376995" y="1411839"/>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1b</a:t>
              </a:r>
              <a:endParaRPr sz="1467">
                <a:latin typeface="Lato Light"/>
                <a:ea typeface="Lato Light"/>
                <a:cs typeface="Lato Light"/>
                <a:sym typeface="Lato Light"/>
              </a:endParaRPr>
            </a:p>
          </p:txBody>
        </p:sp>
      </p:grpSp>
      <p:grpSp>
        <p:nvGrpSpPr>
          <p:cNvPr id="223" name="Google Shape;223;p27"/>
          <p:cNvGrpSpPr/>
          <p:nvPr/>
        </p:nvGrpSpPr>
        <p:grpSpPr>
          <a:xfrm>
            <a:off x="7439639" y="1422401"/>
            <a:ext cx="2469323" cy="1061879"/>
            <a:chOff x="5301377" y="108437"/>
            <a:chExt cx="2189829" cy="950449"/>
          </a:xfrm>
        </p:grpSpPr>
        <p:sp>
          <p:nvSpPr>
            <p:cNvPr id="224" name="Google Shape;224;p27"/>
            <p:cNvSpPr/>
            <p:nvPr/>
          </p:nvSpPr>
          <p:spPr>
            <a:xfrm>
              <a:off x="5301377" y="181555"/>
              <a:ext cx="2189829" cy="877332"/>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25" name="Google Shape;225;p27"/>
            <p:cNvSpPr/>
            <p:nvPr/>
          </p:nvSpPr>
          <p:spPr>
            <a:xfrm>
              <a:off x="6875612" y="441450"/>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26" name="Google Shape;226;p27"/>
            <p:cNvSpPr/>
            <p:nvPr/>
          </p:nvSpPr>
          <p:spPr>
            <a:xfrm>
              <a:off x="6156464"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sp>
          <p:nvSpPr>
            <p:cNvPr id="227" name="Google Shape;227;p27"/>
            <p:cNvSpPr/>
            <p:nvPr/>
          </p:nvSpPr>
          <p:spPr>
            <a:xfrm>
              <a:off x="5437317" y="441450"/>
              <a:ext cx="479656" cy="48342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28" name="Google Shape;228;p27"/>
            <p:cNvSpPr txBox="1"/>
            <p:nvPr/>
          </p:nvSpPr>
          <p:spPr>
            <a:xfrm>
              <a:off x="5905981" y="108437"/>
              <a:ext cx="980597" cy="411295"/>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0</a:t>
              </a:r>
              <a:endParaRPr sz="1467">
                <a:latin typeface="Lato Light"/>
                <a:ea typeface="Lato Light"/>
                <a:cs typeface="Lato Light"/>
                <a:sym typeface="Lato Light"/>
              </a:endParaRPr>
            </a:p>
          </p:txBody>
        </p:sp>
      </p:grpSp>
      <p:grpSp>
        <p:nvGrpSpPr>
          <p:cNvPr id="229" name="Google Shape;229;p27"/>
          <p:cNvGrpSpPr/>
          <p:nvPr/>
        </p:nvGrpSpPr>
        <p:grpSpPr>
          <a:xfrm>
            <a:off x="7863367" y="2334551"/>
            <a:ext cx="3264942" cy="916025"/>
            <a:chOff x="5677145" y="924870"/>
            <a:chExt cx="2895395" cy="819900"/>
          </a:xfrm>
        </p:grpSpPr>
        <p:cxnSp>
          <p:nvCxnSpPr>
            <p:cNvPr id="230" name="Google Shape;230;p27"/>
            <p:cNvCxnSpPr>
              <a:stCxn id="227" idx="2"/>
              <a:endCxn id="200" idx="0"/>
            </p:cNvCxnSpPr>
            <p:nvPr/>
          </p:nvCxnSpPr>
          <p:spPr>
            <a:xfrm>
              <a:off x="5677145"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1" name="Google Shape;231;p27"/>
            <p:cNvCxnSpPr>
              <a:stCxn id="226" idx="2"/>
              <a:endCxn id="199" idx="0"/>
            </p:cNvCxnSpPr>
            <p:nvPr/>
          </p:nvCxnSpPr>
          <p:spPr>
            <a:xfrm>
              <a:off x="6396292"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2" name="Google Shape;232;p27"/>
            <p:cNvCxnSpPr>
              <a:stCxn id="225" idx="2"/>
              <a:endCxn id="198" idx="0"/>
            </p:cNvCxnSpPr>
            <p:nvPr/>
          </p:nvCxnSpPr>
          <p:spPr>
            <a:xfrm>
              <a:off x="7115440" y="924870"/>
              <a:ext cx="1457100" cy="8199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36" name="Google Shape;236;p27"/>
          <p:cNvGrpSpPr/>
          <p:nvPr/>
        </p:nvGrpSpPr>
        <p:grpSpPr>
          <a:xfrm>
            <a:off x="7786829" y="3790789"/>
            <a:ext cx="3341396" cy="817819"/>
            <a:chOff x="5609270" y="2228296"/>
            <a:chExt cx="2963195" cy="732000"/>
          </a:xfrm>
        </p:grpSpPr>
        <p:cxnSp>
          <p:nvCxnSpPr>
            <p:cNvPr id="237" name="Google Shape;237;p27"/>
            <p:cNvCxnSpPr>
              <a:stCxn id="200" idx="2"/>
              <a:endCxn id="188" idx="0"/>
            </p:cNvCxnSpPr>
            <p:nvPr/>
          </p:nvCxnSpPr>
          <p:spPr>
            <a:xfrm flipH="1">
              <a:off x="5609270"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8" name="Google Shape;238;p27"/>
            <p:cNvCxnSpPr>
              <a:stCxn id="199" idx="2"/>
              <a:endCxn id="189" idx="2"/>
            </p:cNvCxnSpPr>
            <p:nvPr/>
          </p:nvCxnSpPr>
          <p:spPr>
            <a:xfrm flipH="1">
              <a:off x="6328418" y="2228296"/>
              <a:ext cx="1524900" cy="732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39" name="Google Shape;239;p27"/>
            <p:cNvCxnSpPr>
              <a:stCxn id="198" idx="2"/>
              <a:endCxn id="186" idx="0"/>
            </p:cNvCxnSpPr>
            <p:nvPr/>
          </p:nvCxnSpPr>
          <p:spPr>
            <a:xfrm flipH="1">
              <a:off x="7047565" y="2228296"/>
              <a:ext cx="1524900" cy="6510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0" name="Google Shape;240;p27"/>
          <p:cNvGrpSpPr/>
          <p:nvPr/>
        </p:nvGrpSpPr>
        <p:grpSpPr>
          <a:xfrm>
            <a:off x="7786751" y="5058133"/>
            <a:ext cx="1621869" cy="716597"/>
            <a:chOff x="5609201" y="3362648"/>
            <a:chExt cx="1438295" cy="641400"/>
          </a:xfrm>
        </p:grpSpPr>
        <p:cxnSp>
          <p:nvCxnSpPr>
            <p:cNvPr id="241" name="Google Shape;241;p27"/>
            <p:cNvCxnSpPr>
              <a:stCxn id="188" idx="2"/>
              <a:endCxn id="192" idx="0"/>
            </p:cNvCxnSpPr>
            <p:nvPr/>
          </p:nvCxnSpPr>
          <p:spPr>
            <a:xfrm>
              <a:off x="5609201"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2" name="Google Shape;242;p27"/>
            <p:cNvCxnSpPr>
              <a:stCxn id="187" idx="2"/>
              <a:endCxn id="193" idx="0"/>
            </p:cNvCxnSpPr>
            <p:nvPr/>
          </p:nvCxnSpPr>
          <p:spPr>
            <a:xfrm>
              <a:off x="6328349"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43" name="Google Shape;243;p27"/>
            <p:cNvCxnSpPr>
              <a:stCxn id="186" idx="2"/>
              <a:endCxn id="194" idx="0"/>
            </p:cNvCxnSpPr>
            <p:nvPr/>
          </p:nvCxnSpPr>
          <p:spPr>
            <a:xfrm>
              <a:off x="7047496" y="3362648"/>
              <a:ext cx="0" cy="6414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44" name="Google Shape;244;p27"/>
          <p:cNvGrpSpPr/>
          <p:nvPr/>
        </p:nvGrpSpPr>
        <p:grpSpPr>
          <a:xfrm>
            <a:off x="5864143" y="2840145"/>
            <a:ext cx="2469177" cy="1074776"/>
            <a:chOff x="3904206" y="1377408"/>
            <a:chExt cx="2189700" cy="961993"/>
          </a:xfrm>
        </p:grpSpPr>
        <p:sp>
          <p:nvSpPr>
            <p:cNvPr id="245" name="Google Shape;245;p27"/>
            <p:cNvSpPr/>
            <p:nvPr/>
          </p:nvSpPr>
          <p:spPr>
            <a:xfrm>
              <a:off x="3904206" y="1462201"/>
              <a:ext cx="2189700" cy="8772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endParaRPr sz="1867"/>
            </a:p>
          </p:txBody>
        </p:sp>
        <p:sp>
          <p:nvSpPr>
            <p:cNvPr id="246" name="Google Shape;246;p27"/>
            <p:cNvSpPr/>
            <p:nvPr/>
          </p:nvSpPr>
          <p:spPr>
            <a:xfrm>
              <a:off x="5478440" y="1722096"/>
              <a:ext cx="479656" cy="483420"/>
            </a:xfrm>
            <a:prstGeom prst="rect">
              <a:avLst/>
            </a:prstGeom>
            <a:solidFill>
              <a:schemeClr val="accent6"/>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dirty="0">
                  <a:latin typeface="Lato Light"/>
                  <a:ea typeface="Lato Light"/>
                  <a:cs typeface="Lato Light"/>
                  <a:sym typeface="Lato Light"/>
                </a:rPr>
                <a:t>p3</a:t>
              </a:r>
              <a:endParaRPr sz="1867" dirty="0">
                <a:latin typeface="Lato Light"/>
                <a:ea typeface="Lato Light"/>
                <a:cs typeface="Lato Light"/>
                <a:sym typeface="Lato Light"/>
              </a:endParaRPr>
            </a:p>
          </p:txBody>
        </p:sp>
        <p:sp>
          <p:nvSpPr>
            <p:cNvPr id="247" name="Google Shape;247;p27"/>
            <p:cNvSpPr/>
            <p:nvPr/>
          </p:nvSpPr>
          <p:spPr>
            <a:xfrm>
              <a:off x="4040145"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p1</a:t>
              </a:r>
              <a:endParaRPr sz="1867">
                <a:latin typeface="Lato Light"/>
                <a:ea typeface="Lato Light"/>
                <a:cs typeface="Lato Light"/>
                <a:sym typeface="Lato Light"/>
              </a:endParaRPr>
            </a:p>
          </p:txBody>
        </p:sp>
        <p:sp>
          <p:nvSpPr>
            <p:cNvPr id="248" name="Google Shape;248;p27"/>
            <p:cNvSpPr txBox="1"/>
            <p:nvPr/>
          </p:nvSpPr>
          <p:spPr>
            <a:xfrm>
              <a:off x="4508809" y="1377408"/>
              <a:ext cx="980700" cy="411300"/>
            </a:xfrm>
            <a:prstGeom prst="rect">
              <a:avLst/>
            </a:prstGeom>
            <a:noFill/>
            <a:ln>
              <a:noFill/>
            </a:ln>
            <a:effectLst>
              <a:outerShdw blurRad="57150" dist="76200" dir="1320000" algn="bl" rotWithShape="0">
                <a:srgbClr val="9DA0A1">
                  <a:alpha val="94000"/>
                </a:srgbClr>
              </a:outerShdw>
            </a:effectLst>
          </p:spPr>
          <p:txBody>
            <a:bodyPr spcFirstLastPara="1" wrap="square" lIns="121900" tIns="121900" rIns="121900" bIns="121900" anchor="t" anchorCtr="0">
              <a:noAutofit/>
            </a:bodyPr>
            <a:lstStyle/>
            <a:p>
              <a:pPr algn="ctr"/>
              <a:r>
                <a:rPr lang="en" sz="1467">
                  <a:latin typeface="Lato Light"/>
                  <a:ea typeface="Lato Light"/>
                  <a:cs typeface="Lato Light"/>
                  <a:sym typeface="Lato Light"/>
                </a:rPr>
                <a:t>RDD 1a</a:t>
              </a:r>
              <a:endParaRPr sz="1467">
                <a:latin typeface="Lato Light"/>
                <a:ea typeface="Lato Light"/>
                <a:cs typeface="Lato Light"/>
                <a:sym typeface="Lato Light"/>
              </a:endParaRPr>
            </a:p>
          </p:txBody>
        </p:sp>
        <p:sp>
          <p:nvSpPr>
            <p:cNvPr id="249" name="Google Shape;249;p27"/>
            <p:cNvSpPr/>
            <p:nvPr/>
          </p:nvSpPr>
          <p:spPr>
            <a:xfrm>
              <a:off x="4759292" y="1722096"/>
              <a:ext cx="479700" cy="483300"/>
            </a:xfrm>
            <a:prstGeom prst="rect">
              <a:avLst/>
            </a:prstGeom>
            <a:solidFill>
              <a:srgbClr val="F8F8F2"/>
            </a:solidFill>
            <a:ln w="9525" cap="flat" cmpd="sng">
              <a:solidFill>
                <a:schemeClr val="dk2"/>
              </a:solidFill>
              <a:prstDash val="solid"/>
              <a:round/>
              <a:headEnd type="none" w="sm" len="sm"/>
              <a:tailEnd type="none" w="sm" len="sm"/>
            </a:ln>
            <a:effectLst>
              <a:outerShdw blurRad="57150" dist="76200" dir="1320000" algn="bl" rotWithShape="0">
                <a:srgbClr val="9DA0A1">
                  <a:alpha val="94000"/>
                </a:srgbClr>
              </a:outerShdw>
            </a:effectLst>
          </p:spPr>
          <p:txBody>
            <a:bodyPr spcFirstLastPara="1" wrap="square" lIns="121900" tIns="121900" rIns="121900" bIns="121900" anchor="ctr" anchorCtr="0">
              <a:noAutofit/>
            </a:bodyPr>
            <a:lstStyle/>
            <a:p>
              <a:r>
                <a:rPr lang="en" sz="1867">
                  <a:latin typeface="Lato Light"/>
                  <a:ea typeface="Lato Light"/>
                  <a:cs typeface="Lato Light"/>
                  <a:sym typeface="Lato Light"/>
                </a:rPr>
                <a:t>p2</a:t>
              </a:r>
              <a:endParaRPr sz="1867">
                <a:latin typeface="Lato Light"/>
                <a:ea typeface="Lato Light"/>
                <a:cs typeface="Lato Light"/>
                <a:sym typeface="Lato Light"/>
              </a:endParaRPr>
            </a:p>
          </p:txBody>
        </p:sp>
      </p:grpSp>
      <p:grpSp>
        <p:nvGrpSpPr>
          <p:cNvPr id="250" name="Google Shape;250;p27"/>
          <p:cNvGrpSpPr/>
          <p:nvPr/>
        </p:nvGrpSpPr>
        <p:grpSpPr>
          <a:xfrm>
            <a:off x="6287952" y="2334551"/>
            <a:ext cx="3197284" cy="964960"/>
            <a:chOff x="4280045" y="924870"/>
            <a:chExt cx="2835395" cy="863700"/>
          </a:xfrm>
        </p:grpSpPr>
        <p:cxnSp>
          <p:nvCxnSpPr>
            <p:cNvPr id="251" name="Google Shape;251;p27"/>
            <p:cNvCxnSpPr>
              <a:stCxn id="227" idx="2"/>
              <a:endCxn id="247" idx="0"/>
            </p:cNvCxnSpPr>
            <p:nvPr/>
          </p:nvCxnSpPr>
          <p:spPr>
            <a:xfrm flipH="1">
              <a:off x="4280045"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2" name="Google Shape;252;p27"/>
            <p:cNvCxnSpPr>
              <a:stCxn id="226" idx="2"/>
              <a:endCxn id="248" idx="2"/>
            </p:cNvCxnSpPr>
            <p:nvPr/>
          </p:nvCxnSpPr>
          <p:spPr>
            <a:xfrm flipH="1">
              <a:off x="4999192" y="924870"/>
              <a:ext cx="1397100" cy="8637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3" name="Google Shape;253;p27"/>
            <p:cNvCxnSpPr>
              <a:stCxn id="225" idx="2"/>
              <a:endCxn id="246" idx="0"/>
            </p:cNvCxnSpPr>
            <p:nvPr/>
          </p:nvCxnSpPr>
          <p:spPr>
            <a:xfrm flipH="1">
              <a:off x="5718340" y="924870"/>
              <a:ext cx="1397100" cy="797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grpSp>
        <p:nvGrpSpPr>
          <p:cNvPr id="254" name="Google Shape;254;p27"/>
          <p:cNvGrpSpPr/>
          <p:nvPr/>
        </p:nvGrpSpPr>
        <p:grpSpPr>
          <a:xfrm>
            <a:off x="6287896" y="3765205"/>
            <a:ext cx="3130954" cy="865414"/>
            <a:chOff x="4279995" y="2205396"/>
            <a:chExt cx="2776573" cy="774600"/>
          </a:xfrm>
        </p:grpSpPr>
        <p:cxnSp>
          <p:nvCxnSpPr>
            <p:cNvPr id="255" name="Google Shape;255;p27"/>
            <p:cNvCxnSpPr>
              <a:stCxn id="247" idx="2"/>
            </p:cNvCxnSpPr>
            <p:nvPr/>
          </p:nvCxnSpPr>
          <p:spPr>
            <a:xfrm>
              <a:off x="4279995" y="220539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6" name="Google Shape;256;p27"/>
            <p:cNvCxnSpPr>
              <a:stCxn id="249" idx="2"/>
            </p:cNvCxnSpPr>
            <p:nvPr/>
          </p:nvCxnSpPr>
          <p:spPr>
            <a:xfrm>
              <a:off x="4999142" y="2205396"/>
              <a:ext cx="1338300" cy="7746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cxnSp>
          <p:nvCxnSpPr>
            <p:cNvPr id="257" name="Google Shape;257;p27"/>
            <p:cNvCxnSpPr>
              <a:stCxn id="246" idx="2"/>
            </p:cNvCxnSpPr>
            <p:nvPr/>
          </p:nvCxnSpPr>
          <p:spPr>
            <a:xfrm>
              <a:off x="5718268" y="2205516"/>
              <a:ext cx="1338300" cy="731100"/>
            </a:xfrm>
            <a:prstGeom prst="straightConnector1">
              <a:avLst/>
            </a:prstGeom>
            <a:noFill/>
            <a:ln w="9525" cap="flat" cmpd="sng">
              <a:solidFill>
                <a:schemeClr val="dk2"/>
              </a:solidFill>
              <a:prstDash val="solid"/>
              <a:round/>
              <a:headEnd type="none" w="med" len="med"/>
              <a:tailEnd type="triangle" w="med" len="med"/>
            </a:ln>
            <a:effectLst>
              <a:outerShdw blurRad="57150" dist="76200" dir="1320000" algn="bl" rotWithShape="0">
                <a:srgbClr val="9DA0A1">
                  <a:alpha val="94000"/>
                </a:srgbClr>
              </a:outerShdw>
            </a:effectLst>
          </p:spPr>
        </p:cxnSp>
      </p:grpSp>
      <p:sp>
        <p:nvSpPr>
          <p:cNvPr id="78" name="Google Shape;153;p19"/>
          <p:cNvSpPr txBox="1">
            <a:spLocks/>
          </p:cNvSpPr>
          <p:nvPr/>
        </p:nvSpPr>
        <p:spPr>
          <a:xfrm>
            <a:off x="943212" y="30532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US" sz="4400" dirty="0">
                <a:solidFill>
                  <a:schemeClr val="dk1"/>
                </a:solidFill>
                <a:latin typeface="Gill Sans"/>
                <a:ea typeface="Gill Sans"/>
                <a:cs typeface="Gill Sans"/>
                <a:sym typeface="Gill Sans"/>
              </a:rPr>
              <a:t>Example</a:t>
            </a:r>
          </a:p>
        </p:txBody>
      </p:sp>
      <p:sp>
        <p:nvSpPr>
          <p:cNvPr id="2" name="Slide Number Placeholder 1">
            <a:extLst>
              <a:ext uri="{FF2B5EF4-FFF2-40B4-BE49-F238E27FC236}">
                <a16:creationId xmlns:a16="http://schemas.microsoft.com/office/drawing/2014/main" id="{8D3C6BB4-490E-2F4B-817B-7B1AEC5EFFCC}"/>
              </a:ext>
            </a:extLst>
          </p:cNvPr>
          <p:cNvSpPr>
            <a:spLocks noGrp="1"/>
          </p:cNvSpPr>
          <p:nvPr>
            <p:ph type="sldNum" sz="quarter" idx="12"/>
          </p:nvPr>
        </p:nvSpPr>
        <p:spPr/>
        <p:txBody>
          <a:bodyPr/>
          <a:lstStyle/>
          <a:p>
            <a:fld id="{4EEF9975-6C58-5C4C-8961-54FFA2646BAA}" type="slidenum">
              <a:rPr lang="en-US" smtClean="0"/>
              <a:t>31</a:t>
            </a:fld>
            <a:endParaRPr lang="en-US"/>
          </a:p>
        </p:txBody>
      </p:sp>
      <p:sp>
        <p:nvSpPr>
          <p:cNvPr id="76" name="Google Shape;214;p27">
            <a:extLst>
              <a:ext uri="{FF2B5EF4-FFF2-40B4-BE49-F238E27FC236}">
                <a16:creationId xmlns:a16="http://schemas.microsoft.com/office/drawing/2014/main" id="{128C67AA-A784-5B4F-A079-7C1BBB1CCA0D}"/>
              </a:ext>
            </a:extLst>
          </p:cNvPr>
          <p:cNvSpPr txBox="1"/>
          <p:nvPr/>
        </p:nvSpPr>
        <p:spPr>
          <a:xfrm>
            <a:off x="951773" y="2385200"/>
            <a:ext cx="851791" cy="244157"/>
          </a:xfrm>
          <a:prstGeom prst="rect">
            <a:avLst/>
          </a:prstGeom>
          <a:solidFill>
            <a:srgbClr val="F1FA8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800" dirty="0">
                <a:latin typeface="Lato Light"/>
                <a:ea typeface="Lato Light"/>
                <a:cs typeface="Lato Light"/>
                <a:sym typeface="Lato Light"/>
              </a:rPr>
              <a:t>Coordinator</a:t>
            </a:r>
            <a:endParaRPr sz="800" dirty="0">
              <a:latin typeface="Lato Light"/>
              <a:ea typeface="Lato Light"/>
              <a:cs typeface="Lato Light"/>
              <a:sym typeface="Lato Light"/>
            </a:endParaRPr>
          </a:p>
        </p:txBody>
      </p:sp>
    </p:spTree>
    <p:extLst>
      <p:ext uri="{BB962C8B-B14F-4D97-AF65-F5344CB8AC3E}">
        <p14:creationId xmlns:p14="http://schemas.microsoft.com/office/powerpoint/2010/main" val="141680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RDDs</a:t>
            </a:r>
            <a:endParaRPr sz="2800" dirty="0"/>
          </a:p>
        </p:txBody>
      </p:sp>
      <p:sp>
        <p:nvSpPr>
          <p:cNvPr id="174" name="Google Shape;17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75" name="Google Shape;175;p20"/>
          <p:cNvSpPr txBox="1">
            <a:spLocks noGrp="1"/>
          </p:cNvSpPr>
          <p:nvPr>
            <p:ph type="body" idx="1"/>
          </p:nvPr>
        </p:nvSpPr>
        <p:spPr>
          <a:xfrm>
            <a:off x="838200" y="632929"/>
            <a:ext cx="10515600" cy="43513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User can control</a:t>
            </a:r>
            <a:endParaRPr dirty="0"/>
          </a:p>
          <a:p>
            <a:pPr marL="685800" lvl="1" indent="-228600" algn="l" rtl="0">
              <a:lnSpc>
                <a:spcPct val="90000"/>
              </a:lnSpc>
              <a:spcBef>
                <a:spcPts val="500"/>
              </a:spcBef>
              <a:spcAft>
                <a:spcPts val="0"/>
              </a:spcAft>
              <a:buClr>
                <a:schemeClr val="dk1"/>
              </a:buClr>
              <a:buSzPts val="2400"/>
              <a:buChar char="•"/>
            </a:pPr>
            <a:r>
              <a:rPr lang="en-US" dirty="0"/>
              <a:t>Persistence: indicate storage strategy (e.g. in-memory)</a:t>
            </a:r>
            <a:endParaRPr dirty="0"/>
          </a:p>
          <a:p>
            <a:pPr marL="685800" lvl="1" indent="-228600" algn="l" rtl="0">
              <a:lnSpc>
                <a:spcPct val="90000"/>
              </a:lnSpc>
              <a:spcBef>
                <a:spcPts val="500"/>
              </a:spcBef>
              <a:spcAft>
                <a:spcPts val="0"/>
              </a:spcAft>
              <a:buClr>
                <a:schemeClr val="dk1"/>
              </a:buClr>
              <a:buSzPts val="2400"/>
              <a:buChar char="•"/>
            </a:pPr>
            <a:r>
              <a:rPr lang="en-US" dirty="0"/>
              <a:t>Partitioning: placement optimization (e.g. hash partitioning)</a:t>
            </a:r>
            <a:endParaRPr dirty="0"/>
          </a:p>
        </p:txBody>
      </p:sp>
    </p:spTree>
    <p:extLst>
      <p:ext uri="{BB962C8B-B14F-4D97-AF65-F5344CB8AC3E}">
        <p14:creationId xmlns:p14="http://schemas.microsoft.com/office/powerpoint/2010/main" val="2046996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1"/>
          <p:cNvSpPr txBox="1">
            <a:spLocks noGrp="1"/>
          </p:cNvSpPr>
          <p:nvPr>
            <p:ph type="title"/>
          </p:nvPr>
        </p:nvSpPr>
        <p:spPr>
          <a:xfrm>
            <a:off x="-19372" y="-79129"/>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Example : PageRank</a:t>
            </a:r>
            <a:endParaRPr dirty="0"/>
          </a:p>
        </p:txBody>
      </p:sp>
      <p:sp>
        <p:nvSpPr>
          <p:cNvPr id="182" name="Google Shape;182;p21"/>
          <p:cNvSpPr txBox="1">
            <a:spLocks noGrp="1"/>
          </p:cNvSpPr>
          <p:nvPr>
            <p:ph type="sldNum" idx="12"/>
          </p:nvPr>
        </p:nvSpPr>
        <p:spPr>
          <a:xfrm>
            <a:off x="8610600" y="661353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183" name="Google Shape;183;p21" descr="A close up of a device &#10; &#10;Description automatically generated"/>
          <p:cNvPicPr preferRelativeResize="0"/>
          <p:nvPr/>
        </p:nvPicPr>
        <p:blipFill rotWithShape="1">
          <a:blip r:embed="rId3">
            <a:alphaModFix/>
          </a:blip>
          <a:srcRect/>
          <a:stretch/>
        </p:blipFill>
        <p:spPr>
          <a:xfrm>
            <a:off x="6096000" y="1947868"/>
            <a:ext cx="5977467" cy="4351602"/>
          </a:xfrm>
          <a:prstGeom prst="rect">
            <a:avLst/>
          </a:prstGeom>
          <a:noFill/>
          <a:ln>
            <a:noFill/>
          </a:ln>
        </p:spPr>
      </p:pic>
      <p:sp>
        <p:nvSpPr>
          <p:cNvPr id="184" name="Google Shape;184;p21"/>
          <p:cNvSpPr txBox="1">
            <a:spLocks noGrp="1"/>
          </p:cNvSpPr>
          <p:nvPr>
            <p:ph type="body" idx="1"/>
          </p:nvPr>
        </p:nvSpPr>
        <p:spPr>
          <a:xfrm>
            <a:off x="838200" y="1652817"/>
            <a:ext cx="5600057" cy="53258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PageRank is an iterative algorithm for computing rank (centrality) of web graph nodes</a:t>
            </a:r>
          </a:p>
          <a:p>
            <a:pPr marL="228600" lvl="0" indent="-228600" algn="l" rtl="0">
              <a:lnSpc>
                <a:spcPct val="90000"/>
              </a:lnSpc>
              <a:spcBef>
                <a:spcPts val="0"/>
              </a:spcBef>
              <a:spcAft>
                <a:spcPts val="0"/>
              </a:spcAft>
              <a:buClr>
                <a:schemeClr val="dk1"/>
              </a:buClr>
              <a:buSzPts val="2800"/>
              <a:buChar char="•"/>
            </a:pPr>
            <a:endParaRPr lang="en-US" dirty="0"/>
          </a:p>
          <a:p>
            <a:pPr marL="0" lvl="0" indent="0" algn="l" rtl="0">
              <a:lnSpc>
                <a:spcPct val="90000"/>
              </a:lnSpc>
              <a:spcBef>
                <a:spcPts val="0"/>
              </a:spcBef>
              <a:spcAft>
                <a:spcPts val="0"/>
              </a:spcAft>
              <a:buClr>
                <a:schemeClr val="dk1"/>
              </a:buClr>
              <a:buSzPts val="2800"/>
              <a:buNone/>
            </a:pPr>
            <a:br>
              <a:rPr lang="en-US" dirty="0"/>
            </a:br>
            <a:endParaRPr lang="en-US" dirty="0"/>
          </a:p>
          <a:p>
            <a:pPr marL="228600" lvl="0" indent="-228600" algn="l" rtl="0">
              <a:lnSpc>
                <a:spcPct val="90000"/>
              </a:lnSpc>
              <a:spcBef>
                <a:spcPts val="1000"/>
              </a:spcBef>
              <a:spcAft>
                <a:spcPts val="0"/>
              </a:spcAft>
              <a:buClr>
                <a:schemeClr val="dk1"/>
              </a:buClr>
              <a:buSzPts val="2800"/>
              <a:buChar char="•"/>
            </a:pPr>
            <a:r>
              <a:rPr lang="en-US" dirty="0"/>
              <a:t>The PageRank paper shows that if you keep recomputing this value then the quantities will converge</a:t>
            </a:r>
          </a:p>
          <a:p>
            <a:pPr marL="228600" lvl="0" indent="-228600" algn="l" rtl="0">
              <a:lnSpc>
                <a:spcPct val="90000"/>
              </a:lnSpc>
              <a:spcBef>
                <a:spcPts val="1000"/>
              </a:spcBef>
              <a:spcAft>
                <a:spcPts val="0"/>
              </a:spcAft>
              <a:buClr>
                <a:schemeClr val="dk1"/>
              </a:buClr>
              <a:buSzPts val="2800"/>
              <a:buChar char="•"/>
            </a:pPr>
            <a:r>
              <a:rPr lang="en-US" dirty="0"/>
              <a:t>The size of the lineage graph depends on how many iterations you perform</a:t>
            </a:r>
          </a:p>
          <a:p>
            <a:pPr marL="0" lvl="0" indent="0" algn="l" rtl="0">
              <a:lnSpc>
                <a:spcPct val="90000"/>
              </a:lnSpc>
              <a:spcBef>
                <a:spcPts val="1000"/>
              </a:spcBef>
              <a:spcAft>
                <a:spcPts val="0"/>
              </a:spcAft>
              <a:buClr>
                <a:schemeClr val="dk1"/>
              </a:buClr>
              <a:buSzPts val="2800"/>
              <a:buNone/>
            </a:pPr>
            <a:endParaRPr dirty="0"/>
          </a:p>
        </p:txBody>
      </p:sp>
      <p:pic>
        <p:nvPicPr>
          <p:cNvPr id="4" name="Picture 3" descr="Diagram, schematic&#10;&#10;Description automatically generated">
            <a:extLst>
              <a:ext uri="{FF2B5EF4-FFF2-40B4-BE49-F238E27FC236}">
                <a16:creationId xmlns:a16="http://schemas.microsoft.com/office/drawing/2014/main" id="{7724A0F2-7684-0F4C-8D31-9D283AA3D4FB}"/>
              </a:ext>
            </a:extLst>
          </p:cNvPr>
          <p:cNvPicPr>
            <a:picLocks noChangeAspect="1"/>
          </p:cNvPicPr>
          <p:nvPr/>
        </p:nvPicPr>
        <p:blipFill>
          <a:blip r:embed="rId4"/>
          <a:stretch>
            <a:fillRect/>
          </a:stretch>
        </p:blipFill>
        <p:spPr>
          <a:xfrm>
            <a:off x="650639" y="2819414"/>
            <a:ext cx="5445361" cy="1138899"/>
          </a:xfrm>
          <a:prstGeom prst="rect">
            <a:avLst/>
          </a:prstGeom>
        </p:spPr>
      </p:pic>
      <p:sp>
        <p:nvSpPr>
          <p:cNvPr id="5" name="TextBox 4">
            <a:extLst>
              <a:ext uri="{FF2B5EF4-FFF2-40B4-BE49-F238E27FC236}">
                <a16:creationId xmlns:a16="http://schemas.microsoft.com/office/drawing/2014/main" id="{8F846C5F-3750-AE4A-B801-95E4C343F723}"/>
              </a:ext>
            </a:extLst>
          </p:cNvPr>
          <p:cNvSpPr txBox="1"/>
          <p:nvPr/>
        </p:nvSpPr>
        <p:spPr>
          <a:xfrm>
            <a:off x="5942474" y="90676"/>
            <a:ext cx="5789598" cy="923330"/>
          </a:xfrm>
          <a:prstGeom prst="rect">
            <a:avLst/>
          </a:prstGeom>
          <a:noFill/>
        </p:spPr>
        <p:txBody>
          <a:bodyPr wrap="none" rtlCol="0">
            <a:spAutoFit/>
          </a:bodyPr>
          <a:lstStyle/>
          <a:p>
            <a:r>
              <a:rPr lang="en-US" b="1" dirty="0"/>
              <a:t>TRY IT! Don’t look at the next slide!</a:t>
            </a:r>
          </a:p>
          <a:p>
            <a:r>
              <a:rPr lang="en-US" b="1" dirty="0"/>
              <a:t>Try to write down pseudocode for implementing PageRank</a:t>
            </a:r>
          </a:p>
          <a:p>
            <a:r>
              <a:rPr lang="en-US" b="1" dirty="0"/>
              <a:t>In terms of join, map, and reduce </a:t>
            </a:r>
          </a:p>
        </p:txBody>
      </p:sp>
      <p:grpSp>
        <p:nvGrpSpPr>
          <p:cNvPr id="31" name="Group 30">
            <a:extLst>
              <a:ext uri="{FF2B5EF4-FFF2-40B4-BE49-F238E27FC236}">
                <a16:creationId xmlns:a16="http://schemas.microsoft.com/office/drawing/2014/main" id="{8DC63543-900A-B34D-CCEE-D33E96C44FB2}"/>
              </a:ext>
            </a:extLst>
          </p:cNvPr>
          <p:cNvGrpSpPr/>
          <p:nvPr/>
        </p:nvGrpSpPr>
        <p:grpSpPr>
          <a:xfrm>
            <a:off x="4260291" y="3805521"/>
            <a:ext cx="2459725" cy="369332"/>
            <a:chOff x="4260291" y="3548341"/>
            <a:chExt cx="2459725" cy="369332"/>
          </a:xfrm>
        </p:grpSpPr>
        <p:sp>
          <p:nvSpPr>
            <p:cNvPr id="3" name="TextBox 2">
              <a:extLst>
                <a:ext uri="{FF2B5EF4-FFF2-40B4-BE49-F238E27FC236}">
                  <a16:creationId xmlns:a16="http://schemas.microsoft.com/office/drawing/2014/main" id="{8BFB9412-3844-2FA3-9D17-E5AE64D1AA03}"/>
                </a:ext>
              </a:extLst>
            </p:cNvPr>
            <p:cNvSpPr txBox="1"/>
            <p:nvPr/>
          </p:nvSpPr>
          <p:spPr>
            <a:xfrm>
              <a:off x="4623486" y="3548341"/>
              <a:ext cx="2096530" cy="369332"/>
            </a:xfrm>
            <a:prstGeom prst="rect">
              <a:avLst/>
            </a:prstGeom>
            <a:noFill/>
          </p:spPr>
          <p:txBody>
            <a:bodyPr wrap="square" rtlCol="0">
              <a:spAutoFit/>
            </a:bodyPr>
            <a:lstStyle/>
            <a:p>
              <a:r>
                <a:rPr lang="en-US" i="1" dirty="0">
                  <a:solidFill>
                    <a:schemeClr val="accent1">
                      <a:lumMod val="75000"/>
                    </a:schemeClr>
                  </a:solidFill>
                </a:rPr>
                <a:t>Pages that link to p</a:t>
              </a:r>
              <a:r>
                <a:rPr lang="en-US" i="1" baseline="-25000" dirty="0">
                  <a:solidFill>
                    <a:schemeClr val="accent1">
                      <a:lumMod val="75000"/>
                    </a:schemeClr>
                  </a:solidFill>
                </a:rPr>
                <a:t>i</a:t>
              </a:r>
              <a:endParaRPr lang="en-US" i="1" dirty="0">
                <a:solidFill>
                  <a:schemeClr val="accent1">
                    <a:lumMod val="75000"/>
                  </a:schemeClr>
                </a:solidFill>
              </a:endParaRPr>
            </a:p>
          </p:txBody>
        </p:sp>
        <p:cxnSp>
          <p:nvCxnSpPr>
            <p:cNvPr id="10" name="Straight Arrow Connector 9">
              <a:extLst>
                <a:ext uri="{FF2B5EF4-FFF2-40B4-BE49-F238E27FC236}">
                  <a16:creationId xmlns:a16="http://schemas.microsoft.com/office/drawing/2014/main" id="{255CE992-9C1C-0549-3AC4-82761C449C73}"/>
                </a:ext>
              </a:extLst>
            </p:cNvPr>
            <p:cNvCxnSpPr>
              <a:cxnSpLocks/>
              <a:stCxn id="3" idx="1"/>
            </p:cNvCxnSpPr>
            <p:nvPr/>
          </p:nvCxnSpPr>
          <p:spPr>
            <a:xfrm flipH="1" flipV="1">
              <a:off x="4260291" y="3583209"/>
              <a:ext cx="363195" cy="149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0BAEC62-1E8E-2A61-1403-CBB636559954}"/>
              </a:ext>
            </a:extLst>
          </p:cNvPr>
          <p:cNvGrpSpPr/>
          <p:nvPr/>
        </p:nvGrpSpPr>
        <p:grpSpPr>
          <a:xfrm>
            <a:off x="3772930" y="2450082"/>
            <a:ext cx="2133600" cy="875693"/>
            <a:chOff x="3772930" y="2192902"/>
            <a:chExt cx="2133600" cy="875693"/>
          </a:xfrm>
        </p:grpSpPr>
        <p:sp>
          <p:nvSpPr>
            <p:cNvPr id="2" name="TextBox 1">
              <a:extLst>
                <a:ext uri="{FF2B5EF4-FFF2-40B4-BE49-F238E27FC236}">
                  <a16:creationId xmlns:a16="http://schemas.microsoft.com/office/drawing/2014/main" id="{538CC959-823F-AD57-7E4F-F009F33DA0FD}"/>
                </a:ext>
              </a:extLst>
            </p:cNvPr>
            <p:cNvSpPr txBox="1"/>
            <p:nvPr/>
          </p:nvSpPr>
          <p:spPr>
            <a:xfrm>
              <a:off x="3810000" y="2192902"/>
              <a:ext cx="2096530" cy="369332"/>
            </a:xfrm>
            <a:prstGeom prst="rect">
              <a:avLst/>
            </a:prstGeom>
            <a:noFill/>
          </p:spPr>
          <p:txBody>
            <a:bodyPr wrap="square" rtlCol="0">
              <a:spAutoFit/>
            </a:bodyPr>
            <a:lstStyle/>
            <a:p>
              <a:r>
                <a:rPr lang="en-US" i="1" dirty="0">
                  <a:solidFill>
                    <a:schemeClr val="accent1">
                      <a:lumMod val="75000"/>
                    </a:schemeClr>
                  </a:solidFill>
                </a:rPr>
                <a:t>Damping factor</a:t>
              </a:r>
            </a:p>
          </p:txBody>
        </p:sp>
        <p:cxnSp>
          <p:nvCxnSpPr>
            <p:cNvPr id="11" name="Straight Arrow Connector 10">
              <a:extLst>
                <a:ext uri="{FF2B5EF4-FFF2-40B4-BE49-F238E27FC236}">
                  <a16:creationId xmlns:a16="http://schemas.microsoft.com/office/drawing/2014/main" id="{D4B3B34D-FB38-A88A-9986-D49458DEFACC}"/>
                </a:ext>
              </a:extLst>
            </p:cNvPr>
            <p:cNvCxnSpPr/>
            <p:nvPr/>
          </p:nvCxnSpPr>
          <p:spPr>
            <a:xfrm flipH="1">
              <a:off x="3772930" y="2638210"/>
              <a:ext cx="499516" cy="430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F43DA2D-5D11-7083-F246-2903D6706F35}"/>
              </a:ext>
            </a:extLst>
          </p:cNvPr>
          <p:cNvGrpSpPr/>
          <p:nvPr/>
        </p:nvGrpSpPr>
        <p:grpSpPr>
          <a:xfrm>
            <a:off x="5671751" y="3414756"/>
            <a:ext cx="2750118" cy="369332"/>
            <a:chOff x="5671751" y="3157576"/>
            <a:chExt cx="2750118" cy="369332"/>
          </a:xfrm>
        </p:grpSpPr>
        <p:sp>
          <p:nvSpPr>
            <p:cNvPr id="6" name="TextBox 5">
              <a:extLst>
                <a:ext uri="{FF2B5EF4-FFF2-40B4-BE49-F238E27FC236}">
                  <a16:creationId xmlns:a16="http://schemas.microsoft.com/office/drawing/2014/main" id="{56851F23-8089-A6F3-9E91-E7583F1ABB17}"/>
                </a:ext>
              </a:extLst>
            </p:cNvPr>
            <p:cNvSpPr txBox="1"/>
            <p:nvPr/>
          </p:nvSpPr>
          <p:spPr>
            <a:xfrm>
              <a:off x="5942474" y="3157576"/>
              <a:ext cx="2479395" cy="369332"/>
            </a:xfrm>
            <a:prstGeom prst="rect">
              <a:avLst/>
            </a:prstGeom>
            <a:noFill/>
          </p:spPr>
          <p:txBody>
            <a:bodyPr wrap="square" rtlCol="0">
              <a:spAutoFit/>
            </a:bodyPr>
            <a:lstStyle/>
            <a:p>
              <a:r>
                <a:rPr lang="en-US" i="1" dirty="0">
                  <a:solidFill>
                    <a:schemeClr val="accent1">
                      <a:lumMod val="75000"/>
                    </a:schemeClr>
                  </a:solidFill>
                </a:rPr>
                <a:t>Number of links from </a:t>
              </a:r>
              <a:r>
                <a:rPr lang="en-US" i="1" dirty="0" err="1">
                  <a:solidFill>
                    <a:schemeClr val="accent1">
                      <a:lumMod val="75000"/>
                    </a:schemeClr>
                  </a:solidFill>
                </a:rPr>
                <a:t>p</a:t>
              </a:r>
              <a:r>
                <a:rPr lang="en-US" i="1" baseline="-25000" dirty="0" err="1">
                  <a:solidFill>
                    <a:schemeClr val="accent1">
                      <a:lumMod val="75000"/>
                    </a:schemeClr>
                  </a:solidFill>
                </a:rPr>
                <a:t>j</a:t>
              </a:r>
              <a:endParaRPr lang="en-US" i="1" baseline="-25000" dirty="0">
                <a:solidFill>
                  <a:schemeClr val="accent1">
                    <a:lumMod val="75000"/>
                  </a:schemeClr>
                </a:solidFill>
              </a:endParaRPr>
            </a:p>
          </p:txBody>
        </p:sp>
        <p:cxnSp>
          <p:nvCxnSpPr>
            <p:cNvPr id="15" name="Straight Arrow Connector 14">
              <a:extLst>
                <a:ext uri="{FF2B5EF4-FFF2-40B4-BE49-F238E27FC236}">
                  <a16:creationId xmlns:a16="http://schemas.microsoft.com/office/drawing/2014/main" id="{A53B3853-72F3-CC84-2EF4-38DA2F260461}"/>
                </a:ext>
              </a:extLst>
            </p:cNvPr>
            <p:cNvCxnSpPr>
              <a:cxnSpLocks/>
            </p:cNvCxnSpPr>
            <p:nvPr/>
          </p:nvCxnSpPr>
          <p:spPr>
            <a:xfrm flipH="1">
              <a:off x="5671751" y="3309659"/>
              <a:ext cx="263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E05C0FB-3C3F-2288-20C3-14B9BF89F682}"/>
              </a:ext>
            </a:extLst>
          </p:cNvPr>
          <p:cNvGrpSpPr/>
          <p:nvPr/>
        </p:nvGrpSpPr>
        <p:grpSpPr>
          <a:xfrm>
            <a:off x="308382" y="3659227"/>
            <a:ext cx="2479395" cy="369332"/>
            <a:chOff x="308382" y="3402047"/>
            <a:chExt cx="2479395" cy="369332"/>
          </a:xfrm>
        </p:grpSpPr>
        <p:sp>
          <p:nvSpPr>
            <p:cNvPr id="7" name="TextBox 6">
              <a:extLst>
                <a:ext uri="{FF2B5EF4-FFF2-40B4-BE49-F238E27FC236}">
                  <a16:creationId xmlns:a16="http://schemas.microsoft.com/office/drawing/2014/main" id="{0241648A-5FE8-9CE8-8067-697EE395E6E6}"/>
                </a:ext>
              </a:extLst>
            </p:cNvPr>
            <p:cNvSpPr txBox="1"/>
            <p:nvPr/>
          </p:nvSpPr>
          <p:spPr>
            <a:xfrm>
              <a:off x="308382" y="3402047"/>
              <a:ext cx="2479395" cy="369332"/>
            </a:xfrm>
            <a:prstGeom prst="rect">
              <a:avLst/>
            </a:prstGeom>
            <a:noFill/>
          </p:spPr>
          <p:txBody>
            <a:bodyPr wrap="square" rtlCol="0">
              <a:spAutoFit/>
            </a:bodyPr>
            <a:lstStyle/>
            <a:p>
              <a:r>
                <a:rPr lang="en-US" i="1" dirty="0">
                  <a:solidFill>
                    <a:schemeClr val="accent1">
                      <a:lumMod val="75000"/>
                    </a:schemeClr>
                  </a:solidFill>
                </a:rPr>
                <a:t>Number of documents</a:t>
              </a:r>
              <a:endParaRPr lang="en-US" i="1" baseline="-25000" dirty="0">
                <a:solidFill>
                  <a:schemeClr val="accent1">
                    <a:lumMod val="75000"/>
                  </a:schemeClr>
                </a:solidFill>
              </a:endParaRPr>
            </a:p>
          </p:txBody>
        </p:sp>
        <p:cxnSp>
          <p:nvCxnSpPr>
            <p:cNvPr id="18" name="Straight Arrow Connector 17">
              <a:extLst>
                <a:ext uri="{FF2B5EF4-FFF2-40B4-BE49-F238E27FC236}">
                  <a16:creationId xmlns:a16="http://schemas.microsoft.com/office/drawing/2014/main" id="{60EB4E78-8884-EBB8-5853-21592F1A180E}"/>
                </a:ext>
              </a:extLst>
            </p:cNvPr>
            <p:cNvCxnSpPr>
              <a:cxnSpLocks/>
            </p:cNvCxnSpPr>
            <p:nvPr/>
          </p:nvCxnSpPr>
          <p:spPr>
            <a:xfrm flipV="1">
              <a:off x="2489996" y="3429000"/>
              <a:ext cx="166953" cy="13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4D87F07-8A7D-AE8B-7C16-CB90F21B0873}"/>
              </a:ext>
            </a:extLst>
          </p:cNvPr>
          <p:cNvGrpSpPr/>
          <p:nvPr/>
        </p:nvGrpSpPr>
        <p:grpSpPr>
          <a:xfrm>
            <a:off x="118533" y="2742990"/>
            <a:ext cx="2479395" cy="509388"/>
            <a:chOff x="118533" y="2485810"/>
            <a:chExt cx="2479395" cy="509388"/>
          </a:xfrm>
        </p:grpSpPr>
        <p:sp>
          <p:nvSpPr>
            <p:cNvPr id="8" name="TextBox 7">
              <a:extLst>
                <a:ext uri="{FF2B5EF4-FFF2-40B4-BE49-F238E27FC236}">
                  <a16:creationId xmlns:a16="http://schemas.microsoft.com/office/drawing/2014/main" id="{0E3226DD-B07D-2E03-8C02-78948444532B}"/>
                </a:ext>
              </a:extLst>
            </p:cNvPr>
            <p:cNvSpPr txBox="1"/>
            <p:nvPr/>
          </p:nvSpPr>
          <p:spPr>
            <a:xfrm>
              <a:off x="118533" y="2485810"/>
              <a:ext cx="2479395" cy="369332"/>
            </a:xfrm>
            <a:prstGeom prst="rect">
              <a:avLst/>
            </a:prstGeom>
            <a:noFill/>
          </p:spPr>
          <p:txBody>
            <a:bodyPr wrap="square" rtlCol="0">
              <a:spAutoFit/>
            </a:bodyPr>
            <a:lstStyle/>
            <a:p>
              <a:r>
                <a:rPr lang="en-US" i="1" dirty="0">
                  <a:solidFill>
                    <a:schemeClr val="accent1">
                      <a:lumMod val="75000"/>
                    </a:schemeClr>
                  </a:solidFill>
                </a:rPr>
                <a:t>Page rank of p</a:t>
              </a:r>
              <a:r>
                <a:rPr lang="en-US" i="1" baseline="-25000" dirty="0">
                  <a:solidFill>
                    <a:schemeClr val="accent1">
                      <a:lumMod val="75000"/>
                    </a:schemeClr>
                  </a:solidFill>
                </a:rPr>
                <a:t>i</a:t>
              </a:r>
            </a:p>
          </p:txBody>
        </p:sp>
        <p:cxnSp>
          <p:nvCxnSpPr>
            <p:cNvPr id="23" name="Straight Arrow Connector 22">
              <a:extLst>
                <a:ext uri="{FF2B5EF4-FFF2-40B4-BE49-F238E27FC236}">
                  <a16:creationId xmlns:a16="http://schemas.microsoft.com/office/drawing/2014/main" id="{FD76C663-47BA-3486-205A-3BA8B5897EC8}"/>
                </a:ext>
              </a:extLst>
            </p:cNvPr>
            <p:cNvCxnSpPr>
              <a:cxnSpLocks/>
            </p:cNvCxnSpPr>
            <p:nvPr/>
          </p:nvCxnSpPr>
          <p:spPr>
            <a:xfrm>
              <a:off x="650639" y="2812127"/>
              <a:ext cx="344574" cy="183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B3B8A3C6-A828-2B6C-0D98-A02290F8D8CD}"/>
              </a:ext>
            </a:extLst>
          </p:cNvPr>
          <p:cNvSpPr txBox="1"/>
          <p:nvPr/>
        </p:nvSpPr>
        <p:spPr>
          <a:xfrm>
            <a:off x="4202500" y="985862"/>
            <a:ext cx="9269545" cy="1200329"/>
          </a:xfrm>
          <a:prstGeom prst="rect">
            <a:avLst/>
          </a:prstGeom>
          <a:noFill/>
        </p:spPr>
        <p:txBody>
          <a:bodyPr wrap="square">
            <a:spAutoFit/>
          </a:bodyPr>
          <a:lstStyle/>
          <a:p>
            <a:r>
              <a:rPr lang="en-US" sz="1800" dirty="0" err="1">
                <a:latin typeface="Courier" pitchFamily="2" charset="0"/>
              </a:rPr>
              <a:t>val</a:t>
            </a:r>
            <a:r>
              <a:rPr lang="en-US" sz="1800" dirty="0">
                <a:latin typeface="Courier" pitchFamily="2" charset="0"/>
              </a:rPr>
              <a:t> links = </a:t>
            </a:r>
            <a:r>
              <a:rPr lang="en-US" sz="1800" dirty="0" err="1">
                <a:latin typeface="Courier" pitchFamily="2" charset="0"/>
              </a:rPr>
              <a:t>spark.textFile</a:t>
            </a:r>
            <a:r>
              <a:rPr lang="en-US" sz="1800" dirty="0">
                <a:latin typeface="Courier" pitchFamily="2" charset="0"/>
              </a:rPr>
              <a:t>(...).map</a:t>
            </a:r>
          </a:p>
          <a:p>
            <a:r>
              <a:rPr lang="en-US" sz="1800" dirty="0">
                <a:latin typeface="Courier" pitchFamily="2" charset="0"/>
              </a:rPr>
              <a:t>var ranks = // RDD of (URL, rank) pairs, initialized to 1</a:t>
            </a:r>
            <a:br>
              <a:rPr lang="en-US" sz="1800" dirty="0">
                <a:latin typeface="Courier" pitchFamily="2" charset="0"/>
              </a:rPr>
            </a:br>
            <a:br>
              <a:rPr lang="en-US" sz="1800" dirty="0">
                <a:latin typeface="Courier" pitchFamily="2" charset="0"/>
              </a:rPr>
            </a:br>
            <a:endParaRPr lang="en-US" dirty="0"/>
          </a:p>
        </p:txBody>
      </p:sp>
    </p:spTree>
    <p:extLst>
      <p:ext uri="{BB962C8B-B14F-4D97-AF65-F5344CB8AC3E}">
        <p14:creationId xmlns:p14="http://schemas.microsoft.com/office/powerpoint/2010/main" val="22160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84" name="Google Shape;184;p21"/>
          <p:cNvSpPr txBox="1">
            <a:spLocks noGrp="1"/>
          </p:cNvSpPr>
          <p:nvPr>
            <p:ph type="body" idx="1"/>
          </p:nvPr>
        </p:nvSpPr>
        <p:spPr>
          <a:xfrm>
            <a:off x="175445" y="-828671"/>
            <a:ext cx="10615477" cy="7449067"/>
          </a:xfrm>
          <a:prstGeom prst="rect">
            <a:avLst/>
          </a:prstGeom>
          <a:noFill/>
          <a:ln>
            <a:noFill/>
          </a:ln>
        </p:spPr>
        <p:txBody>
          <a:bodyPr spcFirstLastPara="1" wrap="square" lIns="91425" tIns="45700" rIns="91425" bIns="45700" anchor="ctr" anchorCtr="0">
            <a:noAutofit/>
          </a:bodyPr>
          <a:lstStyle/>
          <a:p>
            <a:pPr marL="0" indent="0">
              <a:buClr>
                <a:schemeClr val="dk1"/>
              </a:buClr>
              <a:buSzPts val="2800"/>
              <a:buNone/>
            </a:pPr>
            <a:r>
              <a:rPr lang="en-US" sz="2400" dirty="0" err="1">
                <a:latin typeface="Courier" pitchFamily="2" charset="0"/>
              </a:rPr>
              <a:t>val</a:t>
            </a:r>
            <a:r>
              <a:rPr lang="en-US" sz="2400" dirty="0">
                <a:latin typeface="Courier" pitchFamily="2" charset="0"/>
              </a:rPr>
              <a:t> links = </a:t>
            </a:r>
            <a:r>
              <a:rPr lang="en-US" sz="2400" dirty="0" err="1">
                <a:latin typeface="Courier" pitchFamily="2" charset="0"/>
              </a:rPr>
              <a:t>spark.textFile</a:t>
            </a:r>
            <a:r>
              <a:rPr lang="en-US" sz="2400" dirty="0">
                <a:latin typeface="Courier" pitchFamily="2" charset="0"/>
              </a:rPr>
              <a:t>(...).map(...).persist() </a:t>
            </a:r>
            <a:br>
              <a:rPr lang="en-US" sz="2400" dirty="0">
                <a:latin typeface="Courier" pitchFamily="2" charset="0"/>
              </a:rPr>
            </a:br>
            <a:r>
              <a:rPr lang="en-US" sz="2400" dirty="0">
                <a:latin typeface="Courier" pitchFamily="2" charset="0"/>
              </a:rPr>
              <a:t>var ranks = // RDD of (URL, rank) pairs, initialized to 1</a:t>
            </a:r>
            <a:br>
              <a:rPr lang="en-US" sz="2400" dirty="0">
                <a:latin typeface="Courier" pitchFamily="2" charset="0"/>
              </a:rPr>
            </a:br>
            <a:br>
              <a:rPr lang="en-US" sz="2400" dirty="0">
                <a:latin typeface="Courier" pitchFamily="2" charset="0"/>
              </a:rPr>
            </a:br>
            <a:r>
              <a:rPr lang="en-US" sz="2400" dirty="0">
                <a:latin typeface="Courier" pitchFamily="2" charset="0"/>
              </a:rPr>
              <a:t>for (</a:t>
            </a:r>
            <a:r>
              <a:rPr lang="en-US" sz="2400" dirty="0" err="1">
                <a:latin typeface="Courier" pitchFamily="2" charset="0"/>
              </a:rPr>
              <a:t>i</a:t>
            </a:r>
            <a:r>
              <a:rPr lang="en-US" sz="2400" dirty="0">
                <a:latin typeface="Courier" pitchFamily="2" charset="0"/>
              </a:rPr>
              <a:t> &lt;- 1 to ITERATIONS) { </a:t>
            </a:r>
          </a:p>
          <a:p>
            <a:pPr marL="0" indent="0">
              <a:buClr>
                <a:schemeClr val="dk1"/>
              </a:buClr>
              <a:buSzPts val="2800"/>
              <a:buNone/>
            </a:pPr>
            <a:r>
              <a:rPr lang="en-US" sz="2400" dirty="0">
                <a:latin typeface="Courier" pitchFamily="2" charset="0"/>
              </a:rPr>
              <a:t>	// Build an RDD of (</a:t>
            </a:r>
            <a:r>
              <a:rPr lang="en-US" sz="2400" dirty="0" err="1">
                <a:latin typeface="Courier" pitchFamily="2" charset="0"/>
              </a:rPr>
              <a:t>targetURL</a:t>
            </a:r>
            <a:r>
              <a:rPr lang="en-US" sz="2400" dirty="0">
                <a:latin typeface="Courier" pitchFamily="2" charset="0"/>
              </a:rPr>
              <a:t>, float) pairs </a:t>
            </a:r>
          </a:p>
          <a:p>
            <a:pPr marL="0" indent="0">
              <a:buClr>
                <a:schemeClr val="dk1"/>
              </a:buClr>
              <a:buSzPts val="2800"/>
              <a:buNone/>
            </a:pPr>
            <a:r>
              <a:rPr lang="en-US" sz="2400" dirty="0">
                <a:latin typeface="Courier" pitchFamily="2" charset="0"/>
              </a:rPr>
              <a:t>	// with the contributions sent by each page </a:t>
            </a:r>
          </a:p>
          <a:p>
            <a:pPr marL="0" indent="0">
              <a:buClr>
                <a:schemeClr val="dk1"/>
              </a:buClr>
              <a:buSzPts val="2800"/>
              <a:buNone/>
            </a:pPr>
            <a:r>
              <a:rPr lang="en-US" sz="2400" dirty="0">
                <a:latin typeface="Courier" pitchFamily="2" charset="0"/>
              </a:rPr>
              <a:t>	</a:t>
            </a:r>
            <a:r>
              <a:rPr lang="en-US" sz="2400" dirty="0" err="1">
                <a:latin typeface="Courier" pitchFamily="2" charset="0"/>
              </a:rPr>
              <a:t>val</a:t>
            </a:r>
            <a:r>
              <a:rPr lang="en-US" sz="2400" dirty="0">
                <a:latin typeface="Courier" pitchFamily="2" charset="0"/>
              </a:rPr>
              <a:t> </a:t>
            </a:r>
            <a:r>
              <a:rPr lang="en-US" sz="2400" dirty="0" err="1">
                <a:latin typeface="Courier" pitchFamily="2" charset="0"/>
              </a:rPr>
              <a:t>contribs</a:t>
            </a:r>
            <a:r>
              <a:rPr lang="en-US" sz="2400" dirty="0">
                <a:latin typeface="Courier" pitchFamily="2" charset="0"/>
              </a:rPr>
              <a:t> = </a:t>
            </a:r>
            <a:r>
              <a:rPr lang="en-US" sz="2400" dirty="0" err="1">
                <a:latin typeface="Courier" pitchFamily="2" charset="0"/>
              </a:rPr>
              <a:t>links.join</a:t>
            </a:r>
            <a:r>
              <a:rPr lang="en-US" sz="2400" dirty="0">
                <a:latin typeface="Courier" pitchFamily="2" charset="0"/>
              </a:rPr>
              <a:t>(ranks).</a:t>
            </a:r>
            <a:r>
              <a:rPr lang="en-US" sz="2400" dirty="0" err="1">
                <a:latin typeface="Courier" pitchFamily="2" charset="0"/>
              </a:rPr>
              <a:t>flatMap</a:t>
            </a:r>
            <a:r>
              <a:rPr lang="en-US" sz="2400" dirty="0">
                <a:latin typeface="Courier" pitchFamily="2" charset="0"/>
              </a:rPr>
              <a:t> { </a:t>
            </a:r>
          </a:p>
          <a:p>
            <a:pPr marL="0" indent="0">
              <a:buClr>
                <a:schemeClr val="dk1"/>
              </a:buClr>
              <a:buSzPts val="2800"/>
              <a:buNone/>
            </a:pPr>
            <a:r>
              <a:rPr lang="en-US" sz="2400" dirty="0">
                <a:latin typeface="Courier" pitchFamily="2" charset="0"/>
              </a:rPr>
              <a:t>		(</a:t>
            </a:r>
            <a:r>
              <a:rPr lang="en-US" sz="2400" dirty="0" err="1">
                <a:latin typeface="Courier" pitchFamily="2" charset="0"/>
              </a:rPr>
              <a:t>url</a:t>
            </a:r>
            <a:r>
              <a:rPr lang="en-US" sz="2400" dirty="0">
                <a:latin typeface="Courier" pitchFamily="2" charset="0"/>
              </a:rPr>
              <a:t>, (links, rank)) =&gt;</a:t>
            </a:r>
          </a:p>
          <a:p>
            <a:pPr marL="0" indent="0">
              <a:buClr>
                <a:schemeClr val="dk1"/>
              </a:buClr>
              <a:buSzPts val="2800"/>
              <a:buNone/>
            </a:pPr>
            <a:r>
              <a:rPr lang="en-US" sz="2400" dirty="0">
                <a:latin typeface="Courier" pitchFamily="2" charset="0"/>
              </a:rPr>
              <a:t>		  </a:t>
            </a:r>
            <a:r>
              <a:rPr lang="en-US" sz="2400" dirty="0" err="1">
                <a:latin typeface="Courier" pitchFamily="2" charset="0"/>
              </a:rPr>
              <a:t>links.map</a:t>
            </a:r>
            <a:r>
              <a:rPr lang="en-US" sz="2400" dirty="0">
                <a:latin typeface="Courier" pitchFamily="2" charset="0"/>
              </a:rPr>
              <a:t>(</a:t>
            </a:r>
            <a:r>
              <a:rPr lang="en-US" sz="2400" dirty="0" err="1">
                <a:latin typeface="Courier" pitchFamily="2" charset="0"/>
              </a:rPr>
              <a:t>dest</a:t>
            </a:r>
            <a:r>
              <a:rPr lang="en-US" sz="2400" dirty="0">
                <a:latin typeface="Courier" pitchFamily="2" charset="0"/>
              </a:rPr>
              <a:t> =&gt; (</a:t>
            </a:r>
            <a:r>
              <a:rPr lang="en-US" sz="2400" dirty="0" err="1">
                <a:latin typeface="Courier" pitchFamily="2" charset="0"/>
              </a:rPr>
              <a:t>dest</a:t>
            </a:r>
            <a:r>
              <a:rPr lang="en-US" sz="2400" dirty="0">
                <a:latin typeface="Courier" pitchFamily="2" charset="0"/>
              </a:rPr>
              <a:t>, rank/</a:t>
            </a:r>
            <a:r>
              <a:rPr lang="en-US" sz="2400" dirty="0" err="1">
                <a:latin typeface="Courier" pitchFamily="2" charset="0"/>
              </a:rPr>
              <a:t>links.size</a:t>
            </a:r>
            <a:r>
              <a:rPr lang="en-US" sz="2400" dirty="0">
                <a:latin typeface="Courier" pitchFamily="2" charset="0"/>
              </a:rPr>
              <a:t>)) </a:t>
            </a:r>
          </a:p>
          <a:p>
            <a:pPr marL="0" indent="0">
              <a:buClr>
                <a:schemeClr val="dk1"/>
              </a:buClr>
              <a:buSzPts val="2800"/>
              <a:buNone/>
            </a:pPr>
            <a:r>
              <a:rPr lang="en-US" sz="2400" dirty="0">
                <a:latin typeface="Courier" pitchFamily="2" charset="0"/>
              </a:rPr>
              <a:t>	}</a:t>
            </a:r>
          </a:p>
          <a:p>
            <a:pPr marL="0" indent="0">
              <a:buClr>
                <a:schemeClr val="dk1"/>
              </a:buClr>
              <a:buSzPts val="2800"/>
              <a:buNone/>
            </a:pPr>
            <a:r>
              <a:rPr lang="en-US" sz="2400" dirty="0">
                <a:latin typeface="Courier" pitchFamily="2" charset="0"/>
              </a:rPr>
              <a:t>	// Sum contributions by URL and get new ranks </a:t>
            </a:r>
          </a:p>
          <a:p>
            <a:pPr marL="0" indent="0">
              <a:buClr>
                <a:schemeClr val="dk1"/>
              </a:buClr>
              <a:buSzPts val="2800"/>
              <a:buNone/>
            </a:pPr>
            <a:r>
              <a:rPr lang="en-US" sz="2400" dirty="0">
                <a:latin typeface="Courier" pitchFamily="2" charset="0"/>
              </a:rPr>
              <a:t>	ranks = </a:t>
            </a:r>
            <a:r>
              <a:rPr lang="en-US" sz="2400" dirty="0" err="1">
                <a:latin typeface="Courier" pitchFamily="2" charset="0"/>
              </a:rPr>
              <a:t>contribs.reduceByKey</a:t>
            </a:r>
            <a:r>
              <a:rPr lang="en-US" sz="2400" dirty="0">
                <a:latin typeface="Courier" pitchFamily="2" charset="0"/>
              </a:rPr>
              <a:t>((</a:t>
            </a:r>
            <a:r>
              <a:rPr lang="en-US" sz="2400" dirty="0" err="1">
                <a:latin typeface="Courier" pitchFamily="2" charset="0"/>
              </a:rPr>
              <a:t>x,y</a:t>
            </a:r>
            <a:r>
              <a:rPr lang="en-US" sz="2400" dirty="0">
                <a:latin typeface="Courier" pitchFamily="2" charset="0"/>
              </a:rPr>
              <a:t>) =&gt; </a:t>
            </a:r>
            <a:r>
              <a:rPr lang="en-US" sz="2400" dirty="0" err="1">
                <a:latin typeface="Courier" pitchFamily="2" charset="0"/>
              </a:rPr>
              <a:t>x+y</a:t>
            </a:r>
            <a:r>
              <a:rPr lang="en-US" sz="2400" dirty="0">
                <a:latin typeface="Courier" pitchFamily="2" charset="0"/>
              </a:rPr>
              <a:t>) </a:t>
            </a:r>
          </a:p>
          <a:p>
            <a:pPr marL="0" indent="0">
              <a:buClr>
                <a:schemeClr val="dk1"/>
              </a:buClr>
              <a:buSzPts val="2800"/>
              <a:buNone/>
            </a:pPr>
            <a:r>
              <a:rPr lang="en-US" sz="2400" dirty="0">
                <a:latin typeface="Courier" pitchFamily="2" charset="0"/>
              </a:rPr>
              <a:t>	  .</a:t>
            </a:r>
            <a:r>
              <a:rPr lang="en-US" sz="2400" dirty="0" err="1">
                <a:latin typeface="Courier" pitchFamily="2" charset="0"/>
              </a:rPr>
              <a:t>mapValues</a:t>
            </a:r>
            <a:r>
              <a:rPr lang="en-US" sz="2400" dirty="0">
                <a:latin typeface="Courier" pitchFamily="2" charset="0"/>
              </a:rPr>
              <a:t>(sum =&gt; 1-d/N + (d)*sum) </a:t>
            </a:r>
          </a:p>
          <a:p>
            <a:pPr marL="0" indent="0">
              <a:buClr>
                <a:schemeClr val="dk1"/>
              </a:buClr>
              <a:buSzPts val="2800"/>
              <a:buNone/>
            </a:pPr>
            <a:r>
              <a:rPr lang="en-US" sz="2400" dirty="0">
                <a:latin typeface="Courier" pitchFamily="2" charset="0"/>
              </a:rPr>
              <a:t>} </a:t>
            </a:r>
          </a:p>
        </p:txBody>
      </p:sp>
      <p:pic>
        <p:nvPicPr>
          <p:cNvPr id="10" name="Picture 9" descr="Diagram, schematic&#10;&#10;Description automatically generated">
            <a:extLst>
              <a:ext uri="{FF2B5EF4-FFF2-40B4-BE49-F238E27FC236}">
                <a16:creationId xmlns:a16="http://schemas.microsoft.com/office/drawing/2014/main" id="{F868E9F1-B72C-E14E-824A-248813AF2E94}"/>
              </a:ext>
            </a:extLst>
          </p:cNvPr>
          <p:cNvPicPr>
            <a:picLocks noChangeAspect="1"/>
          </p:cNvPicPr>
          <p:nvPr/>
        </p:nvPicPr>
        <p:blipFill>
          <a:blip r:embed="rId3"/>
          <a:stretch>
            <a:fillRect/>
          </a:stretch>
        </p:blipFill>
        <p:spPr>
          <a:xfrm>
            <a:off x="4729163" y="5606303"/>
            <a:ext cx="3586163" cy="750047"/>
          </a:xfrm>
          <a:prstGeom prst="rect">
            <a:avLst/>
          </a:prstGeom>
        </p:spPr>
      </p:pic>
      <p:sp>
        <p:nvSpPr>
          <p:cNvPr id="2" name="TextBox 1">
            <a:extLst>
              <a:ext uri="{FF2B5EF4-FFF2-40B4-BE49-F238E27FC236}">
                <a16:creationId xmlns:a16="http://schemas.microsoft.com/office/drawing/2014/main" id="{2CFA27D5-068C-71E3-0FC6-06F7F853481E}"/>
              </a:ext>
            </a:extLst>
          </p:cNvPr>
          <p:cNvSpPr txBox="1"/>
          <p:nvPr/>
        </p:nvSpPr>
        <p:spPr>
          <a:xfrm>
            <a:off x="4910138" y="2057400"/>
            <a:ext cx="3700462" cy="2308324"/>
          </a:xfrm>
          <a:prstGeom prst="rect">
            <a:avLst/>
          </a:prstGeom>
          <a:noFill/>
        </p:spPr>
        <p:txBody>
          <a:bodyPr wrap="square" rtlCol="0">
            <a:spAutoFit/>
          </a:bodyPr>
          <a:lstStyle/>
          <a:p>
            <a:r>
              <a:rPr lang="en-US" sz="14400" dirty="0"/>
              <a:t>🤮</a:t>
            </a:r>
          </a:p>
        </p:txBody>
      </p:sp>
    </p:spTree>
    <p:extLst>
      <p:ext uri="{BB962C8B-B14F-4D97-AF65-F5344CB8AC3E}">
        <p14:creationId xmlns:p14="http://schemas.microsoft.com/office/powerpoint/2010/main" val="192547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DB5D7A-49A9-45B4-C413-B2C4CBD5089A}"/>
              </a:ext>
            </a:extLst>
          </p:cNvPr>
          <p:cNvGraphicFramePr>
            <a:graphicFrameLocks noGrp="1"/>
          </p:cNvGraphicFramePr>
          <p:nvPr>
            <p:ph idx="1"/>
            <p:extLst>
              <p:ext uri="{D42A27DB-BD31-4B8C-83A1-F6EECF244321}">
                <p14:modId xmlns:p14="http://schemas.microsoft.com/office/powerpoint/2010/main" val="1439666148"/>
              </p:ext>
            </p:extLst>
          </p:nvPr>
        </p:nvGraphicFramePr>
        <p:xfrm>
          <a:off x="481012" y="568324"/>
          <a:ext cx="3805238" cy="2474915"/>
        </p:xfrm>
        <a:graphic>
          <a:graphicData uri="http://schemas.openxmlformats.org/drawingml/2006/table">
            <a:tbl>
              <a:tblPr firstRow="1" bandRow="1">
                <a:tableStyleId>{5C22544A-7EE6-4342-B048-85BDC9FD1C3A}</a:tableStyleId>
              </a:tblPr>
              <a:tblGrid>
                <a:gridCol w="1902619">
                  <a:extLst>
                    <a:ext uri="{9D8B030D-6E8A-4147-A177-3AD203B41FA5}">
                      <a16:colId xmlns:a16="http://schemas.microsoft.com/office/drawing/2014/main" val="120859465"/>
                    </a:ext>
                  </a:extLst>
                </a:gridCol>
                <a:gridCol w="1902619">
                  <a:extLst>
                    <a:ext uri="{9D8B030D-6E8A-4147-A177-3AD203B41FA5}">
                      <a16:colId xmlns:a16="http://schemas.microsoft.com/office/drawing/2014/main" val="1764123349"/>
                    </a:ext>
                  </a:extLst>
                </a:gridCol>
              </a:tblGrid>
              <a:tr h="494983">
                <a:tc>
                  <a:txBody>
                    <a:bodyPr/>
                    <a:lstStyle/>
                    <a:p>
                      <a:r>
                        <a:rPr lang="en-US" dirty="0"/>
                        <a:t>URL</a:t>
                      </a:r>
                    </a:p>
                  </a:txBody>
                  <a:tcPr/>
                </a:tc>
                <a:tc>
                  <a:txBody>
                    <a:bodyPr/>
                    <a:lstStyle/>
                    <a:p>
                      <a:r>
                        <a:rPr lang="en-US" dirty="0"/>
                        <a:t>Link</a:t>
                      </a:r>
                    </a:p>
                  </a:txBody>
                  <a:tcPr/>
                </a:tc>
                <a:extLst>
                  <a:ext uri="{0D108BD9-81ED-4DB2-BD59-A6C34878D82A}">
                    <a16:rowId xmlns:a16="http://schemas.microsoft.com/office/drawing/2014/main" val="2818300507"/>
                  </a:ext>
                </a:extLst>
              </a:tr>
              <a:tr h="494983">
                <a:tc>
                  <a:txBody>
                    <a:bodyPr/>
                    <a:lstStyle/>
                    <a:p>
                      <a:r>
                        <a:rPr lang="en-US" dirty="0"/>
                        <a:t>http://a</a:t>
                      </a:r>
                    </a:p>
                  </a:txBody>
                  <a:tcPr/>
                </a:tc>
                <a:tc>
                  <a:txBody>
                    <a:bodyPr/>
                    <a:lstStyle/>
                    <a:p>
                      <a:r>
                        <a:rPr lang="en-US" dirty="0"/>
                        <a:t>http://b</a:t>
                      </a:r>
                    </a:p>
                  </a:txBody>
                  <a:tcPr/>
                </a:tc>
                <a:extLst>
                  <a:ext uri="{0D108BD9-81ED-4DB2-BD59-A6C34878D82A}">
                    <a16:rowId xmlns:a16="http://schemas.microsoft.com/office/drawing/2014/main" val="2935405659"/>
                  </a:ext>
                </a:extLst>
              </a:tr>
              <a:tr h="494983">
                <a:tc>
                  <a:txBody>
                    <a:bodyPr/>
                    <a:lstStyle/>
                    <a:p>
                      <a:r>
                        <a:rPr lang="en-US" dirty="0"/>
                        <a:t>http://b</a:t>
                      </a:r>
                    </a:p>
                  </a:txBody>
                  <a:tcPr/>
                </a:tc>
                <a:tc>
                  <a:txBody>
                    <a:bodyPr/>
                    <a:lstStyle/>
                    <a:p>
                      <a:r>
                        <a:rPr lang="en-US" dirty="0"/>
                        <a:t>http://c</a:t>
                      </a:r>
                    </a:p>
                  </a:txBody>
                  <a:tcPr/>
                </a:tc>
                <a:extLst>
                  <a:ext uri="{0D108BD9-81ED-4DB2-BD59-A6C34878D82A}">
                    <a16:rowId xmlns:a16="http://schemas.microsoft.com/office/drawing/2014/main" val="3107420199"/>
                  </a:ext>
                </a:extLst>
              </a:tr>
              <a:tr h="494983">
                <a:tc>
                  <a:txBody>
                    <a:bodyPr/>
                    <a:lstStyle/>
                    <a:p>
                      <a:r>
                        <a:rPr lang="en-US" dirty="0"/>
                        <a:t>http://c</a:t>
                      </a:r>
                    </a:p>
                  </a:txBody>
                  <a:tcPr/>
                </a:tc>
                <a:tc>
                  <a:txBody>
                    <a:bodyPr/>
                    <a:lstStyle/>
                    <a:p>
                      <a:r>
                        <a:rPr lang="en-US" dirty="0"/>
                        <a:t>http://a</a:t>
                      </a:r>
                    </a:p>
                  </a:txBody>
                  <a:tcPr/>
                </a:tc>
                <a:extLst>
                  <a:ext uri="{0D108BD9-81ED-4DB2-BD59-A6C34878D82A}">
                    <a16:rowId xmlns:a16="http://schemas.microsoft.com/office/drawing/2014/main" val="960499986"/>
                  </a:ext>
                </a:extLst>
              </a:tr>
              <a:tr h="494983">
                <a:tc>
                  <a:txBody>
                    <a:bodyPr/>
                    <a:lstStyle/>
                    <a:p>
                      <a:r>
                        <a:rPr lang="en-US" dirty="0"/>
                        <a:t>http://a</a:t>
                      </a:r>
                    </a:p>
                  </a:txBody>
                  <a:tcPr/>
                </a:tc>
                <a:tc>
                  <a:txBody>
                    <a:bodyPr/>
                    <a:lstStyle/>
                    <a:p>
                      <a:r>
                        <a:rPr lang="en-US" dirty="0"/>
                        <a:t>http://c</a:t>
                      </a:r>
                    </a:p>
                  </a:txBody>
                  <a:tcPr/>
                </a:tc>
                <a:extLst>
                  <a:ext uri="{0D108BD9-81ED-4DB2-BD59-A6C34878D82A}">
                    <a16:rowId xmlns:a16="http://schemas.microsoft.com/office/drawing/2014/main" val="2658695320"/>
                  </a:ext>
                </a:extLst>
              </a:tr>
            </a:tbl>
          </a:graphicData>
        </a:graphic>
      </p:graphicFrame>
      <p:sp>
        <p:nvSpPr>
          <p:cNvPr id="4" name="Slide Number Placeholder 3">
            <a:extLst>
              <a:ext uri="{FF2B5EF4-FFF2-40B4-BE49-F238E27FC236}">
                <a16:creationId xmlns:a16="http://schemas.microsoft.com/office/drawing/2014/main" id="{EEE43C2B-CBEE-0FB6-5259-32B51F5943E9}"/>
              </a:ext>
            </a:extLst>
          </p:cNvPr>
          <p:cNvSpPr>
            <a:spLocks noGrp="1"/>
          </p:cNvSpPr>
          <p:nvPr>
            <p:ph type="sldNum" sz="quarter" idx="12"/>
          </p:nvPr>
        </p:nvSpPr>
        <p:spPr/>
        <p:txBody>
          <a:bodyPr/>
          <a:lstStyle/>
          <a:p>
            <a:fld id="{4EEF9975-6C58-5C4C-8961-54FFA2646BAA}" type="slidenum">
              <a:rPr lang="en-US" smtClean="0"/>
              <a:t>35</a:t>
            </a:fld>
            <a:endParaRPr lang="en-US"/>
          </a:p>
        </p:txBody>
      </p:sp>
      <p:graphicFrame>
        <p:nvGraphicFramePr>
          <p:cNvPr id="6" name="Content Placeholder 4">
            <a:extLst>
              <a:ext uri="{FF2B5EF4-FFF2-40B4-BE49-F238E27FC236}">
                <a16:creationId xmlns:a16="http://schemas.microsoft.com/office/drawing/2014/main" id="{62D00AAF-8323-BDDC-7143-9C2A6926D240}"/>
              </a:ext>
            </a:extLst>
          </p:cNvPr>
          <p:cNvGraphicFramePr>
            <a:graphicFrameLocks/>
          </p:cNvGraphicFramePr>
          <p:nvPr>
            <p:extLst>
              <p:ext uri="{D42A27DB-BD31-4B8C-83A1-F6EECF244321}">
                <p14:modId xmlns:p14="http://schemas.microsoft.com/office/powerpoint/2010/main" val="377986308"/>
              </p:ext>
            </p:extLst>
          </p:nvPr>
        </p:nvGraphicFramePr>
        <p:xfrm>
          <a:off x="4805362" y="568323"/>
          <a:ext cx="1902619" cy="2474915"/>
        </p:xfrm>
        <a:graphic>
          <a:graphicData uri="http://schemas.openxmlformats.org/drawingml/2006/table">
            <a:tbl>
              <a:tblPr firstRow="1" bandRow="1">
                <a:tableStyleId>{5C22544A-7EE6-4342-B048-85BDC9FD1C3A}</a:tableStyleId>
              </a:tblPr>
              <a:tblGrid>
                <a:gridCol w="1902619">
                  <a:extLst>
                    <a:ext uri="{9D8B030D-6E8A-4147-A177-3AD203B41FA5}">
                      <a16:colId xmlns:a16="http://schemas.microsoft.com/office/drawing/2014/main" val="120859465"/>
                    </a:ext>
                  </a:extLst>
                </a:gridCol>
              </a:tblGrid>
              <a:tr h="494983">
                <a:tc>
                  <a:txBody>
                    <a:bodyPr/>
                    <a:lstStyle/>
                    <a:p>
                      <a:r>
                        <a:rPr lang="en-US" dirty="0"/>
                        <a:t>Ranks</a:t>
                      </a:r>
                    </a:p>
                  </a:txBody>
                  <a:tcPr/>
                </a:tc>
                <a:extLst>
                  <a:ext uri="{0D108BD9-81ED-4DB2-BD59-A6C34878D82A}">
                    <a16:rowId xmlns:a16="http://schemas.microsoft.com/office/drawing/2014/main" val="2818300507"/>
                  </a:ext>
                </a:extLst>
              </a:tr>
              <a:tr h="494983">
                <a:tc>
                  <a:txBody>
                    <a:bodyPr/>
                    <a:lstStyle/>
                    <a:p>
                      <a:r>
                        <a:rPr lang="en-US" dirty="0"/>
                        <a:t>(http://a,1)</a:t>
                      </a:r>
                    </a:p>
                  </a:txBody>
                  <a:tcPr/>
                </a:tc>
                <a:extLst>
                  <a:ext uri="{0D108BD9-81ED-4DB2-BD59-A6C34878D82A}">
                    <a16:rowId xmlns:a16="http://schemas.microsoft.com/office/drawing/2014/main" val="2935405659"/>
                  </a:ext>
                </a:extLst>
              </a:tr>
              <a:tr h="494983">
                <a:tc>
                  <a:txBody>
                    <a:bodyPr/>
                    <a:lstStyle/>
                    <a:p>
                      <a:r>
                        <a:rPr lang="en-US" dirty="0"/>
                        <a:t>(http://1,1)</a:t>
                      </a:r>
                    </a:p>
                  </a:txBody>
                  <a:tcPr/>
                </a:tc>
                <a:extLst>
                  <a:ext uri="{0D108BD9-81ED-4DB2-BD59-A6C34878D82A}">
                    <a16:rowId xmlns:a16="http://schemas.microsoft.com/office/drawing/2014/main" val="3107420199"/>
                  </a:ext>
                </a:extLst>
              </a:tr>
              <a:tr h="494983">
                <a:tc>
                  <a:txBody>
                    <a:bodyPr/>
                    <a:lstStyle/>
                    <a:p>
                      <a:r>
                        <a:rPr lang="en-US" dirty="0"/>
                        <a:t>(http://c,1)</a:t>
                      </a:r>
                    </a:p>
                  </a:txBody>
                  <a:tcPr/>
                </a:tc>
                <a:extLst>
                  <a:ext uri="{0D108BD9-81ED-4DB2-BD59-A6C34878D82A}">
                    <a16:rowId xmlns:a16="http://schemas.microsoft.com/office/drawing/2014/main" val="960499986"/>
                  </a:ext>
                </a:extLst>
              </a:tr>
              <a:tr h="494983">
                <a:tc>
                  <a:txBody>
                    <a:bodyPr/>
                    <a:lstStyle/>
                    <a:p>
                      <a:endParaRPr lang="en-US" dirty="0"/>
                    </a:p>
                  </a:txBody>
                  <a:tcPr/>
                </a:tc>
                <a:extLst>
                  <a:ext uri="{0D108BD9-81ED-4DB2-BD59-A6C34878D82A}">
                    <a16:rowId xmlns:a16="http://schemas.microsoft.com/office/drawing/2014/main" val="2658695320"/>
                  </a:ext>
                </a:extLst>
              </a:tr>
            </a:tbl>
          </a:graphicData>
        </a:graphic>
      </p:graphicFrame>
      <p:sp>
        <p:nvSpPr>
          <p:cNvPr id="8" name="TextBox 7">
            <a:extLst>
              <a:ext uri="{FF2B5EF4-FFF2-40B4-BE49-F238E27FC236}">
                <a16:creationId xmlns:a16="http://schemas.microsoft.com/office/drawing/2014/main" id="{4E3DA1C7-DDD1-45E7-F0F3-51DB227DEFC5}"/>
              </a:ext>
            </a:extLst>
          </p:cNvPr>
          <p:cNvSpPr txBox="1"/>
          <p:nvPr/>
        </p:nvSpPr>
        <p:spPr>
          <a:xfrm>
            <a:off x="481012" y="3653948"/>
            <a:ext cx="9679783" cy="1200329"/>
          </a:xfrm>
          <a:prstGeom prst="rect">
            <a:avLst/>
          </a:prstGeom>
          <a:noFill/>
        </p:spPr>
        <p:txBody>
          <a:bodyPr wrap="square">
            <a:spAutoFit/>
          </a:bodyPr>
          <a:lstStyle/>
          <a:p>
            <a:pPr marL="0" indent="0">
              <a:buClr>
                <a:schemeClr val="dk1"/>
              </a:buClr>
              <a:buSzPts val="2800"/>
              <a:buNone/>
            </a:pPr>
            <a:r>
              <a:rPr lang="en-US" sz="1800" dirty="0" err="1">
                <a:latin typeface="Courier" pitchFamily="2" charset="0"/>
              </a:rPr>
              <a:t>val</a:t>
            </a:r>
            <a:r>
              <a:rPr lang="en-US" sz="1800" dirty="0">
                <a:latin typeface="Courier" pitchFamily="2" charset="0"/>
              </a:rPr>
              <a:t> </a:t>
            </a:r>
            <a:r>
              <a:rPr lang="en-US" sz="1800" dirty="0" err="1">
                <a:latin typeface="Courier" pitchFamily="2" charset="0"/>
              </a:rPr>
              <a:t>contribs</a:t>
            </a:r>
            <a:r>
              <a:rPr lang="en-US" sz="1800" dirty="0">
                <a:latin typeface="Courier" pitchFamily="2" charset="0"/>
              </a:rPr>
              <a:t> = </a:t>
            </a:r>
            <a:r>
              <a:rPr lang="en-US" sz="1800" dirty="0" err="1">
                <a:latin typeface="Courier" pitchFamily="2" charset="0"/>
              </a:rPr>
              <a:t>links.join</a:t>
            </a:r>
            <a:r>
              <a:rPr lang="en-US" sz="1800" dirty="0">
                <a:latin typeface="Courier" pitchFamily="2" charset="0"/>
              </a:rPr>
              <a:t>(ranks).</a:t>
            </a:r>
            <a:r>
              <a:rPr lang="en-US" sz="1800" dirty="0" err="1">
                <a:latin typeface="Courier" pitchFamily="2" charset="0"/>
              </a:rPr>
              <a:t>flatMap</a:t>
            </a:r>
            <a:r>
              <a:rPr lang="en-US" sz="1800" dirty="0">
                <a:latin typeface="Courier" pitchFamily="2" charset="0"/>
              </a:rPr>
              <a:t> { </a:t>
            </a:r>
          </a:p>
          <a:p>
            <a:pPr marL="0" indent="0">
              <a:buClr>
                <a:schemeClr val="dk1"/>
              </a:buClr>
              <a:buSzPts val="2800"/>
              <a:buNone/>
            </a:pPr>
            <a:r>
              <a:rPr lang="en-US" sz="1800" dirty="0">
                <a:latin typeface="Courier" pitchFamily="2" charset="0"/>
              </a:rPr>
              <a:t>		(</a:t>
            </a:r>
            <a:r>
              <a:rPr lang="en-US" sz="1800" dirty="0" err="1">
                <a:latin typeface="Courier" pitchFamily="2" charset="0"/>
              </a:rPr>
              <a:t>url</a:t>
            </a:r>
            <a:r>
              <a:rPr lang="en-US" sz="1800" dirty="0">
                <a:latin typeface="Courier" pitchFamily="2" charset="0"/>
              </a:rPr>
              <a:t>, (links, rank)) =&gt;</a:t>
            </a:r>
          </a:p>
          <a:p>
            <a:pPr marL="0" indent="0">
              <a:buClr>
                <a:schemeClr val="dk1"/>
              </a:buClr>
              <a:buSzPts val="2800"/>
              <a:buNone/>
            </a:pPr>
            <a:r>
              <a:rPr lang="en-US" sz="1800" dirty="0">
                <a:latin typeface="Courier" pitchFamily="2" charset="0"/>
              </a:rPr>
              <a:t>		  </a:t>
            </a:r>
            <a:r>
              <a:rPr lang="en-US" sz="1800" dirty="0" err="1">
                <a:latin typeface="Courier" pitchFamily="2" charset="0"/>
              </a:rPr>
              <a:t>links.map</a:t>
            </a:r>
            <a:r>
              <a:rPr lang="en-US" sz="1800" dirty="0">
                <a:latin typeface="Courier" pitchFamily="2" charset="0"/>
              </a:rPr>
              <a:t>(</a:t>
            </a:r>
            <a:r>
              <a:rPr lang="en-US" sz="1800" dirty="0" err="1">
                <a:latin typeface="Courier" pitchFamily="2" charset="0"/>
              </a:rPr>
              <a:t>dest</a:t>
            </a:r>
            <a:r>
              <a:rPr lang="en-US" sz="1800" dirty="0">
                <a:latin typeface="Courier" pitchFamily="2" charset="0"/>
              </a:rPr>
              <a:t> =&gt; (</a:t>
            </a:r>
            <a:r>
              <a:rPr lang="en-US" sz="1800" dirty="0" err="1">
                <a:latin typeface="Courier" pitchFamily="2" charset="0"/>
              </a:rPr>
              <a:t>dest</a:t>
            </a:r>
            <a:r>
              <a:rPr lang="en-US" sz="1800" dirty="0">
                <a:latin typeface="Courier" pitchFamily="2" charset="0"/>
              </a:rPr>
              <a:t>, rank/</a:t>
            </a:r>
            <a:r>
              <a:rPr lang="en-US" sz="1800" dirty="0" err="1">
                <a:latin typeface="Courier" pitchFamily="2" charset="0"/>
              </a:rPr>
              <a:t>links.size</a:t>
            </a:r>
            <a:r>
              <a:rPr lang="en-US" sz="1800" dirty="0">
                <a:latin typeface="Courier" pitchFamily="2" charset="0"/>
              </a:rPr>
              <a:t>)) </a:t>
            </a:r>
          </a:p>
          <a:p>
            <a:pPr marL="0" indent="0">
              <a:buClr>
                <a:schemeClr val="dk1"/>
              </a:buClr>
              <a:buSzPts val="2800"/>
              <a:buNone/>
            </a:pPr>
            <a:r>
              <a:rPr lang="en-US" sz="1800" dirty="0">
                <a:latin typeface="Courier" pitchFamily="2" charset="0"/>
              </a:rPr>
              <a:t>	}</a:t>
            </a:r>
          </a:p>
        </p:txBody>
      </p:sp>
      <p:sp>
        <p:nvSpPr>
          <p:cNvPr id="9" name="TextBox 8">
            <a:extLst>
              <a:ext uri="{FF2B5EF4-FFF2-40B4-BE49-F238E27FC236}">
                <a16:creationId xmlns:a16="http://schemas.microsoft.com/office/drawing/2014/main" id="{81BF32C4-B56B-7E2E-518C-5935A304FB18}"/>
              </a:ext>
            </a:extLst>
          </p:cNvPr>
          <p:cNvSpPr txBox="1"/>
          <p:nvPr/>
        </p:nvSpPr>
        <p:spPr>
          <a:xfrm>
            <a:off x="9001125" y="605451"/>
            <a:ext cx="2957513" cy="1200329"/>
          </a:xfrm>
          <a:prstGeom prst="rect">
            <a:avLst/>
          </a:prstGeom>
          <a:noFill/>
        </p:spPr>
        <p:txBody>
          <a:bodyPr wrap="square" rtlCol="0">
            <a:spAutoFit/>
          </a:bodyPr>
          <a:lstStyle/>
          <a:p>
            <a:r>
              <a:rPr lang="en-US" dirty="0"/>
              <a:t>(a, b) =&gt; (a + b)</a:t>
            </a:r>
          </a:p>
          <a:p>
            <a:r>
              <a:rPr lang="en-US" dirty="0"/>
              <a:t>Defines a function that takes two parameters a and b and sums them</a:t>
            </a:r>
          </a:p>
        </p:txBody>
      </p:sp>
    </p:spTree>
    <p:extLst>
      <p:ext uri="{BB962C8B-B14F-4D97-AF65-F5344CB8AC3E}">
        <p14:creationId xmlns:p14="http://schemas.microsoft.com/office/powerpoint/2010/main" val="266867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DB5D7A-49A9-45B4-C413-B2C4CBD5089A}"/>
              </a:ext>
            </a:extLst>
          </p:cNvPr>
          <p:cNvGraphicFramePr>
            <a:graphicFrameLocks noGrp="1"/>
          </p:cNvGraphicFramePr>
          <p:nvPr>
            <p:ph idx="1"/>
            <p:extLst>
              <p:ext uri="{D42A27DB-BD31-4B8C-83A1-F6EECF244321}">
                <p14:modId xmlns:p14="http://schemas.microsoft.com/office/powerpoint/2010/main" val="3203492460"/>
              </p:ext>
            </p:extLst>
          </p:nvPr>
        </p:nvGraphicFramePr>
        <p:xfrm>
          <a:off x="481012" y="568324"/>
          <a:ext cx="5734050" cy="1979932"/>
        </p:xfrm>
        <a:graphic>
          <a:graphicData uri="http://schemas.openxmlformats.org/drawingml/2006/table">
            <a:tbl>
              <a:tblPr firstRow="1" bandRow="1">
                <a:tableStyleId>{5C22544A-7EE6-4342-B048-85BDC9FD1C3A}</a:tableStyleId>
              </a:tblPr>
              <a:tblGrid>
                <a:gridCol w="1911350">
                  <a:extLst>
                    <a:ext uri="{9D8B030D-6E8A-4147-A177-3AD203B41FA5}">
                      <a16:colId xmlns:a16="http://schemas.microsoft.com/office/drawing/2014/main" val="120859465"/>
                    </a:ext>
                  </a:extLst>
                </a:gridCol>
                <a:gridCol w="1911350">
                  <a:extLst>
                    <a:ext uri="{9D8B030D-6E8A-4147-A177-3AD203B41FA5}">
                      <a16:colId xmlns:a16="http://schemas.microsoft.com/office/drawing/2014/main" val="1764123349"/>
                    </a:ext>
                  </a:extLst>
                </a:gridCol>
                <a:gridCol w="1911350">
                  <a:extLst>
                    <a:ext uri="{9D8B030D-6E8A-4147-A177-3AD203B41FA5}">
                      <a16:colId xmlns:a16="http://schemas.microsoft.com/office/drawing/2014/main" val="1046582642"/>
                    </a:ext>
                  </a:extLst>
                </a:gridCol>
              </a:tblGrid>
              <a:tr h="494983">
                <a:tc>
                  <a:txBody>
                    <a:bodyPr/>
                    <a:lstStyle/>
                    <a:p>
                      <a:r>
                        <a:rPr lang="en-US" dirty="0"/>
                        <a:t>URL</a:t>
                      </a:r>
                    </a:p>
                  </a:txBody>
                  <a:tcPr/>
                </a:tc>
                <a:tc>
                  <a:txBody>
                    <a:bodyPr/>
                    <a:lstStyle/>
                    <a:p>
                      <a:r>
                        <a:rPr lang="en-US" dirty="0"/>
                        <a:t>Links</a:t>
                      </a:r>
                    </a:p>
                  </a:txBody>
                  <a:tcPr/>
                </a:tc>
                <a:tc>
                  <a:txBody>
                    <a:bodyPr/>
                    <a:lstStyle/>
                    <a:p>
                      <a:r>
                        <a:rPr lang="en-US" dirty="0"/>
                        <a:t>Rank</a:t>
                      </a:r>
                    </a:p>
                  </a:txBody>
                  <a:tcPr/>
                </a:tc>
                <a:extLst>
                  <a:ext uri="{0D108BD9-81ED-4DB2-BD59-A6C34878D82A}">
                    <a16:rowId xmlns:a16="http://schemas.microsoft.com/office/drawing/2014/main" val="2818300507"/>
                  </a:ext>
                </a:extLst>
              </a:tr>
              <a:tr h="494983">
                <a:tc>
                  <a:txBody>
                    <a:bodyPr/>
                    <a:lstStyle/>
                    <a:p>
                      <a:r>
                        <a:rPr lang="en-US" dirty="0"/>
                        <a:t>http://a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http://c}</a:t>
                      </a:r>
                    </a:p>
                  </a:txBody>
                  <a:tcPr/>
                </a:tc>
                <a:tc>
                  <a:txBody>
                    <a:bodyPr/>
                    <a:lstStyle/>
                    <a:p>
                      <a:r>
                        <a:rPr lang="en-US" dirty="0"/>
                        <a:t>1</a:t>
                      </a:r>
                    </a:p>
                  </a:txBody>
                  <a:tcPr/>
                </a:tc>
                <a:extLst>
                  <a:ext uri="{0D108BD9-81ED-4DB2-BD59-A6C34878D82A}">
                    <a16:rowId xmlns:a16="http://schemas.microsoft.com/office/drawing/2014/main" val="2935405659"/>
                  </a:ext>
                </a:extLst>
              </a:tr>
              <a:tr h="494983">
                <a:tc>
                  <a:txBody>
                    <a:bodyPr/>
                    <a:lstStyle/>
                    <a:p>
                      <a:r>
                        <a:rPr lang="en-US" dirty="0"/>
                        <a:t>http://b</a:t>
                      </a:r>
                    </a:p>
                  </a:txBody>
                  <a:tcPr/>
                </a:tc>
                <a:tc>
                  <a:txBody>
                    <a:bodyPr/>
                    <a:lstStyle/>
                    <a:p>
                      <a:r>
                        <a:rPr lang="en-US" dirty="0"/>
                        <a:t>{http://c}</a:t>
                      </a:r>
                    </a:p>
                  </a:txBody>
                  <a:tcPr/>
                </a:tc>
                <a:tc>
                  <a:txBody>
                    <a:bodyPr/>
                    <a:lstStyle/>
                    <a:p>
                      <a:r>
                        <a:rPr lang="en-US" dirty="0"/>
                        <a:t>1</a:t>
                      </a:r>
                    </a:p>
                  </a:txBody>
                  <a:tcPr/>
                </a:tc>
                <a:extLst>
                  <a:ext uri="{0D108BD9-81ED-4DB2-BD59-A6C34878D82A}">
                    <a16:rowId xmlns:a16="http://schemas.microsoft.com/office/drawing/2014/main" val="3107420199"/>
                  </a:ext>
                </a:extLst>
              </a:tr>
              <a:tr h="494983">
                <a:tc>
                  <a:txBody>
                    <a:bodyPr/>
                    <a:lstStyle/>
                    <a:p>
                      <a:r>
                        <a:rPr lang="en-US" dirty="0"/>
                        <a:t>http://c</a:t>
                      </a:r>
                    </a:p>
                  </a:txBody>
                  <a:tcPr/>
                </a:tc>
                <a:tc>
                  <a:txBody>
                    <a:bodyPr/>
                    <a:lstStyle/>
                    <a:p>
                      <a:r>
                        <a:rPr lang="en-US" dirty="0"/>
                        <a:t>{http://a}</a:t>
                      </a:r>
                    </a:p>
                  </a:txBody>
                  <a:tcPr/>
                </a:tc>
                <a:tc>
                  <a:txBody>
                    <a:bodyPr/>
                    <a:lstStyle/>
                    <a:p>
                      <a:r>
                        <a:rPr lang="en-US" dirty="0"/>
                        <a:t>1</a:t>
                      </a:r>
                    </a:p>
                  </a:txBody>
                  <a:tcPr/>
                </a:tc>
                <a:extLst>
                  <a:ext uri="{0D108BD9-81ED-4DB2-BD59-A6C34878D82A}">
                    <a16:rowId xmlns:a16="http://schemas.microsoft.com/office/drawing/2014/main" val="960499986"/>
                  </a:ext>
                </a:extLst>
              </a:tr>
            </a:tbl>
          </a:graphicData>
        </a:graphic>
      </p:graphicFrame>
      <p:sp>
        <p:nvSpPr>
          <p:cNvPr id="4" name="Slide Number Placeholder 3">
            <a:extLst>
              <a:ext uri="{FF2B5EF4-FFF2-40B4-BE49-F238E27FC236}">
                <a16:creationId xmlns:a16="http://schemas.microsoft.com/office/drawing/2014/main" id="{EEE43C2B-CBEE-0FB6-5259-32B51F5943E9}"/>
              </a:ext>
            </a:extLst>
          </p:cNvPr>
          <p:cNvSpPr>
            <a:spLocks noGrp="1"/>
          </p:cNvSpPr>
          <p:nvPr>
            <p:ph type="sldNum" sz="quarter" idx="12"/>
          </p:nvPr>
        </p:nvSpPr>
        <p:spPr/>
        <p:txBody>
          <a:bodyPr/>
          <a:lstStyle/>
          <a:p>
            <a:fld id="{4EEF9975-6C58-5C4C-8961-54FFA2646BAA}" type="slidenum">
              <a:rPr lang="en-US" smtClean="0"/>
              <a:t>36</a:t>
            </a:fld>
            <a:endParaRPr lang="en-US"/>
          </a:p>
        </p:txBody>
      </p:sp>
      <p:sp>
        <p:nvSpPr>
          <p:cNvPr id="8" name="TextBox 7">
            <a:extLst>
              <a:ext uri="{FF2B5EF4-FFF2-40B4-BE49-F238E27FC236}">
                <a16:creationId xmlns:a16="http://schemas.microsoft.com/office/drawing/2014/main" id="{4E3DA1C7-DDD1-45E7-F0F3-51DB227DEFC5}"/>
              </a:ext>
            </a:extLst>
          </p:cNvPr>
          <p:cNvSpPr txBox="1"/>
          <p:nvPr/>
        </p:nvSpPr>
        <p:spPr>
          <a:xfrm>
            <a:off x="481012" y="3653948"/>
            <a:ext cx="9679783" cy="1200329"/>
          </a:xfrm>
          <a:prstGeom prst="rect">
            <a:avLst/>
          </a:prstGeom>
          <a:noFill/>
        </p:spPr>
        <p:txBody>
          <a:bodyPr wrap="square">
            <a:spAutoFit/>
          </a:bodyPr>
          <a:lstStyle/>
          <a:p>
            <a:pPr marL="0" indent="0">
              <a:buClr>
                <a:schemeClr val="dk1"/>
              </a:buClr>
              <a:buSzPts val="2800"/>
              <a:buNone/>
            </a:pPr>
            <a:r>
              <a:rPr lang="en-US" sz="1800" dirty="0" err="1">
                <a:latin typeface="Courier" pitchFamily="2" charset="0"/>
              </a:rPr>
              <a:t>val</a:t>
            </a:r>
            <a:r>
              <a:rPr lang="en-US" sz="1800" dirty="0">
                <a:latin typeface="Courier" pitchFamily="2" charset="0"/>
              </a:rPr>
              <a:t> </a:t>
            </a:r>
            <a:r>
              <a:rPr lang="en-US" sz="1800" dirty="0" err="1">
                <a:latin typeface="Courier" pitchFamily="2" charset="0"/>
              </a:rPr>
              <a:t>contribs</a:t>
            </a:r>
            <a:r>
              <a:rPr lang="en-US" sz="1800" dirty="0">
                <a:latin typeface="Courier" pitchFamily="2" charset="0"/>
              </a:rPr>
              <a:t> = </a:t>
            </a:r>
            <a:r>
              <a:rPr lang="en-US" sz="1800" dirty="0" err="1">
                <a:latin typeface="Courier" pitchFamily="2" charset="0"/>
              </a:rPr>
              <a:t>links.join</a:t>
            </a:r>
            <a:r>
              <a:rPr lang="en-US" sz="1800" dirty="0">
                <a:latin typeface="Courier" pitchFamily="2" charset="0"/>
              </a:rPr>
              <a:t>(ranks).</a:t>
            </a:r>
            <a:r>
              <a:rPr lang="en-US" sz="1800" dirty="0" err="1">
                <a:latin typeface="Courier" pitchFamily="2" charset="0"/>
              </a:rPr>
              <a:t>flatMap</a:t>
            </a:r>
            <a:r>
              <a:rPr lang="en-US" sz="1800" dirty="0">
                <a:latin typeface="Courier" pitchFamily="2" charset="0"/>
              </a:rPr>
              <a:t> { </a:t>
            </a:r>
          </a:p>
          <a:p>
            <a:pPr marL="0" indent="0">
              <a:buClr>
                <a:schemeClr val="dk1"/>
              </a:buClr>
              <a:buSzPts val="2800"/>
              <a:buNone/>
            </a:pPr>
            <a:r>
              <a:rPr lang="en-US" sz="1800" dirty="0">
                <a:latin typeface="Courier" pitchFamily="2" charset="0"/>
              </a:rPr>
              <a:t>		(</a:t>
            </a:r>
            <a:r>
              <a:rPr lang="en-US" sz="1800" dirty="0" err="1">
                <a:latin typeface="Courier" pitchFamily="2" charset="0"/>
              </a:rPr>
              <a:t>url</a:t>
            </a:r>
            <a:r>
              <a:rPr lang="en-US" sz="1800" dirty="0">
                <a:latin typeface="Courier" pitchFamily="2" charset="0"/>
              </a:rPr>
              <a:t>, (links, rank)) =&gt;</a:t>
            </a:r>
          </a:p>
          <a:p>
            <a:pPr marL="0" indent="0">
              <a:buClr>
                <a:schemeClr val="dk1"/>
              </a:buClr>
              <a:buSzPts val="2800"/>
              <a:buNone/>
            </a:pPr>
            <a:r>
              <a:rPr lang="en-US" sz="1800" dirty="0">
                <a:latin typeface="Courier" pitchFamily="2" charset="0"/>
              </a:rPr>
              <a:t>		  </a:t>
            </a:r>
            <a:r>
              <a:rPr lang="en-US" sz="1800" dirty="0" err="1">
                <a:latin typeface="Courier" pitchFamily="2" charset="0"/>
              </a:rPr>
              <a:t>links.map</a:t>
            </a:r>
            <a:r>
              <a:rPr lang="en-US" sz="1800" dirty="0">
                <a:latin typeface="Courier" pitchFamily="2" charset="0"/>
              </a:rPr>
              <a:t>(</a:t>
            </a:r>
            <a:r>
              <a:rPr lang="en-US" sz="1800" dirty="0" err="1">
                <a:latin typeface="Courier" pitchFamily="2" charset="0"/>
              </a:rPr>
              <a:t>dest</a:t>
            </a:r>
            <a:r>
              <a:rPr lang="en-US" sz="1800" dirty="0">
                <a:latin typeface="Courier" pitchFamily="2" charset="0"/>
              </a:rPr>
              <a:t> =&gt; (</a:t>
            </a:r>
            <a:r>
              <a:rPr lang="en-US" sz="1800" dirty="0" err="1">
                <a:latin typeface="Courier" pitchFamily="2" charset="0"/>
              </a:rPr>
              <a:t>dest</a:t>
            </a:r>
            <a:r>
              <a:rPr lang="en-US" sz="1800" dirty="0">
                <a:latin typeface="Courier" pitchFamily="2" charset="0"/>
              </a:rPr>
              <a:t>, rank/</a:t>
            </a:r>
            <a:r>
              <a:rPr lang="en-US" sz="1800" dirty="0" err="1">
                <a:latin typeface="Courier" pitchFamily="2" charset="0"/>
              </a:rPr>
              <a:t>links.size</a:t>
            </a:r>
            <a:r>
              <a:rPr lang="en-US" sz="1800" dirty="0">
                <a:latin typeface="Courier" pitchFamily="2" charset="0"/>
              </a:rPr>
              <a:t>)) </a:t>
            </a:r>
          </a:p>
          <a:p>
            <a:pPr marL="0" indent="0">
              <a:buClr>
                <a:schemeClr val="dk1"/>
              </a:buClr>
              <a:buSzPts val="2800"/>
              <a:buNone/>
            </a:pPr>
            <a:r>
              <a:rPr lang="en-US" sz="1800" dirty="0">
                <a:latin typeface="Courier" pitchFamily="2" charset="0"/>
              </a:rPr>
              <a:t>	}</a:t>
            </a:r>
          </a:p>
        </p:txBody>
      </p:sp>
      <p:sp>
        <p:nvSpPr>
          <p:cNvPr id="2" name="Rectangle 1">
            <a:extLst>
              <a:ext uri="{FF2B5EF4-FFF2-40B4-BE49-F238E27FC236}">
                <a16:creationId xmlns:a16="http://schemas.microsoft.com/office/drawing/2014/main" id="{AAEBFCC3-BE55-908C-F03C-5F891D711A03}"/>
              </a:ext>
            </a:extLst>
          </p:cNvPr>
          <p:cNvSpPr/>
          <p:nvPr/>
        </p:nvSpPr>
        <p:spPr>
          <a:xfrm>
            <a:off x="2528888" y="3668236"/>
            <a:ext cx="2400300" cy="3465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9154A3-4A23-4AC8-BDB0-7DC15ECB4D41}"/>
              </a:ext>
            </a:extLst>
          </p:cNvPr>
          <p:cNvSpPr txBox="1"/>
          <p:nvPr/>
        </p:nvSpPr>
        <p:spPr>
          <a:xfrm>
            <a:off x="9001125" y="605451"/>
            <a:ext cx="2957513" cy="1200329"/>
          </a:xfrm>
          <a:prstGeom prst="rect">
            <a:avLst/>
          </a:prstGeom>
          <a:noFill/>
        </p:spPr>
        <p:txBody>
          <a:bodyPr wrap="square" rtlCol="0">
            <a:spAutoFit/>
          </a:bodyPr>
          <a:lstStyle/>
          <a:p>
            <a:r>
              <a:rPr lang="en-US" dirty="0"/>
              <a:t>(a, b) =&gt; (a + b)</a:t>
            </a:r>
          </a:p>
          <a:p>
            <a:r>
              <a:rPr lang="en-US" dirty="0"/>
              <a:t>Defines a function that takes two parameters a and b and sums them</a:t>
            </a:r>
          </a:p>
        </p:txBody>
      </p:sp>
    </p:spTree>
    <p:extLst>
      <p:ext uri="{BB962C8B-B14F-4D97-AF65-F5344CB8AC3E}">
        <p14:creationId xmlns:p14="http://schemas.microsoft.com/office/powerpoint/2010/main" val="350134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DB5D7A-49A9-45B4-C413-B2C4CBD5089A}"/>
              </a:ext>
            </a:extLst>
          </p:cNvPr>
          <p:cNvGraphicFramePr>
            <a:graphicFrameLocks noGrp="1"/>
          </p:cNvGraphicFramePr>
          <p:nvPr>
            <p:ph idx="1"/>
          </p:nvPr>
        </p:nvGraphicFramePr>
        <p:xfrm>
          <a:off x="481012" y="568324"/>
          <a:ext cx="5734050" cy="1979932"/>
        </p:xfrm>
        <a:graphic>
          <a:graphicData uri="http://schemas.openxmlformats.org/drawingml/2006/table">
            <a:tbl>
              <a:tblPr firstRow="1" bandRow="1">
                <a:tableStyleId>{5C22544A-7EE6-4342-B048-85BDC9FD1C3A}</a:tableStyleId>
              </a:tblPr>
              <a:tblGrid>
                <a:gridCol w="1911350">
                  <a:extLst>
                    <a:ext uri="{9D8B030D-6E8A-4147-A177-3AD203B41FA5}">
                      <a16:colId xmlns:a16="http://schemas.microsoft.com/office/drawing/2014/main" val="120859465"/>
                    </a:ext>
                  </a:extLst>
                </a:gridCol>
                <a:gridCol w="1911350">
                  <a:extLst>
                    <a:ext uri="{9D8B030D-6E8A-4147-A177-3AD203B41FA5}">
                      <a16:colId xmlns:a16="http://schemas.microsoft.com/office/drawing/2014/main" val="1764123349"/>
                    </a:ext>
                  </a:extLst>
                </a:gridCol>
                <a:gridCol w="1911350">
                  <a:extLst>
                    <a:ext uri="{9D8B030D-6E8A-4147-A177-3AD203B41FA5}">
                      <a16:colId xmlns:a16="http://schemas.microsoft.com/office/drawing/2014/main" val="1046582642"/>
                    </a:ext>
                  </a:extLst>
                </a:gridCol>
              </a:tblGrid>
              <a:tr h="494983">
                <a:tc>
                  <a:txBody>
                    <a:bodyPr/>
                    <a:lstStyle/>
                    <a:p>
                      <a:r>
                        <a:rPr lang="en-US" dirty="0"/>
                        <a:t>URL</a:t>
                      </a:r>
                    </a:p>
                  </a:txBody>
                  <a:tcPr/>
                </a:tc>
                <a:tc>
                  <a:txBody>
                    <a:bodyPr/>
                    <a:lstStyle/>
                    <a:p>
                      <a:r>
                        <a:rPr lang="en-US" dirty="0"/>
                        <a:t>Links</a:t>
                      </a:r>
                    </a:p>
                  </a:txBody>
                  <a:tcPr/>
                </a:tc>
                <a:tc>
                  <a:txBody>
                    <a:bodyPr/>
                    <a:lstStyle/>
                    <a:p>
                      <a:r>
                        <a:rPr lang="en-US" dirty="0"/>
                        <a:t>Rank</a:t>
                      </a:r>
                    </a:p>
                  </a:txBody>
                  <a:tcPr/>
                </a:tc>
                <a:extLst>
                  <a:ext uri="{0D108BD9-81ED-4DB2-BD59-A6C34878D82A}">
                    <a16:rowId xmlns:a16="http://schemas.microsoft.com/office/drawing/2014/main" val="2818300507"/>
                  </a:ext>
                </a:extLst>
              </a:tr>
              <a:tr h="494983">
                <a:tc>
                  <a:txBody>
                    <a:bodyPr/>
                    <a:lstStyle/>
                    <a:p>
                      <a:r>
                        <a:rPr lang="en-US" dirty="0"/>
                        <a:t>http://a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http://c}</a:t>
                      </a:r>
                    </a:p>
                  </a:txBody>
                  <a:tcPr/>
                </a:tc>
                <a:tc>
                  <a:txBody>
                    <a:bodyPr/>
                    <a:lstStyle/>
                    <a:p>
                      <a:r>
                        <a:rPr lang="en-US" dirty="0"/>
                        <a:t>1</a:t>
                      </a:r>
                    </a:p>
                  </a:txBody>
                  <a:tcPr/>
                </a:tc>
                <a:extLst>
                  <a:ext uri="{0D108BD9-81ED-4DB2-BD59-A6C34878D82A}">
                    <a16:rowId xmlns:a16="http://schemas.microsoft.com/office/drawing/2014/main" val="2935405659"/>
                  </a:ext>
                </a:extLst>
              </a:tr>
              <a:tr h="494983">
                <a:tc>
                  <a:txBody>
                    <a:bodyPr/>
                    <a:lstStyle/>
                    <a:p>
                      <a:r>
                        <a:rPr lang="en-US" dirty="0"/>
                        <a:t>http://b</a:t>
                      </a:r>
                    </a:p>
                  </a:txBody>
                  <a:tcPr/>
                </a:tc>
                <a:tc>
                  <a:txBody>
                    <a:bodyPr/>
                    <a:lstStyle/>
                    <a:p>
                      <a:r>
                        <a:rPr lang="en-US" dirty="0"/>
                        <a:t>{http://c}</a:t>
                      </a:r>
                    </a:p>
                  </a:txBody>
                  <a:tcPr/>
                </a:tc>
                <a:tc>
                  <a:txBody>
                    <a:bodyPr/>
                    <a:lstStyle/>
                    <a:p>
                      <a:r>
                        <a:rPr lang="en-US" dirty="0"/>
                        <a:t>1</a:t>
                      </a:r>
                    </a:p>
                  </a:txBody>
                  <a:tcPr/>
                </a:tc>
                <a:extLst>
                  <a:ext uri="{0D108BD9-81ED-4DB2-BD59-A6C34878D82A}">
                    <a16:rowId xmlns:a16="http://schemas.microsoft.com/office/drawing/2014/main" val="3107420199"/>
                  </a:ext>
                </a:extLst>
              </a:tr>
              <a:tr h="494983">
                <a:tc>
                  <a:txBody>
                    <a:bodyPr/>
                    <a:lstStyle/>
                    <a:p>
                      <a:r>
                        <a:rPr lang="en-US" dirty="0"/>
                        <a:t>http://c</a:t>
                      </a:r>
                    </a:p>
                  </a:txBody>
                  <a:tcPr/>
                </a:tc>
                <a:tc>
                  <a:txBody>
                    <a:bodyPr/>
                    <a:lstStyle/>
                    <a:p>
                      <a:r>
                        <a:rPr lang="en-US" dirty="0"/>
                        <a:t>{http://a}</a:t>
                      </a:r>
                    </a:p>
                  </a:txBody>
                  <a:tcPr/>
                </a:tc>
                <a:tc>
                  <a:txBody>
                    <a:bodyPr/>
                    <a:lstStyle/>
                    <a:p>
                      <a:r>
                        <a:rPr lang="en-US" dirty="0"/>
                        <a:t>1</a:t>
                      </a:r>
                    </a:p>
                  </a:txBody>
                  <a:tcPr/>
                </a:tc>
                <a:extLst>
                  <a:ext uri="{0D108BD9-81ED-4DB2-BD59-A6C34878D82A}">
                    <a16:rowId xmlns:a16="http://schemas.microsoft.com/office/drawing/2014/main" val="960499986"/>
                  </a:ext>
                </a:extLst>
              </a:tr>
            </a:tbl>
          </a:graphicData>
        </a:graphic>
      </p:graphicFrame>
      <p:sp>
        <p:nvSpPr>
          <p:cNvPr id="4" name="Slide Number Placeholder 3">
            <a:extLst>
              <a:ext uri="{FF2B5EF4-FFF2-40B4-BE49-F238E27FC236}">
                <a16:creationId xmlns:a16="http://schemas.microsoft.com/office/drawing/2014/main" id="{EEE43C2B-CBEE-0FB6-5259-32B51F5943E9}"/>
              </a:ext>
            </a:extLst>
          </p:cNvPr>
          <p:cNvSpPr>
            <a:spLocks noGrp="1"/>
          </p:cNvSpPr>
          <p:nvPr>
            <p:ph type="sldNum" sz="quarter" idx="12"/>
          </p:nvPr>
        </p:nvSpPr>
        <p:spPr/>
        <p:txBody>
          <a:bodyPr/>
          <a:lstStyle/>
          <a:p>
            <a:fld id="{4EEF9975-6C58-5C4C-8961-54FFA2646BAA}" type="slidenum">
              <a:rPr lang="en-US" smtClean="0"/>
              <a:t>37</a:t>
            </a:fld>
            <a:endParaRPr lang="en-US"/>
          </a:p>
        </p:txBody>
      </p:sp>
      <p:sp>
        <p:nvSpPr>
          <p:cNvPr id="8" name="TextBox 7">
            <a:extLst>
              <a:ext uri="{FF2B5EF4-FFF2-40B4-BE49-F238E27FC236}">
                <a16:creationId xmlns:a16="http://schemas.microsoft.com/office/drawing/2014/main" id="{4E3DA1C7-DDD1-45E7-F0F3-51DB227DEFC5}"/>
              </a:ext>
            </a:extLst>
          </p:cNvPr>
          <p:cNvSpPr txBox="1"/>
          <p:nvPr/>
        </p:nvSpPr>
        <p:spPr>
          <a:xfrm>
            <a:off x="481012" y="3653948"/>
            <a:ext cx="9679783" cy="1200329"/>
          </a:xfrm>
          <a:prstGeom prst="rect">
            <a:avLst/>
          </a:prstGeom>
          <a:noFill/>
        </p:spPr>
        <p:txBody>
          <a:bodyPr wrap="square">
            <a:spAutoFit/>
          </a:bodyPr>
          <a:lstStyle/>
          <a:p>
            <a:pPr marL="0" indent="0">
              <a:buClr>
                <a:schemeClr val="dk1"/>
              </a:buClr>
              <a:buSzPts val="2800"/>
              <a:buNone/>
            </a:pPr>
            <a:r>
              <a:rPr lang="en-US" sz="1800" dirty="0" err="1">
                <a:latin typeface="Courier" pitchFamily="2" charset="0"/>
              </a:rPr>
              <a:t>val</a:t>
            </a:r>
            <a:r>
              <a:rPr lang="en-US" sz="1800" dirty="0">
                <a:latin typeface="Courier" pitchFamily="2" charset="0"/>
              </a:rPr>
              <a:t> </a:t>
            </a:r>
            <a:r>
              <a:rPr lang="en-US" sz="1800" dirty="0" err="1">
                <a:latin typeface="Courier" pitchFamily="2" charset="0"/>
              </a:rPr>
              <a:t>contribs</a:t>
            </a:r>
            <a:r>
              <a:rPr lang="en-US" sz="1800" dirty="0">
                <a:latin typeface="Courier" pitchFamily="2" charset="0"/>
              </a:rPr>
              <a:t> = </a:t>
            </a:r>
            <a:r>
              <a:rPr lang="en-US" sz="1800" dirty="0" err="1">
                <a:latin typeface="Courier" pitchFamily="2" charset="0"/>
              </a:rPr>
              <a:t>links.join</a:t>
            </a:r>
            <a:r>
              <a:rPr lang="en-US" sz="1800" dirty="0">
                <a:latin typeface="Courier" pitchFamily="2" charset="0"/>
              </a:rPr>
              <a:t>(ranks).</a:t>
            </a:r>
            <a:r>
              <a:rPr lang="en-US" sz="1800" dirty="0" err="1">
                <a:latin typeface="Courier" pitchFamily="2" charset="0"/>
              </a:rPr>
              <a:t>flatMap</a:t>
            </a:r>
            <a:r>
              <a:rPr lang="en-US" sz="1800" dirty="0">
                <a:latin typeface="Courier" pitchFamily="2" charset="0"/>
              </a:rPr>
              <a:t> { </a:t>
            </a:r>
          </a:p>
          <a:p>
            <a:pPr marL="0" indent="0">
              <a:buClr>
                <a:schemeClr val="dk1"/>
              </a:buClr>
              <a:buSzPts val="2800"/>
              <a:buNone/>
            </a:pPr>
            <a:r>
              <a:rPr lang="en-US" sz="1800" dirty="0">
                <a:latin typeface="Courier" pitchFamily="2" charset="0"/>
              </a:rPr>
              <a:t>		(</a:t>
            </a:r>
            <a:r>
              <a:rPr lang="en-US" sz="1800" dirty="0" err="1">
                <a:latin typeface="Courier" pitchFamily="2" charset="0"/>
              </a:rPr>
              <a:t>url</a:t>
            </a:r>
            <a:r>
              <a:rPr lang="en-US" sz="1800" dirty="0">
                <a:latin typeface="Courier" pitchFamily="2" charset="0"/>
              </a:rPr>
              <a:t>, (links, rank)) =&gt;</a:t>
            </a:r>
          </a:p>
          <a:p>
            <a:pPr marL="0" indent="0">
              <a:buClr>
                <a:schemeClr val="dk1"/>
              </a:buClr>
              <a:buSzPts val="2800"/>
              <a:buNone/>
            </a:pPr>
            <a:r>
              <a:rPr lang="en-US" sz="1800" dirty="0">
                <a:latin typeface="Courier" pitchFamily="2" charset="0"/>
              </a:rPr>
              <a:t>		  </a:t>
            </a:r>
            <a:r>
              <a:rPr lang="en-US" sz="1800" dirty="0" err="1">
                <a:latin typeface="Courier" pitchFamily="2" charset="0"/>
              </a:rPr>
              <a:t>links.map</a:t>
            </a:r>
            <a:r>
              <a:rPr lang="en-US" sz="1800" dirty="0">
                <a:latin typeface="Courier" pitchFamily="2" charset="0"/>
              </a:rPr>
              <a:t>(</a:t>
            </a:r>
            <a:r>
              <a:rPr lang="en-US" sz="1800" dirty="0" err="1">
                <a:latin typeface="Courier" pitchFamily="2" charset="0"/>
              </a:rPr>
              <a:t>dest</a:t>
            </a:r>
            <a:r>
              <a:rPr lang="en-US" sz="1800" dirty="0">
                <a:latin typeface="Courier" pitchFamily="2" charset="0"/>
              </a:rPr>
              <a:t> =&gt; (</a:t>
            </a:r>
            <a:r>
              <a:rPr lang="en-US" sz="1800" dirty="0" err="1">
                <a:latin typeface="Courier" pitchFamily="2" charset="0"/>
              </a:rPr>
              <a:t>dest</a:t>
            </a:r>
            <a:r>
              <a:rPr lang="en-US" sz="1800" dirty="0">
                <a:latin typeface="Courier" pitchFamily="2" charset="0"/>
              </a:rPr>
              <a:t>, rank/</a:t>
            </a:r>
            <a:r>
              <a:rPr lang="en-US" sz="1800" dirty="0" err="1">
                <a:latin typeface="Courier" pitchFamily="2" charset="0"/>
              </a:rPr>
              <a:t>links.size</a:t>
            </a:r>
            <a:r>
              <a:rPr lang="en-US" sz="1800" dirty="0">
                <a:latin typeface="Courier" pitchFamily="2" charset="0"/>
              </a:rPr>
              <a:t>)) </a:t>
            </a:r>
          </a:p>
          <a:p>
            <a:pPr marL="0" indent="0">
              <a:buClr>
                <a:schemeClr val="dk1"/>
              </a:buClr>
              <a:buSzPts val="2800"/>
              <a:buNone/>
            </a:pPr>
            <a:r>
              <a:rPr lang="en-US" sz="1800" dirty="0">
                <a:latin typeface="Courier" pitchFamily="2" charset="0"/>
              </a:rPr>
              <a:t>	}</a:t>
            </a:r>
          </a:p>
        </p:txBody>
      </p:sp>
      <p:sp>
        <p:nvSpPr>
          <p:cNvPr id="3" name="TextBox 2">
            <a:extLst>
              <a:ext uri="{FF2B5EF4-FFF2-40B4-BE49-F238E27FC236}">
                <a16:creationId xmlns:a16="http://schemas.microsoft.com/office/drawing/2014/main" id="{4793AA90-36CD-23B1-A329-DF36277E45AB}"/>
              </a:ext>
            </a:extLst>
          </p:cNvPr>
          <p:cNvSpPr txBox="1"/>
          <p:nvPr/>
        </p:nvSpPr>
        <p:spPr>
          <a:xfrm>
            <a:off x="5672138" y="3904386"/>
            <a:ext cx="4043362" cy="369332"/>
          </a:xfrm>
          <a:prstGeom prst="rect">
            <a:avLst/>
          </a:prstGeom>
          <a:noFill/>
        </p:spPr>
        <p:txBody>
          <a:bodyPr wrap="square" rtlCol="0">
            <a:spAutoFit/>
          </a:bodyPr>
          <a:lstStyle/>
          <a:p>
            <a:r>
              <a:rPr lang="en-US" i="1" dirty="0">
                <a:solidFill>
                  <a:schemeClr val="accent1">
                    <a:lumMod val="75000"/>
                  </a:schemeClr>
                </a:solidFill>
              </a:rPr>
              <a:t>Function which takes each row of table</a:t>
            </a:r>
          </a:p>
        </p:txBody>
      </p:sp>
      <p:sp>
        <p:nvSpPr>
          <p:cNvPr id="6" name="TextBox 5">
            <a:extLst>
              <a:ext uri="{FF2B5EF4-FFF2-40B4-BE49-F238E27FC236}">
                <a16:creationId xmlns:a16="http://schemas.microsoft.com/office/drawing/2014/main" id="{9E3F7134-E018-DDC9-16F4-8167E2D33001}"/>
              </a:ext>
            </a:extLst>
          </p:cNvPr>
          <p:cNvSpPr txBox="1"/>
          <p:nvPr/>
        </p:nvSpPr>
        <p:spPr>
          <a:xfrm>
            <a:off x="2581275" y="4524155"/>
            <a:ext cx="4043362" cy="369332"/>
          </a:xfrm>
          <a:prstGeom prst="rect">
            <a:avLst/>
          </a:prstGeom>
          <a:noFill/>
        </p:spPr>
        <p:txBody>
          <a:bodyPr wrap="square" rtlCol="0">
            <a:spAutoFit/>
          </a:bodyPr>
          <a:lstStyle/>
          <a:p>
            <a:r>
              <a:rPr lang="en-US" i="1" dirty="0">
                <a:solidFill>
                  <a:schemeClr val="accent1">
                    <a:lumMod val="75000"/>
                  </a:schemeClr>
                </a:solidFill>
              </a:rPr>
              <a:t>And applies this map to link in links set</a:t>
            </a:r>
          </a:p>
        </p:txBody>
      </p:sp>
      <p:sp>
        <p:nvSpPr>
          <p:cNvPr id="9" name="TextBox 8">
            <a:extLst>
              <a:ext uri="{FF2B5EF4-FFF2-40B4-BE49-F238E27FC236}">
                <a16:creationId xmlns:a16="http://schemas.microsoft.com/office/drawing/2014/main" id="{5DDD4991-0F8F-3C19-4D41-A3604255C9E7}"/>
              </a:ext>
            </a:extLst>
          </p:cNvPr>
          <p:cNvSpPr txBox="1"/>
          <p:nvPr/>
        </p:nvSpPr>
        <p:spPr>
          <a:xfrm>
            <a:off x="9001125" y="605451"/>
            <a:ext cx="2957513" cy="1200329"/>
          </a:xfrm>
          <a:prstGeom prst="rect">
            <a:avLst/>
          </a:prstGeom>
          <a:noFill/>
        </p:spPr>
        <p:txBody>
          <a:bodyPr wrap="square" rtlCol="0">
            <a:spAutoFit/>
          </a:bodyPr>
          <a:lstStyle/>
          <a:p>
            <a:r>
              <a:rPr lang="en-US" dirty="0"/>
              <a:t>(a, b) =&gt; (a + b)</a:t>
            </a:r>
          </a:p>
          <a:p>
            <a:r>
              <a:rPr lang="en-US" dirty="0"/>
              <a:t>Defines a function that takes two parameters a and b and sums them</a:t>
            </a:r>
          </a:p>
        </p:txBody>
      </p:sp>
    </p:spTree>
    <p:extLst>
      <p:ext uri="{BB962C8B-B14F-4D97-AF65-F5344CB8AC3E}">
        <p14:creationId xmlns:p14="http://schemas.microsoft.com/office/powerpoint/2010/main" val="2468886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DB5D7A-49A9-45B4-C413-B2C4CBD5089A}"/>
              </a:ext>
            </a:extLst>
          </p:cNvPr>
          <p:cNvGraphicFramePr>
            <a:graphicFrameLocks noGrp="1"/>
          </p:cNvGraphicFramePr>
          <p:nvPr>
            <p:ph idx="1"/>
          </p:nvPr>
        </p:nvGraphicFramePr>
        <p:xfrm>
          <a:off x="481012" y="568324"/>
          <a:ext cx="5734050" cy="1979932"/>
        </p:xfrm>
        <a:graphic>
          <a:graphicData uri="http://schemas.openxmlformats.org/drawingml/2006/table">
            <a:tbl>
              <a:tblPr firstRow="1" bandRow="1">
                <a:tableStyleId>{5C22544A-7EE6-4342-B048-85BDC9FD1C3A}</a:tableStyleId>
              </a:tblPr>
              <a:tblGrid>
                <a:gridCol w="1911350">
                  <a:extLst>
                    <a:ext uri="{9D8B030D-6E8A-4147-A177-3AD203B41FA5}">
                      <a16:colId xmlns:a16="http://schemas.microsoft.com/office/drawing/2014/main" val="120859465"/>
                    </a:ext>
                  </a:extLst>
                </a:gridCol>
                <a:gridCol w="1911350">
                  <a:extLst>
                    <a:ext uri="{9D8B030D-6E8A-4147-A177-3AD203B41FA5}">
                      <a16:colId xmlns:a16="http://schemas.microsoft.com/office/drawing/2014/main" val="1764123349"/>
                    </a:ext>
                  </a:extLst>
                </a:gridCol>
                <a:gridCol w="1911350">
                  <a:extLst>
                    <a:ext uri="{9D8B030D-6E8A-4147-A177-3AD203B41FA5}">
                      <a16:colId xmlns:a16="http://schemas.microsoft.com/office/drawing/2014/main" val="1046582642"/>
                    </a:ext>
                  </a:extLst>
                </a:gridCol>
              </a:tblGrid>
              <a:tr h="494983">
                <a:tc>
                  <a:txBody>
                    <a:bodyPr/>
                    <a:lstStyle/>
                    <a:p>
                      <a:r>
                        <a:rPr lang="en-US" dirty="0"/>
                        <a:t>URL</a:t>
                      </a:r>
                    </a:p>
                  </a:txBody>
                  <a:tcPr/>
                </a:tc>
                <a:tc>
                  <a:txBody>
                    <a:bodyPr/>
                    <a:lstStyle/>
                    <a:p>
                      <a:r>
                        <a:rPr lang="en-US" dirty="0"/>
                        <a:t>Links</a:t>
                      </a:r>
                    </a:p>
                  </a:txBody>
                  <a:tcPr/>
                </a:tc>
                <a:tc>
                  <a:txBody>
                    <a:bodyPr/>
                    <a:lstStyle/>
                    <a:p>
                      <a:r>
                        <a:rPr lang="en-US" dirty="0"/>
                        <a:t>Rank</a:t>
                      </a:r>
                    </a:p>
                  </a:txBody>
                  <a:tcPr/>
                </a:tc>
                <a:extLst>
                  <a:ext uri="{0D108BD9-81ED-4DB2-BD59-A6C34878D82A}">
                    <a16:rowId xmlns:a16="http://schemas.microsoft.com/office/drawing/2014/main" val="2818300507"/>
                  </a:ext>
                </a:extLst>
              </a:tr>
              <a:tr h="494983">
                <a:tc>
                  <a:txBody>
                    <a:bodyPr/>
                    <a:lstStyle/>
                    <a:p>
                      <a:r>
                        <a:rPr lang="en-US" dirty="0"/>
                        <a:t>http://a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http://c}</a:t>
                      </a:r>
                    </a:p>
                  </a:txBody>
                  <a:tcPr/>
                </a:tc>
                <a:tc>
                  <a:txBody>
                    <a:bodyPr/>
                    <a:lstStyle/>
                    <a:p>
                      <a:r>
                        <a:rPr lang="en-US" dirty="0"/>
                        <a:t>1</a:t>
                      </a:r>
                    </a:p>
                  </a:txBody>
                  <a:tcPr/>
                </a:tc>
                <a:extLst>
                  <a:ext uri="{0D108BD9-81ED-4DB2-BD59-A6C34878D82A}">
                    <a16:rowId xmlns:a16="http://schemas.microsoft.com/office/drawing/2014/main" val="2935405659"/>
                  </a:ext>
                </a:extLst>
              </a:tr>
              <a:tr h="494983">
                <a:tc>
                  <a:txBody>
                    <a:bodyPr/>
                    <a:lstStyle/>
                    <a:p>
                      <a:r>
                        <a:rPr lang="en-US" dirty="0"/>
                        <a:t>http://b</a:t>
                      </a:r>
                    </a:p>
                  </a:txBody>
                  <a:tcPr/>
                </a:tc>
                <a:tc>
                  <a:txBody>
                    <a:bodyPr/>
                    <a:lstStyle/>
                    <a:p>
                      <a:r>
                        <a:rPr lang="en-US" dirty="0"/>
                        <a:t>{http://c}</a:t>
                      </a:r>
                    </a:p>
                  </a:txBody>
                  <a:tcPr/>
                </a:tc>
                <a:tc>
                  <a:txBody>
                    <a:bodyPr/>
                    <a:lstStyle/>
                    <a:p>
                      <a:r>
                        <a:rPr lang="en-US" dirty="0"/>
                        <a:t>1</a:t>
                      </a:r>
                    </a:p>
                  </a:txBody>
                  <a:tcPr/>
                </a:tc>
                <a:extLst>
                  <a:ext uri="{0D108BD9-81ED-4DB2-BD59-A6C34878D82A}">
                    <a16:rowId xmlns:a16="http://schemas.microsoft.com/office/drawing/2014/main" val="3107420199"/>
                  </a:ext>
                </a:extLst>
              </a:tr>
              <a:tr h="494983">
                <a:tc>
                  <a:txBody>
                    <a:bodyPr/>
                    <a:lstStyle/>
                    <a:p>
                      <a:r>
                        <a:rPr lang="en-US" dirty="0"/>
                        <a:t>http://c</a:t>
                      </a:r>
                    </a:p>
                  </a:txBody>
                  <a:tcPr/>
                </a:tc>
                <a:tc>
                  <a:txBody>
                    <a:bodyPr/>
                    <a:lstStyle/>
                    <a:p>
                      <a:r>
                        <a:rPr lang="en-US" dirty="0"/>
                        <a:t>{http://a}</a:t>
                      </a:r>
                    </a:p>
                  </a:txBody>
                  <a:tcPr/>
                </a:tc>
                <a:tc>
                  <a:txBody>
                    <a:bodyPr/>
                    <a:lstStyle/>
                    <a:p>
                      <a:r>
                        <a:rPr lang="en-US" dirty="0"/>
                        <a:t>1</a:t>
                      </a:r>
                    </a:p>
                  </a:txBody>
                  <a:tcPr/>
                </a:tc>
                <a:extLst>
                  <a:ext uri="{0D108BD9-81ED-4DB2-BD59-A6C34878D82A}">
                    <a16:rowId xmlns:a16="http://schemas.microsoft.com/office/drawing/2014/main" val="960499986"/>
                  </a:ext>
                </a:extLst>
              </a:tr>
            </a:tbl>
          </a:graphicData>
        </a:graphic>
      </p:graphicFrame>
      <p:sp>
        <p:nvSpPr>
          <p:cNvPr id="4" name="Slide Number Placeholder 3">
            <a:extLst>
              <a:ext uri="{FF2B5EF4-FFF2-40B4-BE49-F238E27FC236}">
                <a16:creationId xmlns:a16="http://schemas.microsoft.com/office/drawing/2014/main" id="{EEE43C2B-CBEE-0FB6-5259-32B51F5943E9}"/>
              </a:ext>
            </a:extLst>
          </p:cNvPr>
          <p:cNvSpPr>
            <a:spLocks noGrp="1"/>
          </p:cNvSpPr>
          <p:nvPr>
            <p:ph type="sldNum" sz="quarter" idx="12"/>
          </p:nvPr>
        </p:nvSpPr>
        <p:spPr/>
        <p:txBody>
          <a:bodyPr/>
          <a:lstStyle/>
          <a:p>
            <a:fld id="{4EEF9975-6C58-5C4C-8961-54FFA2646BAA}" type="slidenum">
              <a:rPr lang="en-US" smtClean="0"/>
              <a:t>38</a:t>
            </a:fld>
            <a:endParaRPr lang="en-US"/>
          </a:p>
        </p:txBody>
      </p:sp>
      <p:sp>
        <p:nvSpPr>
          <p:cNvPr id="8" name="TextBox 7">
            <a:extLst>
              <a:ext uri="{FF2B5EF4-FFF2-40B4-BE49-F238E27FC236}">
                <a16:creationId xmlns:a16="http://schemas.microsoft.com/office/drawing/2014/main" id="{4E3DA1C7-DDD1-45E7-F0F3-51DB227DEFC5}"/>
              </a:ext>
            </a:extLst>
          </p:cNvPr>
          <p:cNvSpPr txBox="1"/>
          <p:nvPr/>
        </p:nvSpPr>
        <p:spPr>
          <a:xfrm>
            <a:off x="481012" y="3525357"/>
            <a:ext cx="9679783" cy="1200329"/>
          </a:xfrm>
          <a:prstGeom prst="rect">
            <a:avLst/>
          </a:prstGeom>
          <a:noFill/>
        </p:spPr>
        <p:txBody>
          <a:bodyPr wrap="square">
            <a:spAutoFit/>
          </a:bodyPr>
          <a:lstStyle/>
          <a:p>
            <a:pPr marL="0" indent="0">
              <a:buClr>
                <a:schemeClr val="dk1"/>
              </a:buClr>
              <a:buSzPts val="2800"/>
              <a:buNone/>
            </a:pPr>
            <a:r>
              <a:rPr lang="en-US" sz="1800" dirty="0" err="1">
                <a:latin typeface="Courier" pitchFamily="2" charset="0"/>
              </a:rPr>
              <a:t>val</a:t>
            </a:r>
            <a:r>
              <a:rPr lang="en-US" sz="1800" dirty="0">
                <a:latin typeface="Courier" pitchFamily="2" charset="0"/>
              </a:rPr>
              <a:t> </a:t>
            </a:r>
            <a:r>
              <a:rPr lang="en-US" sz="1800" dirty="0" err="1">
                <a:latin typeface="Courier" pitchFamily="2" charset="0"/>
              </a:rPr>
              <a:t>contribs</a:t>
            </a:r>
            <a:r>
              <a:rPr lang="en-US" sz="1800" dirty="0">
                <a:latin typeface="Courier" pitchFamily="2" charset="0"/>
              </a:rPr>
              <a:t> = </a:t>
            </a:r>
            <a:r>
              <a:rPr lang="en-US" sz="1800" dirty="0" err="1">
                <a:latin typeface="Courier" pitchFamily="2" charset="0"/>
              </a:rPr>
              <a:t>links.join</a:t>
            </a:r>
            <a:r>
              <a:rPr lang="en-US" sz="1800" dirty="0">
                <a:latin typeface="Courier" pitchFamily="2" charset="0"/>
              </a:rPr>
              <a:t>(ranks).</a:t>
            </a:r>
            <a:r>
              <a:rPr lang="en-US" sz="1800" dirty="0" err="1">
                <a:latin typeface="Courier" pitchFamily="2" charset="0"/>
              </a:rPr>
              <a:t>flatMap</a:t>
            </a:r>
            <a:r>
              <a:rPr lang="en-US" sz="1800" dirty="0">
                <a:latin typeface="Courier" pitchFamily="2" charset="0"/>
              </a:rPr>
              <a:t> { </a:t>
            </a:r>
          </a:p>
          <a:p>
            <a:pPr marL="0" indent="0">
              <a:buClr>
                <a:schemeClr val="dk1"/>
              </a:buClr>
              <a:buSzPts val="2800"/>
              <a:buNone/>
            </a:pPr>
            <a:r>
              <a:rPr lang="en-US" sz="1800" dirty="0">
                <a:latin typeface="Courier" pitchFamily="2" charset="0"/>
              </a:rPr>
              <a:t>		(</a:t>
            </a:r>
            <a:r>
              <a:rPr lang="en-US" sz="1800" dirty="0" err="1">
                <a:latin typeface="Courier" pitchFamily="2" charset="0"/>
              </a:rPr>
              <a:t>url</a:t>
            </a:r>
            <a:r>
              <a:rPr lang="en-US" sz="1800" dirty="0">
                <a:latin typeface="Courier" pitchFamily="2" charset="0"/>
              </a:rPr>
              <a:t>, (links, rank)) =&gt;</a:t>
            </a:r>
          </a:p>
          <a:p>
            <a:pPr marL="0" indent="0">
              <a:buClr>
                <a:schemeClr val="dk1"/>
              </a:buClr>
              <a:buSzPts val="2800"/>
              <a:buNone/>
            </a:pPr>
            <a:r>
              <a:rPr lang="en-US" sz="1800" dirty="0">
                <a:latin typeface="Courier" pitchFamily="2" charset="0"/>
              </a:rPr>
              <a:t>		  </a:t>
            </a:r>
            <a:r>
              <a:rPr lang="en-US" sz="1800" dirty="0" err="1">
                <a:latin typeface="Courier" pitchFamily="2" charset="0"/>
              </a:rPr>
              <a:t>links.map</a:t>
            </a:r>
            <a:r>
              <a:rPr lang="en-US" sz="1800" dirty="0">
                <a:latin typeface="Courier" pitchFamily="2" charset="0"/>
              </a:rPr>
              <a:t>(</a:t>
            </a:r>
            <a:r>
              <a:rPr lang="en-US" sz="1800" dirty="0" err="1">
                <a:latin typeface="Courier" pitchFamily="2" charset="0"/>
              </a:rPr>
              <a:t>dest</a:t>
            </a:r>
            <a:r>
              <a:rPr lang="en-US" sz="1800" dirty="0">
                <a:latin typeface="Courier" pitchFamily="2" charset="0"/>
              </a:rPr>
              <a:t> =&gt; (</a:t>
            </a:r>
            <a:r>
              <a:rPr lang="en-US" sz="1800" dirty="0" err="1">
                <a:latin typeface="Courier" pitchFamily="2" charset="0"/>
              </a:rPr>
              <a:t>dest</a:t>
            </a:r>
            <a:r>
              <a:rPr lang="en-US" sz="1800" dirty="0">
                <a:latin typeface="Courier" pitchFamily="2" charset="0"/>
              </a:rPr>
              <a:t>, rank/</a:t>
            </a:r>
            <a:r>
              <a:rPr lang="en-US" sz="1800" dirty="0" err="1">
                <a:latin typeface="Courier" pitchFamily="2" charset="0"/>
              </a:rPr>
              <a:t>links.size</a:t>
            </a:r>
            <a:r>
              <a:rPr lang="en-US" sz="1800" dirty="0">
                <a:latin typeface="Courier" pitchFamily="2" charset="0"/>
              </a:rPr>
              <a:t>)) </a:t>
            </a:r>
          </a:p>
          <a:p>
            <a:pPr marL="0" indent="0">
              <a:buClr>
                <a:schemeClr val="dk1"/>
              </a:buClr>
              <a:buSzPts val="2800"/>
              <a:buNone/>
            </a:pPr>
            <a:r>
              <a:rPr lang="en-US" sz="1800" dirty="0">
                <a:latin typeface="Courier" pitchFamily="2" charset="0"/>
              </a:rPr>
              <a:t>	}</a:t>
            </a:r>
          </a:p>
        </p:txBody>
      </p:sp>
      <p:sp>
        <p:nvSpPr>
          <p:cNvPr id="3" name="TextBox 2">
            <a:extLst>
              <a:ext uri="{FF2B5EF4-FFF2-40B4-BE49-F238E27FC236}">
                <a16:creationId xmlns:a16="http://schemas.microsoft.com/office/drawing/2014/main" id="{4793AA90-36CD-23B1-A329-DF36277E45AB}"/>
              </a:ext>
            </a:extLst>
          </p:cNvPr>
          <p:cNvSpPr txBox="1"/>
          <p:nvPr/>
        </p:nvSpPr>
        <p:spPr>
          <a:xfrm>
            <a:off x="5672138" y="3775795"/>
            <a:ext cx="4743450" cy="369332"/>
          </a:xfrm>
          <a:prstGeom prst="rect">
            <a:avLst/>
          </a:prstGeom>
          <a:noFill/>
        </p:spPr>
        <p:txBody>
          <a:bodyPr wrap="square" rtlCol="0">
            <a:spAutoFit/>
          </a:bodyPr>
          <a:lstStyle/>
          <a:p>
            <a:r>
              <a:rPr lang="en-US" i="1" dirty="0">
                <a:solidFill>
                  <a:schemeClr val="accent1">
                    <a:lumMod val="75000"/>
                  </a:schemeClr>
                </a:solidFill>
              </a:rPr>
              <a:t>Apply function to it</a:t>
            </a:r>
          </a:p>
        </p:txBody>
      </p:sp>
      <p:sp>
        <p:nvSpPr>
          <p:cNvPr id="6" name="TextBox 5">
            <a:extLst>
              <a:ext uri="{FF2B5EF4-FFF2-40B4-BE49-F238E27FC236}">
                <a16:creationId xmlns:a16="http://schemas.microsoft.com/office/drawing/2014/main" id="{9E3F7134-E018-DDC9-16F4-8167E2D33001}"/>
              </a:ext>
            </a:extLst>
          </p:cNvPr>
          <p:cNvSpPr txBox="1"/>
          <p:nvPr/>
        </p:nvSpPr>
        <p:spPr>
          <a:xfrm>
            <a:off x="2581274" y="4395564"/>
            <a:ext cx="4400293" cy="369332"/>
          </a:xfrm>
          <a:prstGeom prst="rect">
            <a:avLst/>
          </a:prstGeom>
          <a:noFill/>
        </p:spPr>
        <p:txBody>
          <a:bodyPr wrap="square" rtlCol="0">
            <a:spAutoFit/>
          </a:bodyPr>
          <a:lstStyle/>
          <a:p>
            <a:r>
              <a:rPr lang="en-US" i="1" dirty="0">
                <a:solidFill>
                  <a:schemeClr val="accent1">
                    <a:lumMod val="75000"/>
                  </a:schemeClr>
                </a:solidFill>
              </a:rPr>
              <a:t>This function maps over link in row’s links set</a:t>
            </a:r>
          </a:p>
        </p:txBody>
      </p:sp>
      <p:sp>
        <p:nvSpPr>
          <p:cNvPr id="9" name="TextBox 8">
            <a:extLst>
              <a:ext uri="{FF2B5EF4-FFF2-40B4-BE49-F238E27FC236}">
                <a16:creationId xmlns:a16="http://schemas.microsoft.com/office/drawing/2014/main" id="{5DDD4991-0F8F-3C19-4D41-A3604255C9E7}"/>
              </a:ext>
            </a:extLst>
          </p:cNvPr>
          <p:cNvSpPr txBox="1"/>
          <p:nvPr/>
        </p:nvSpPr>
        <p:spPr>
          <a:xfrm>
            <a:off x="9001125" y="605451"/>
            <a:ext cx="2957513" cy="1200329"/>
          </a:xfrm>
          <a:prstGeom prst="rect">
            <a:avLst/>
          </a:prstGeom>
          <a:noFill/>
        </p:spPr>
        <p:txBody>
          <a:bodyPr wrap="square" rtlCol="0">
            <a:spAutoFit/>
          </a:bodyPr>
          <a:lstStyle/>
          <a:p>
            <a:r>
              <a:rPr lang="en-US" dirty="0"/>
              <a:t>(a, b) =&gt; (a + b)</a:t>
            </a:r>
          </a:p>
          <a:p>
            <a:r>
              <a:rPr lang="en-US" dirty="0"/>
              <a:t>Defines a function that takes two parameters a and b and sums them</a:t>
            </a:r>
          </a:p>
        </p:txBody>
      </p:sp>
      <p:graphicFrame>
        <p:nvGraphicFramePr>
          <p:cNvPr id="7" name="Table 6">
            <a:extLst>
              <a:ext uri="{FF2B5EF4-FFF2-40B4-BE49-F238E27FC236}">
                <a16:creationId xmlns:a16="http://schemas.microsoft.com/office/drawing/2014/main" id="{9734207A-8F8E-FAC3-6238-0426DD17237B}"/>
              </a:ext>
            </a:extLst>
          </p:cNvPr>
          <p:cNvGraphicFramePr>
            <a:graphicFrameLocks noGrp="1"/>
          </p:cNvGraphicFramePr>
          <p:nvPr>
            <p:extLst>
              <p:ext uri="{D42A27DB-BD31-4B8C-83A1-F6EECF244321}">
                <p14:modId xmlns:p14="http://schemas.microsoft.com/office/powerpoint/2010/main" val="811863496"/>
              </p:ext>
            </p:extLst>
          </p:nvPr>
        </p:nvGraphicFramePr>
        <p:xfrm>
          <a:off x="195263" y="5294422"/>
          <a:ext cx="8077200" cy="494983"/>
        </p:xfrm>
        <a:graphic>
          <a:graphicData uri="http://schemas.openxmlformats.org/drawingml/2006/table">
            <a:tbl>
              <a:tblPr firstRow="1" bandRow="1">
                <a:tableStyleId>{5C22544A-7EE6-4342-B048-85BDC9FD1C3A}</a:tableStyleId>
              </a:tblPr>
              <a:tblGrid>
                <a:gridCol w="2692400">
                  <a:extLst>
                    <a:ext uri="{9D8B030D-6E8A-4147-A177-3AD203B41FA5}">
                      <a16:colId xmlns:a16="http://schemas.microsoft.com/office/drawing/2014/main" val="3475927182"/>
                    </a:ext>
                  </a:extLst>
                </a:gridCol>
                <a:gridCol w="4213225">
                  <a:extLst>
                    <a:ext uri="{9D8B030D-6E8A-4147-A177-3AD203B41FA5}">
                      <a16:colId xmlns:a16="http://schemas.microsoft.com/office/drawing/2014/main" val="4195411226"/>
                    </a:ext>
                  </a:extLst>
                </a:gridCol>
                <a:gridCol w="1171575">
                  <a:extLst>
                    <a:ext uri="{9D8B030D-6E8A-4147-A177-3AD203B41FA5}">
                      <a16:colId xmlns:a16="http://schemas.microsoft.com/office/drawing/2014/main" val="3579006810"/>
                    </a:ext>
                  </a:extLst>
                </a:gridCol>
              </a:tblGrid>
              <a:tr h="494983">
                <a:tc>
                  <a:txBody>
                    <a:bodyPr/>
                    <a:lstStyle/>
                    <a:p>
                      <a:r>
                        <a:rPr lang="en-US" dirty="0"/>
                        <a:t>http://a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http://c}</a:t>
                      </a:r>
                    </a:p>
                  </a:txBody>
                  <a:tcPr/>
                </a:tc>
                <a:tc>
                  <a:txBody>
                    <a:bodyPr/>
                    <a:lstStyle/>
                    <a:p>
                      <a:r>
                        <a:rPr lang="en-US" dirty="0"/>
                        <a:t>1</a:t>
                      </a:r>
                    </a:p>
                  </a:txBody>
                  <a:tcPr/>
                </a:tc>
                <a:extLst>
                  <a:ext uri="{0D108BD9-81ED-4DB2-BD59-A6C34878D82A}">
                    <a16:rowId xmlns:a16="http://schemas.microsoft.com/office/drawing/2014/main" val="4221071130"/>
                  </a:ext>
                </a:extLst>
              </a:tr>
            </a:tbl>
          </a:graphicData>
        </a:graphic>
      </p:graphicFrame>
      <p:sp>
        <p:nvSpPr>
          <p:cNvPr id="10" name="TextBox 9">
            <a:extLst>
              <a:ext uri="{FF2B5EF4-FFF2-40B4-BE49-F238E27FC236}">
                <a16:creationId xmlns:a16="http://schemas.microsoft.com/office/drawing/2014/main" id="{C3A3F15D-4188-C128-D23F-F4D2EA58F107}"/>
              </a:ext>
            </a:extLst>
          </p:cNvPr>
          <p:cNvSpPr txBox="1"/>
          <p:nvPr/>
        </p:nvSpPr>
        <p:spPr>
          <a:xfrm>
            <a:off x="2895599" y="5807426"/>
            <a:ext cx="3414713" cy="369332"/>
          </a:xfrm>
          <a:prstGeom prst="rect">
            <a:avLst/>
          </a:prstGeom>
          <a:noFill/>
        </p:spPr>
        <p:txBody>
          <a:bodyPr wrap="square" rtlCol="0">
            <a:spAutoFit/>
          </a:bodyPr>
          <a:lstStyle/>
          <a:p>
            <a:r>
              <a:rPr lang="en-US" i="1" dirty="0"/>
              <a:t>Apply map() to both of these</a:t>
            </a:r>
          </a:p>
        </p:txBody>
      </p:sp>
      <p:graphicFrame>
        <p:nvGraphicFramePr>
          <p:cNvPr id="13" name="Table 12">
            <a:extLst>
              <a:ext uri="{FF2B5EF4-FFF2-40B4-BE49-F238E27FC236}">
                <a16:creationId xmlns:a16="http://schemas.microsoft.com/office/drawing/2014/main" id="{23C1DA93-241C-1A3C-17BC-ACE10778FDC1}"/>
              </a:ext>
            </a:extLst>
          </p:cNvPr>
          <p:cNvGraphicFramePr>
            <a:graphicFrameLocks noGrp="1"/>
          </p:cNvGraphicFramePr>
          <p:nvPr>
            <p:extLst>
              <p:ext uri="{D42A27DB-BD31-4B8C-83A1-F6EECF244321}">
                <p14:modId xmlns:p14="http://schemas.microsoft.com/office/powerpoint/2010/main" val="1876662260"/>
              </p:ext>
            </p:extLst>
          </p:nvPr>
        </p:nvGraphicFramePr>
        <p:xfrm>
          <a:off x="195263" y="6194779"/>
          <a:ext cx="4227512" cy="494983"/>
        </p:xfrm>
        <a:graphic>
          <a:graphicData uri="http://schemas.openxmlformats.org/drawingml/2006/table">
            <a:tbl>
              <a:tblPr firstRow="1" bandRow="1">
                <a:tableStyleId>{5C22544A-7EE6-4342-B048-85BDC9FD1C3A}</a:tableStyleId>
              </a:tblPr>
              <a:tblGrid>
                <a:gridCol w="4227512">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1/2), (http://c, 1/2)}</a:t>
                      </a:r>
                    </a:p>
                  </a:txBody>
                  <a:tcPr/>
                </a:tc>
                <a:extLst>
                  <a:ext uri="{0D108BD9-81ED-4DB2-BD59-A6C34878D82A}">
                    <a16:rowId xmlns:a16="http://schemas.microsoft.com/office/drawing/2014/main" val="4221071130"/>
                  </a:ext>
                </a:extLst>
              </a:tr>
            </a:tbl>
          </a:graphicData>
        </a:graphic>
      </p:graphicFrame>
      <p:graphicFrame>
        <p:nvGraphicFramePr>
          <p:cNvPr id="14" name="Table 13">
            <a:extLst>
              <a:ext uri="{FF2B5EF4-FFF2-40B4-BE49-F238E27FC236}">
                <a16:creationId xmlns:a16="http://schemas.microsoft.com/office/drawing/2014/main" id="{35899E16-D187-149C-8171-44FD697EAC39}"/>
              </a:ext>
            </a:extLst>
          </p:cNvPr>
          <p:cNvGraphicFramePr>
            <a:graphicFrameLocks noGrp="1"/>
          </p:cNvGraphicFramePr>
          <p:nvPr>
            <p:extLst>
              <p:ext uri="{D42A27DB-BD31-4B8C-83A1-F6EECF244321}">
                <p14:modId xmlns:p14="http://schemas.microsoft.com/office/powerpoint/2010/main" val="3672423585"/>
              </p:ext>
            </p:extLst>
          </p:nvPr>
        </p:nvGraphicFramePr>
        <p:xfrm>
          <a:off x="7693819" y="2211139"/>
          <a:ext cx="4227512" cy="1484949"/>
        </p:xfrm>
        <a:graphic>
          <a:graphicData uri="http://schemas.openxmlformats.org/drawingml/2006/table">
            <a:tbl>
              <a:tblPr bandRow="1">
                <a:tableStyleId>{5C22544A-7EE6-4342-B048-85BDC9FD1C3A}</a:tableStyleId>
              </a:tblPr>
              <a:tblGrid>
                <a:gridCol w="4227512">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1/2), (http://c, 1/2)}</a:t>
                      </a:r>
                    </a:p>
                  </a:txBody>
                  <a:tcPr/>
                </a:tc>
                <a:extLst>
                  <a:ext uri="{0D108BD9-81ED-4DB2-BD59-A6C34878D82A}">
                    <a16:rowId xmlns:a16="http://schemas.microsoft.com/office/drawing/2014/main" val="4221071130"/>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a:t>
                      </a:r>
                    </a:p>
                  </a:txBody>
                  <a:tcPr/>
                </a:tc>
                <a:extLst>
                  <a:ext uri="{0D108BD9-81ED-4DB2-BD59-A6C34878D82A}">
                    <a16:rowId xmlns:a16="http://schemas.microsoft.com/office/drawing/2014/main" val="2191025243"/>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 1)}</a:t>
                      </a:r>
                    </a:p>
                  </a:txBody>
                  <a:tcPr/>
                </a:tc>
                <a:extLst>
                  <a:ext uri="{0D108BD9-81ED-4DB2-BD59-A6C34878D82A}">
                    <a16:rowId xmlns:a16="http://schemas.microsoft.com/office/drawing/2014/main" val="3205870659"/>
                  </a:ext>
                </a:extLst>
              </a:tr>
            </a:tbl>
          </a:graphicData>
        </a:graphic>
      </p:graphicFrame>
      <p:graphicFrame>
        <p:nvGraphicFramePr>
          <p:cNvPr id="15" name="Table 14">
            <a:extLst>
              <a:ext uri="{FF2B5EF4-FFF2-40B4-BE49-F238E27FC236}">
                <a16:creationId xmlns:a16="http://schemas.microsoft.com/office/drawing/2014/main" id="{2F012003-D06A-D86D-C02A-2DE89F8083AB}"/>
              </a:ext>
            </a:extLst>
          </p:cNvPr>
          <p:cNvGraphicFramePr>
            <a:graphicFrameLocks noGrp="1"/>
          </p:cNvGraphicFramePr>
          <p:nvPr>
            <p:extLst>
              <p:ext uri="{D42A27DB-BD31-4B8C-83A1-F6EECF244321}">
                <p14:modId xmlns:p14="http://schemas.microsoft.com/office/powerpoint/2010/main" val="3749166794"/>
              </p:ext>
            </p:extLst>
          </p:nvPr>
        </p:nvGraphicFramePr>
        <p:xfrm>
          <a:off x="7693819" y="4767600"/>
          <a:ext cx="4227512" cy="1979932"/>
        </p:xfrm>
        <a:graphic>
          <a:graphicData uri="http://schemas.openxmlformats.org/drawingml/2006/table">
            <a:tbl>
              <a:tblPr bandRow="1">
                <a:tableStyleId>{5C22544A-7EE6-4342-B048-85BDC9FD1C3A}</a:tableStyleId>
              </a:tblPr>
              <a:tblGrid>
                <a:gridCol w="4227512">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1/2)</a:t>
                      </a:r>
                    </a:p>
                  </a:txBody>
                  <a:tcPr/>
                </a:tc>
                <a:extLst>
                  <a:ext uri="{0D108BD9-81ED-4DB2-BD59-A6C34878D82A}">
                    <a16:rowId xmlns:a16="http://schemas.microsoft.com/office/drawing/2014/main" val="1708514461"/>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1/2)</a:t>
                      </a:r>
                    </a:p>
                  </a:txBody>
                  <a:tcPr/>
                </a:tc>
                <a:extLst>
                  <a:ext uri="{0D108BD9-81ED-4DB2-BD59-A6C34878D82A}">
                    <a16:rowId xmlns:a16="http://schemas.microsoft.com/office/drawing/2014/main" val="4221071130"/>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a:t>
                      </a:r>
                    </a:p>
                  </a:txBody>
                  <a:tcPr/>
                </a:tc>
                <a:extLst>
                  <a:ext uri="{0D108BD9-81ED-4DB2-BD59-A6C34878D82A}">
                    <a16:rowId xmlns:a16="http://schemas.microsoft.com/office/drawing/2014/main" val="2191025243"/>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 1)</a:t>
                      </a:r>
                    </a:p>
                  </a:txBody>
                  <a:tcPr/>
                </a:tc>
                <a:extLst>
                  <a:ext uri="{0D108BD9-81ED-4DB2-BD59-A6C34878D82A}">
                    <a16:rowId xmlns:a16="http://schemas.microsoft.com/office/drawing/2014/main" val="3205870659"/>
                  </a:ext>
                </a:extLst>
              </a:tr>
            </a:tbl>
          </a:graphicData>
        </a:graphic>
      </p:graphicFrame>
      <p:sp>
        <p:nvSpPr>
          <p:cNvPr id="16" name="TextBox 15">
            <a:extLst>
              <a:ext uri="{FF2B5EF4-FFF2-40B4-BE49-F238E27FC236}">
                <a16:creationId xmlns:a16="http://schemas.microsoft.com/office/drawing/2014/main" id="{EF8BF026-F51D-AA6A-226F-C4F9B2EF8C6B}"/>
              </a:ext>
            </a:extLst>
          </p:cNvPr>
          <p:cNvSpPr txBox="1"/>
          <p:nvPr/>
        </p:nvSpPr>
        <p:spPr>
          <a:xfrm>
            <a:off x="161924" y="4964008"/>
            <a:ext cx="1276350" cy="369332"/>
          </a:xfrm>
          <a:prstGeom prst="rect">
            <a:avLst/>
          </a:prstGeom>
          <a:noFill/>
        </p:spPr>
        <p:txBody>
          <a:bodyPr wrap="square" rtlCol="0">
            <a:spAutoFit/>
          </a:bodyPr>
          <a:lstStyle/>
          <a:p>
            <a:r>
              <a:rPr lang="en-US" u="sng" dirty="0"/>
              <a:t>Example</a:t>
            </a:r>
          </a:p>
        </p:txBody>
      </p:sp>
      <p:sp>
        <p:nvSpPr>
          <p:cNvPr id="17" name="TextBox 16">
            <a:extLst>
              <a:ext uri="{FF2B5EF4-FFF2-40B4-BE49-F238E27FC236}">
                <a16:creationId xmlns:a16="http://schemas.microsoft.com/office/drawing/2014/main" id="{E1E78931-16A0-7693-81FB-0F82579C1E70}"/>
              </a:ext>
            </a:extLst>
          </p:cNvPr>
          <p:cNvSpPr txBox="1"/>
          <p:nvPr/>
        </p:nvSpPr>
        <p:spPr>
          <a:xfrm>
            <a:off x="7634287" y="1841807"/>
            <a:ext cx="2526507" cy="369332"/>
          </a:xfrm>
          <a:prstGeom prst="rect">
            <a:avLst/>
          </a:prstGeom>
          <a:noFill/>
        </p:spPr>
        <p:txBody>
          <a:bodyPr wrap="square" rtlCol="0">
            <a:spAutoFit/>
          </a:bodyPr>
          <a:lstStyle/>
          <a:p>
            <a:r>
              <a:rPr lang="en-US" u="sng" dirty="0"/>
              <a:t>Inner map on each row</a:t>
            </a:r>
          </a:p>
        </p:txBody>
      </p:sp>
      <p:sp>
        <p:nvSpPr>
          <p:cNvPr id="18" name="TextBox 17">
            <a:extLst>
              <a:ext uri="{FF2B5EF4-FFF2-40B4-BE49-F238E27FC236}">
                <a16:creationId xmlns:a16="http://schemas.microsoft.com/office/drawing/2014/main" id="{068DC902-FAA3-FA93-F3BE-776BFEE2A290}"/>
              </a:ext>
            </a:extLst>
          </p:cNvPr>
          <p:cNvSpPr txBox="1"/>
          <p:nvPr/>
        </p:nvSpPr>
        <p:spPr>
          <a:xfrm>
            <a:off x="7634287" y="4425498"/>
            <a:ext cx="2526507" cy="369332"/>
          </a:xfrm>
          <a:prstGeom prst="rect">
            <a:avLst/>
          </a:prstGeom>
          <a:noFill/>
        </p:spPr>
        <p:txBody>
          <a:bodyPr wrap="square" rtlCol="0">
            <a:spAutoFit/>
          </a:bodyPr>
          <a:lstStyle/>
          <a:p>
            <a:r>
              <a:rPr lang="en-US" u="sng" dirty="0"/>
              <a:t>Flattened</a:t>
            </a:r>
          </a:p>
        </p:txBody>
      </p:sp>
      <p:sp>
        <p:nvSpPr>
          <p:cNvPr id="19" name="TextBox 18">
            <a:extLst>
              <a:ext uri="{FF2B5EF4-FFF2-40B4-BE49-F238E27FC236}">
                <a16:creationId xmlns:a16="http://schemas.microsoft.com/office/drawing/2014/main" id="{9F0B5A45-70AE-9A33-0A2A-860B17BDD520}"/>
              </a:ext>
            </a:extLst>
          </p:cNvPr>
          <p:cNvSpPr txBox="1"/>
          <p:nvPr/>
        </p:nvSpPr>
        <p:spPr>
          <a:xfrm>
            <a:off x="4972050" y="3298777"/>
            <a:ext cx="4043362" cy="369332"/>
          </a:xfrm>
          <a:prstGeom prst="rect">
            <a:avLst/>
          </a:prstGeom>
          <a:noFill/>
        </p:spPr>
        <p:txBody>
          <a:bodyPr wrap="square" rtlCol="0">
            <a:spAutoFit/>
          </a:bodyPr>
          <a:lstStyle/>
          <a:p>
            <a:r>
              <a:rPr lang="en-US" i="1" dirty="0">
                <a:solidFill>
                  <a:schemeClr val="accent1">
                    <a:lumMod val="75000"/>
                  </a:schemeClr>
                </a:solidFill>
              </a:rPr>
              <a:t>For each row in join</a:t>
            </a:r>
          </a:p>
        </p:txBody>
      </p:sp>
    </p:spTree>
    <p:extLst>
      <p:ext uri="{BB962C8B-B14F-4D97-AF65-F5344CB8AC3E}">
        <p14:creationId xmlns:p14="http://schemas.microsoft.com/office/powerpoint/2010/main" val="30874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43C2B-CBEE-0FB6-5259-32B51F5943E9}"/>
              </a:ext>
            </a:extLst>
          </p:cNvPr>
          <p:cNvSpPr>
            <a:spLocks noGrp="1"/>
          </p:cNvSpPr>
          <p:nvPr>
            <p:ph type="sldNum" sz="quarter" idx="12"/>
          </p:nvPr>
        </p:nvSpPr>
        <p:spPr/>
        <p:txBody>
          <a:bodyPr/>
          <a:lstStyle/>
          <a:p>
            <a:fld id="{4EEF9975-6C58-5C4C-8961-54FFA2646BAA}" type="slidenum">
              <a:rPr lang="en-US" smtClean="0"/>
              <a:t>39</a:t>
            </a:fld>
            <a:endParaRPr lang="en-US"/>
          </a:p>
        </p:txBody>
      </p:sp>
      <p:sp>
        <p:nvSpPr>
          <p:cNvPr id="9" name="TextBox 8">
            <a:extLst>
              <a:ext uri="{FF2B5EF4-FFF2-40B4-BE49-F238E27FC236}">
                <a16:creationId xmlns:a16="http://schemas.microsoft.com/office/drawing/2014/main" id="{5DDD4991-0F8F-3C19-4D41-A3604255C9E7}"/>
              </a:ext>
            </a:extLst>
          </p:cNvPr>
          <p:cNvSpPr txBox="1"/>
          <p:nvPr/>
        </p:nvSpPr>
        <p:spPr>
          <a:xfrm>
            <a:off x="9001125" y="605451"/>
            <a:ext cx="2957513" cy="1200329"/>
          </a:xfrm>
          <a:prstGeom prst="rect">
            <a:avLst/>
          </a:prstGeom>
          <a:noFill/>
        </p:spPr>
        <p:txBody>
          <a:bodyPr wrap="square" rtlCol="0">
            <a:spAutoFit/>
          </a:bodyPr>
          <a:lstStyle/>
          <a:p>
            <a:r>
              <a:rPr lang="en-US" dirty="0"/>
              <a:t>(a, b) =&gt; (a + b)</a:t>
            </a:r>
          </a:p>
          <a:p>
            <a:r>
              <a:rPr lang="en-US" dirty="0"/>
              <a:t>Defines a function that takes two parameters a and b and sums them</a:t>
            </a:r>
          </a:p>
        </p:txBody>
      </p:sp>
      <p:graphicFrame>
        <p:nvGraphicFramePr>
          <p:cNvPr id="15" name="Table 14">
            <a:extLst>
              <a:ext uri="{FF2B5EF4-FFF2-40B4-BE49-F238E27FC236}">
                <a16:creationId xmlns:a16="http://schemas.microsoft.com/office/drawing/2014/main" id="{2F012003-D06A-D86D-C02A-2DE89F8083AB}"/>
              </a:ext>
            </a:extLst>
          </p:cNvPr>
          <p:cNvGraphicFramePr>
            <a:graphicFrameLocks noGrp="1"/>
          </p:cNvGraphicFramePr>
          <p:nvPr>
            <p:extLst>
              <p:ext uri="{D42A27DB-BD31-4B8C-83A1-F6EECF244321}">
                <p14:modId xmlns:p14="http://schemas.microsoft.com/office/powerpoint/2010/main" val="1667452040"/>
              </p:ext>
            </p:extLst>
          </p:nvPr>
        </p:nvGraphicFramePr>
        <p:xfrm>
          <a:off x="481012" y="215649"/>
          <a:ext cx="4227512" cy="1979932"/>
        </p:xfrm>
        <a:graphic>
          <a:graphicData uri="http://schemas.openxmlformats.org/drawingml/2006/table">
            <a:tbl>
              <a:tblPr bandRow="1">
                <a:tableStyleId>{5C22544A-7EE6-4342-B048-85BDC9FD1C3A}</a:tableStyleId>
              </a:tblPr>
              <a:tblGrid>
                <a:gridCol w="4227512">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.5)</a:t>
                      </a:r>
                    </a:p>
                  </a:txBody>
                  <a:tcPr/>
                </a:tc>
                <a:extLst>
                  <a:ext uri="{0D108BD9-81ED-4DB2-BD59-A6C34878D82A}">
                    <a16:rowId xmlns:a16="http://schemas.microsoft.com/office/drawing/2014/main" val="1708514461"/>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.5)</a:t>
                      </a:r>
                    </a:p>
                  </a:txBody>
                  <a:tcPr/>
                </a:tc>
                <a:extLst>
                  <a:ext uri="{0D108BD9-81ED-4DB2-BD59-A6C34878D82A}">
                    <a16:rowId xmlns:a16="http://schemas.microsoft.com/office/drawing/2014/main" val="4221071130"/>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a:t>
                      </a:r>
                    </a:p>
                  </a:txBody>
                  <a:tcPr/>
                </a:tc>
                <a:extLst>
                  <a:ext uri="{0D108BD9-81ED-4DB2-BD59-A6C34878D82A}">
                    <a16:rowId xmlns:a16="http://schemas.microsoft.com/office/drawing/2014/main" val="2191025243"/>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 1)</a:t>
                      </a:r>
                    </a:p>
                  </a:txBody>
                  <a:tcPr/>
                </a:tc>
                <a:extLst>
                  <a:ext uri="{0D108BD9-81ED-4DB2-BD59-A6C34878D82A}">
                    <a16:rowId xmlns:a16="http://schemas.microsoft.com/office/drawing/2014/main" val="3205870659"/>
                  </a:ext>
                </a:extLst>
              </a:tr>
            </a:tbl>
          </a:graphicData>
        </a:graphic>
      </p:graphicFrame>
      <p:sp>
        <p:nvSpPr>
          <p:cNvPr id="11" name="TextBox 10">
            <a:extLst>
              <a:ext uri="{FF2B5EF4-FFF2-40B4-BE49-F238E27FC236}">
                <a16:creationId xmlns:a16="http://schemas.microsoft.com/office/drawing/2014/main" id="{450C243E-4272-DE49-F8FF-4DAE6E1656AE}"/>
              </a:ext>
            </a:extLst>
          </p:cNvPr>
          <p:cNvSpPr txBox="1"/>
          <p:nvPr/>
        </p:nvSpPr>
        <p:spPr>
          <a:xfrm>
            <a:off x="125015" y="2505670"/>
            <a:ext cx="8093869" cy="923330"/>
          </a:xfrm>
          <a:prstGeom prst="rect">
            <a:avLst/>
          </a:prstGeom>
          <a:noFill/>
        </p:spPr>
        <p:txBody>
          <a:bodyPr wrap="square">
            <a:spAutoFit/>
          </a:bodyPr>
          <a:lstStyle/>
          <a:p>
            <a:pPr marL="0" indent="0">
              <a:buClr>
                <a:schemeClr val="dk1"/>
              </a:buClr>
              <a:buSzPts val="2800"/>
              <a:buNone/>
            </a:pPr>
            <a:r>
              <a:rPr lang="en-US" sz="1800" dirty="0">
                <a:latin typeface="Courier" pitchFamily="2" charset="0"/>
              </a:rPr>
              <a:t>// Sum contributions by URL and get new ranks </a:t>
            </a:r>
          </a:p>
          <a:p>
            <a:pPr marL="0" indent="0">
              <a:buClr>
                <a:schemeClr val="dk1"/>
              </a:buClr>
              <a:buSzPts val="2800"/>
              <a:buNone/>
            </a:pPr>
            <a:r>
              <a:rPr lang="en-US" sz="1800" dirty="0">
                <a:latin typeface="Courier" pitchFamily="2" charset="0"/>
              </a:rPr>
              <a:t>	ranks = </a:t>
            </a:r>
            <a:r>
              <a:rPr lang="en-US" sz="1800" dirty="0" err="1">
                <a:latin typeface="Courier" pitchFamily="2" charset="0"/>
              </a:rPr>
              <a:t>contribs.reduceByKey</a:t>
            </a:r>
            <a:r>
              <a:rPr lang="en-US" sz="1800" dirty="0">
                <a:latin typeface="Courier" pitchFamily="2" charset="0"/>
              </a:rPr>
              <a:t>((</a:t>
            </a:r>
            <a:r>
              <a:rPr lang="en-US" sz="1800" dirty="0" err="1">
                <a:latin typeface="Courier" pitchFamily="2" charset="0"/>
              </a:rPr>
              <a:t>x,y</a:t>
            </a:r>
            <a:r>
              <a:rPr lang="en-US" sz="1800" dirty="0">
                <a:latin typeface="Courier" pitchFamily="2" charset="0"/>
              </a:rPr>
              <a:t>) =&gt; </a:t>
            </a:r>
            <a:r>
              <a:rPr lang="en-US" sz="1800" dirty="0" err="1">
                <a:latin typeface="Courier" pitchFamily="2" charset="0"/>
              </a:rPr>
              <a:t>x+y</a:t>
            </a:r>
            <a:r>
              <a:rPr lang="en-US" sz="1800" dirty="0">
                <a:latin typeface="Courier" pitchFamily="2" charset="0"/>
              </a:rPr>
              <a:t>) </a:t>
            </a:r>
          </a:p>
          <a:p>
            <a:pPr marL="0" indent="0">
              <a:buClr>
                <a:schemeClr val="dk1"/>
              </a:buClr>
              <a:buSzPts val="2800"/>
              <a:buNone/>
            </a:pPr>
            <a:r>
              <a:rPr lang="en-US" sz="1800" dirty="0">
                <a:latin typeface="Courier" pitchFamily="2" charset="0"/>
              </a:rPr>
              <a:t>	  .</a:t>
            </a:r>
            <a:r>
              <a:rPr lang="en-US" sz="1800" dirty="0" err="1">
                <a:latin typeface="Courier" pitchFamily="2" charset="0"/>
              </a:rPr>
              <a:t>mapValues</a:t>
            </a:r>
            <a:r>
              <a:rPr lang="en-US" sz="1800" dirty="0">
                <a:latin typeface="Courier" pitchFamily="2" charset="0"/>
              </a:rPr>
              <a:t>(sum =&gt; 1-d/N + (d)*sum) </a:t>
            </a:r>
          </a:p>
        </p:txBody>
      </p:sp>
      <p:graphicFrame>
        <p:nvGraphicFramePr>
          <p:cNvPr id="21" name="Table 20">
            <a:extLst>
              <a:ext uri="{FF2B5EF4-FFF2-40B4-BE49-F238E27FC236}">
                <a16:creationId xmlns:a16="http://schemas.microsoft.com/office/drawing/2014/main" id="{0C01AD66-E0C5-1DEA-7105-EC7A7C8804A9}"/>
              </a:ext>
            </a:extLst>
          </p:cNvPr>
          <p:cNvGraphicFramePr>
            <a:graphicFrameLocks noGrp="1"/>
          </p:cNvGraphicFramePr>
          <p:nvPr>
            <p:extLst>
              <p:ext uri="{D42A27DB-BD31-4B8C-83A1-F6EECF244321}">
                <p14:modId xmlns:p14="http://schemas.microsoft.com/office/powerpoint/2010/main" val="963859907"/>
              </p:ext>
            </p:extLst>
          </p:nvPr>
        </p:nvGraphicFramePr>
        <p:xfrm>
          <a:off x="619123" y="3739089"/>
          <a:ext cx="4267201" cy="1484949"/>
        </p:xfrm>
        <a:graphic>
          <a:graphicData uri="http://schemas.openxmlformats.org/drawingml/2006/table">
            <a:tbl>
              <a:tblPr bandRow="1">
                <a:tableStyleId>{5C22544A-7EE6-4342-B048-85BDC9FD1C3A}</a:tableStyleId>
              </a:tblPr>
              <a:tblGrid>
                <a:gridCol w="4267201">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 1)</a:t>
                      </a:r>
                    </a:p>
                  </a:txBody>
                  <a:tcPr/>
                </a:tc>
                <a:extLst>
                  <a:ext uri="{0D108BD9-81ED-4DB2-BD59-A6C34878D82A}">
                    <a16:rowId xmlns:a16="http://schemas.microsoft.com/office/drawing/2014/main" val="1708514461"/>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.5)</a:t>
                      </a:r>
                    </a:p>
                  </a:txBody>
                  <a:tcPr/>
                </a:tc>
                <a:extLst>
                  <a:ext uri="{0D108BD9-81ED-4DB2-BD59-A6C34878D82A}">
                    <a16:rowId xmlns:a16="http://schemas.microsoft.com/office/drawing/2014/main" val="4221071130"/>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1.5)</a:t>
                      </a:r>
                    </a:p>
                  </a:txBody>
                  <a:tcPr/>
                </a:tc>
                <a:extLst>
                  <a:ext uri="{0D108BD9-81ED-4DB2-BD59-A6C34878D82A}">
                    <a16:rowId xmlns:a16="http://schemas.microsoft.com/office/drawing/2014/main" val="2191025243"/>
                  </a:ext>
                </a:extLst>
              </a:tr>
            </a:tbl>
          </a:graphicData>
        </a:graphic>
      </p:graphicFrame>
      <p:sp>
        <p:nvSpPr>
          <p:cNvPr id="22" name="TextBox 21">
            <a:extLst>
              <a:ext uri="{FF2B5EF4-FFF2-40B4-BE49-F238E27FC236}">
                <a16:creationId xmlns:a16="http://schemas.microsoft.com/office/drawing/2014/main" id="{B6A37F0B-8707-CD86-DD7E-60F98C7F1E41}"/>
              </a:ext>
            </a:extLst>
          </p:cNvPr>
          <p:cNvSpPr txBox="1"/>
          <p:nvPr/>
        </p:nvSpPr>
        <p:spPr>
          <a:xfrm>
            <a:off x="6979444" y="2505670"/>
            <a:ext cx="4043362" cy="646331"/>
          </a:xfrm>
          <a:prstGeom prst="rect">
            <a:avLst/>
          </a:prstGeom>
          <a:noFill/>
        </p:spPr>
        <p:txBody>
          <a:bodyPr wrap="square" rtlCol="0">
            <a:spAutoFit/>
          </a:bodyPr>
          <a:lstStyle/>
          <a:p>
            <a:r>
              <a:rPr lang="en-US" i="1" dirty="0">
                <a:solidFill>
                  <a:schemeClr val="accent1">
                    <a:lumMod val="75000"/>
                  </a:schemeClr>
                </a:solidFill>
              </a:rPr>
              <a:t>Apply </a:t>
            </a:r>
            <a:r>
              <a:rPr lang="en-US" i="1" dirty="0" err="1">
                <a:solidFill>
                  <a:schemeClr val="accent1">
                    <a:lumMod val="75000"/>
                  </a:schemeClr>
                </a:solidFill>
              </a:rPr>
              <a:t>x+y</a:t>
            </a:r>
            <a:r>
              <a:rPr lang="en-US" i="1" dirty="0">
                <a:solidFill>
                  <a:schemeClr val="accent1">
                    <a:lumMod val="75000"/>
                  </a:schemeClr>
                </a:solidFill>
              </a:rPr>
              <a:t> to combine rows that have the same key</a:t>
            </a:r>
          </a:p>
        </p:txBody>
      </p:sp>
      <p:graphicFrame>
        <p:nvGraphicFramePr>
          <p:cNvPr id="23" name="Table 22">
            <a:extLst>
              <a:ext uri="{FF2B5EF4-FFF2-40B4-BE49-F238E27FC236}">
                <a16:creationId xmlns:a16="http://schemas.microsoft.com/office/drawing/2014/main" id="{77849CD0-152C-77CA-569B-886EEDF219A3}"/>
              </a:ext>
            </a:extLst>
          </p:cNvPr>
          <p:cNvGraphicFramePr>
            <a:graphicFrameLocks noGrp="1"/>
          </p:cNvGraphicFramePr>
          <p:nvPr>
            <p:extLst>
              <p:ext uri="{D42A27DB-BD31-4B8C-83A1-F6EECF244321}">
                <p14:modId xmlns:p14="http://schemas.microsoft.com/office/powerpoint/2010/main" val="4262350128"/>
              </p:ext>
            </p:extLst>
          </p:nvPr>
        </p:nvGraphicFramePr>
        <p:xfrm>
          <a:off x="6476999" y="4288700"/>
          <a:ext cx="4267201" cy="1484949"/>
        </p:xfrm>
        <a:graphic>
          <a:graphicData uri="http://schemas.openxmlformats.org/drawingml/2006/table">
            <a:tbl>
              <a:tblPr bandRow="1">
                <a:tableStyleId>{5C22544A-7EE6-4342-B048-85BDC9FD1C3A}</a:tableStyleId>
              </a:tblPr>
              <a:tblGrid>
                <a:gridCol w="4267201">
                  <a:extLst>
                    <a:ext uri="{9D8B030D-6E8A-4147-A177-3AD203B41FA5}">
                      <a16:colId xmlns:a16="http://schemas.microsoft.com/office/drawing/2014/main" val="4195411226"/>
                    </a:ext>
                  </a:extLst>
                </a:gridCol>
              </a:tblGrid>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 .1 + .7 = .8)</a:t>
                      </a:r>
                    </a:p>
                  </a:txBody>
                  <a:tcPr/>
                </a:tc>
                <a:extLst>
                  <a:ext uri="{0D108BD9-81ED-4DB2-BD59-A6C34878D82A}">
                    <a16:rowId xmlns:a16="http://schemas.microsoft.com/office/drawing/2014/main" val="1708514461"/>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(http://b, .1  + .35 = .45 )</a:t>
                      </a:r>
                    </a:p>
                  </a:txBody>
                  <a:tcPr/>
                </a:tc>
                <a:extLst>
                  <a:ext uri="{0D108BD9-81ED-4DB2-BD59-A6C34878D82A}">
                    <a16:rowId xmlns:a16="http://schemas.microsoft.com/office/drawing/2014/main" val="4221071130"/>
                  </a:ext>
                </a:extLst>
              </a:tr>
              <a:tr h="494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 .1 + 1.05 = 1.15)</a:t>
                      </a:r>
                    </a:p>
                  </a:txBody>
                  <a:tcPr/>
                </a:tc>
                <a:extLst>
                  <a:ext uri="{0D108BD9-81ED-4DB2-BD59-A6C34878D82A}">
                    <a16:rowId xmlns:a16="http://schemas.microsoft.com/office/drawing/2014/main" val="2191025243"/>
                  </a:ext>
                </a:extLst>
              </a:tr>
            </a:tbl>
          </a:graphicData>
        </a:graphic>
      </p:graphicFrame>
      <p:sp>
        <p:nvSpPr>
          <p:cNvPr id="24" name="TextBox 23">
            <a:extLst>
              <a:ext uri="{FF2B5EF4-FFF2-40B4-BE49-F238E27FC236}">
                <a16:creationId xmlns:a16="http://schemas.microsoft.com/office/drawing/2014/main" id="{119D3302-A766-6F87-9BCA-29537ED9F869}"/>
              </a:ext>
            </a:extLst>
          </p:cNvPr>
          <p:cNvSpPr txBox="1"/>
          <p:nvPr/>
        </p:nvSpPr>
        <p:spPr>
          <a:xfrm>
            <a:off x="6476999" y="3713743"/>
            <a:ext cx="1893094" cy="369332"/>
          </a:xfrm>
          <a:prstGeom prst="rect">
            <a:avLst/>
          </a:prstGeom>
          <a:noFill/>
        </p:spPr>
        <p:txBody>
          <a:bodyPr wrap="square" rtlCol="0">
            <a:spAutoFit/>
          </a:bodyPr>
          <a:lstStyle/>
          <a:p>
            <a:r>
              <a:rPr lang="en-US" dirty="0"/>
              <a:t>d = .7;  1-d/N = .1</a:t>
            </a:r>
          </a:p>
        </p:txBody>
      </p:sp>
      <p:sp>
        <p:nvSpPr>
          <p:cNvPr id="25" name="TextBox 24">
            <a:extLst>
              <a:ext uri="{FF2B5EF4-FFF2-40B4-BE49-F238E27FC236}">
                <a16:creationId xmlns:a16="http://schemas.microsoft.com/office/drawing/2014/main" id="{30692A03-D31A-1C3F-CF68-E87BD69391DE}"/>
              </a:ext>
            </a:extLst>
          </p:cNvPr>
          <p:cNvSpPr txBox="1"/>
          <p:nvPr/>
        </p:nvSpPr>
        <p:spPr>
          <a:xfrm>
            <a:off x="6017419" y="3323452"/>
            <a:ext cx="4043362" cy="369332"/>
          </a:xfrm>
          <a:prstGeom prst="rect">
            <a:avLst/>
          </a:prstGeom>
          <a:noFill/>
        </p:spPr>
        <p:txBody>
          <a:bodyPr wrap="square" rtlCol="0">
            <a:spAutoFit/>
          </a:bodyPr>
          <a:lstStyle/>
          <a:p>
            <a:r>
              <a:rPr lang="en-US" i="1" dirty="0">
                <a:solidFill>
                  <a:schemeClr val="accent1">
                    <a:lumMod val="75000"/>
                  </a:schemeClr>
                </a:solidFill>
              </a:rPr>
              <a:t>Compute the weighted rank</a:t>
            </a:r>
          </a:p>
        </p:txBody>
      </p:sp>
      <p:sp>
        <p:nvSpPr>
          <p:cNvPr id="26" name="TextBox 25">
            <a:extLst>
              <a:ext uri="{FF2B5EF4-FFF2-40B4-BE49-F238E27FC236}">
                <a16:creationId xmlns:a16="http://schemas.microsoft.com/office/drawing/2014/main" id="{B78B6BC4-7F9C-4D09-5A4D-D63AD935307D}"/>
              </a:ext>
            </a:extLst>
          </p:cNvPr>
          <p:cNvSpPr txBox="1"/>
          <p:nvPr/>
        </p:nvSpPr>
        <p:spPr>
          <a:xfrm>
            <a:off x="6348411" y="5798145"/>
            <a:ext cx="4876801" cy="923330"/>
          </a:xfrm>
          <a:prstGeom prst="rect">
            <a:avLst/>
          </a:prstGeom>
          <a:noFill/>
        </p:spPr>
        <p:txBody>
          <a:bodyPr wrap="square" rtlCol="0">
            <a:spAutoFit/>
          </a:bodyPr>
          <a:lstStyle/>
          <a:p>
            <a:r>
              <a:rPr lang="en-US" dirty="0">
                <a:solidFill>
                  <a:schemeClr val="accent2">
                    <a:lumMod val="75000"/>
                  </a:schemeClr>
                </a:solidFill>
              </a:rPr>
              <a:t>New </a:t>
            </a:r>
            <a:r>
              <a:rPr lang="en-US" b="1" dirty="0">
                <a:solidFill>
                  <a:schemeClr val="accent2">
                    <a:lumMod val="75000"/>
                  </a:schemeClr>
                </a:solidFill>
              </a:rPr>
              <a:t>ranks</a:t>
            </a:r>
            <a:r>
              <a:rPr lang="en-US" dirty="0">
                <a:solidFill>
                  <a:schemeClr val="accent2">
                    <a:lumMod val="75000"/>
                  </a:schemeClr>
                </a:solidFill>
              </a:rPr>
              <a:t> table;  b is weighted less because  only a links to it, and a links to 2 pages.  c is weighted more because both a and b link to it.</a:t>
            </a:r>
          </a:p>
        </p:txBody>
      </p:sp>
    </p:spTree>
    <p:extLst>
      <p:ext uri="{BB962C8B-B14F-4D97-AF65-F5344CB8AC3E}">
        <p14:creationId xmlns:p14="http://schemas.microsoft.com/office/powerpoint/2010/main" val="1526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Cloud-native OLTP</a:t>
            </a:r>
            <a:endParaRPr/>
          </a:p>
        </p:txBody>
      </p:sp>
      <p:sp>
        <p:nvSpPr>
          <p:cNvPr id="828" name="Google Shape;828;p10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Char char="●"/>
            </a:pPr>
            <a:r>
              <a:rPr lang="en" sz="2400" dirty="0"/>
              <a:t>Key Idea: </a:t>
            </a:r>
            <a:r>
              <a:rPr lang="en" sz="2400" b="1" dirty="0"/>
              <a:t>Storage &amp; Compute Separation</a:t>
            </a:r>
            <a:endParaRPr sz="2400" b="1" dirty="0"/>
          </a:p>
          <a:p>
            <a:pPr lvl="1"/>
            <a:r>
              <a:rPr lang="en" dirty="0"/>
              <a:t>Use cloud object storage (e.g., S3) for persistent storage layer</a:t>
            </a:r>
            <a:endParaRPr dirty="0"/>
          </a:p>
          <a:p>
            <a:pPr lvl="1"/>
            <a:r>
              <a:rPr lang="en" dirty="0"/>
              <a:t>Attach ephemeral machines to storage when needed</a:t>
            </a:r>
            <a:endParaRPr dirty="0"/>
          </a:p>
          <a:p>
            <a:pPr lvl="1"/>
            <a:r>
              <a:rPr lang="en" dirty="0"/>
              <a:t>Allows for separate scaling of resources </a:t>
            </a:r>
            <a:endParaRPr dirty="0"/>
          </a:p>
          <a:p>
            <a:pPr marL="1219170" indent="0">
              <a:spcBef>
                <a:spcPts val="1600"/>
              </a:spcBef>
              <a:buNone/>
            </a:pPr>
            <a:endParaRPr sz="2400" dirty="0"/>
          </a:p>
          <a:p>
            <a:pPr>
              <a:spcBef>
                <a:spcPts val="1600"/>
              </a:spcBef>
              <a:buChar char="●"/>
            </a:pPr>
            <a:r>
              <a:rPr lang="en" sz="2400" dirty="0"/>
              <a:t>Key Challenge: </a:t>
            </a:r>
            <a:r>
              <a:rPr lang="en" sz="2400" b="1" dirty="0"/>
              <a:t>Performance</a:t>
            </a:r>
            <a:endParaRPr sz="2400" b="1" dirty="0"/>
          </a:p>
          <a:p>
            <a:pPr lvl="1"/>
            <a:r>
              <a:rPr lang="en" dirty="0"/>
              <a:t>Object storage is often slow &amp; over the network (upwards of 10ms instead of hundreds of microseconds of fast SSDs, and often rate-limited to tens of MBs per second)</a:t>
            </a:r>
            <a:endParaRPr dirty="0"/>
          </a:p>
          <a:p>
            <a:pPr marL="1219170" indent="0">
              <a:spcBef>
                <a:spcPts val="1600"/>
              </a:spcBef>
              <a:spcAft>
                <a:spcPts val="1600"/>
              </a:spcAft>
              <a:buNone/>
            </a:pPr>
            <a:endParaRPr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PageRank Challenges</a:t>
            </a:r>
            <a:endParaRPr dirty="0"/>
          </a:p>
        </p:txBody>
      </p:sp>
      <p:sp>
        <p:nvSpPr>
          <p:cNvPr id="191" name="Google Shape;191;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
        <p:nvSpPr>
          <p:cNvPr id="4" name="TextBox 3">
            <a:extLst>
              <a:ext uri="{FF2B5EF4-FFF2-40B4-BE49-F238E27FC236}">
                <a16:creationId xmlns:a16="http://schemas.microsoft.com/office/drawing/2014/main" id="{9FFA412C-9CA1-B649-8974-7070A231E751}"/>
              </a:ext>
            </a:extLst>
          </p:cNvPr>
          <p:cNvSpPr txBox="1"/>
          <p:nvPr/>
        </p:nvSpPr>
        <p:spPr>
          <a:xfrm>
            <a:off x="838200" y="1690825"/>
            <a:ext cx="8362950" cy="1569660"/>
          </a:xfrm>
          <a:prstGeom prst="rect">
            <a:avLst/>
          </a:prstGeom>
          <a:noFill/>
        </p:spPr>
        <p:txBody>
          <a:bodyPr wrap="square" rtlCol="0">
            <a:spAutoFit/>
          </a:bodyPr>
          <a:lstStyle/>
          <a:p>
            <a:r>
              <a:rPr lang="en-US" sz="2400" dirty="0"/>
              <a:t>What problems might we face, failure-wise, that we wouldn’t </a:t>
            </a:r>
            <a:br>
              <a:rPr lang="en-US" sz="2400" dirty="0"/>
            </a:br>
            <a:r>
              <a:rPr lang="en-US" sz="2400" dirty="0"/>
              <a:t>face if we wrote similar code with MapReduce?</a:t>
            </a:r>
          </a:p>
          <a:p>
            <a:endParaRPr lang="en-US" sz="2400" dirty="0"/>
          </a:p>
          <a:p>
            <a:r>
              <a:rPr lang="en-US" sz="2400" dirty="0"/>
              <a:t>Take 60 seconds and write down your answer</a:t>
            </a:r>
          </a:p>
        </p:txBody>
      </p:sp>
      <p:sp>
        <p:nvSpPr>
          <p:cNvPr id="184" name="TextBox 183">
            <a:extLst>
              <a:ext uri="{FF2B5EF4-FFF2-40B4-BE49-F238E27FC236}">
                <a16:creationId xmlns:a16="http://schemas.microsoft.com/office/drawing/2014/main" id="{C5B7210D-3234-944E-ABBD-96F3C92FBF2F}"/>
              </a:ext>
            </a:extLst>
          </p:cNvPr>
          <p:cNvSpPr txBox="1"/>
          <p:nvPr/>
        </p:nvSpPr>
        <p:spPr>
          <a:xfrm>
            <a:off x="833433" y="3914917"/>
            <a:ext cx="8362950" cy="1569660"/>
          </a:xfrm>
          <a:prstGeom prst="rect">
            <a:avLst/>
          </a:prstGeom>
          <a:noFill/>
        </p:spPr>
        <p:txBody>
          <a:bodyPr wrap="square" rtlCol="0">
            <a:spAutoFit/>
          </a:bodyPr>
          <a:lstStyle/>
          <a:p>
            <a:r>
              <a:rPr lang="en-US" sz="2400" dirty="0"/>
              <a:t>What problems might we face, runtime-wise, if we implement this naïvely?</a:t>
            </a:r>
          </a:p>
          <a:p>
            <a:endParaRPr lang="en-US" sz="2400" dirty="0"/>
          </a:p>
          <a:p>
            <a:r>
              <a:rPr lang="en-US" sz="2400" dirty="0"/>
              <a:t>Take 60 seconds and write down your answer</a:t>
            </a:r>
          </a:p>
        </p:txBody>
      </p:sp>
    </p:spTree>
    <p:extLst>
      <p:ext uri="{BB962C8B-B14F-4D97-AF65-F5344CB8AC3E}">
        <p14:creationId xmlns:p14="http://schemas.microsoft.com/office/powerpoint/2010/main" val="38068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PageRank Challenges</a:t>
            </a:r>
            <a:endParaRPr dirty="0"/>
          </a:p>
        </p:txBody>
      </p:sp>
      <p:sp>
        <p:nvSpPr>
          <p:cNvPr id="191" name="Google Shape;191;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
        <p:nvSpPr>
          <p:cNvPr id="4" name="TextBox 3">
            <a:extLst>
              <a:ext uri="{FF2B5EF4-FFF2-40B4-BE49-F238E27FC236}">
                <a16:creationId xmlns:a16="http://schemas.microsoft.com/office/drawing/2014/main" id="{9FFA412C-9CA1-B649-8974-7070A231E751}"/>
              </a:ext>
            </a:extLst>
          </p:cNvPr>
          <p:cNvSpPr txBox="1"/>
          <p:nvPr/>
        </p:nvSpPr>
        <p:spPr>
          <a:xfrm>
            <a:off x="838199" y="1690825"/>
            <a:ext cx="10263189" cy="1938992"/>
          </a:xfrm>
          <a:prstGeom prst="rect">
            <a:avLst/>
          </a:prstGeom>
          <a:noFill/>
        </p:spPr>
        <p:txBody>
          <a:bodyPr wrap="square" rtlCol="0">
            <a:spAutoFit/>
          </a:bodyPr>
          <a:lstStyle/>
          <a:p>
            <a:r>
              <a:rPr lang="en-US" sz="2400" dirty="0"/>
              <a:t>What problems might we face, failure-wise, that we wouldn’t </a:t>
            </a:r>
            <a:br>
              <a:rPr lang="en-US" sz="2400" dirty="0"/>
            </a:br>
            <a:r>
              <a:rPr lang="en-US" sz="2400" dirty="0"/>
              <a:t>face if we wrote similar code with MapReduce?</a:t>
            </a:r>
          </a:p>
          <a:p>
            <a:endParaRPr lang="en-US" sz="2400" dirty="0"/>
          </a:p>
          <a:p>
            <a:r>
              <a:rPr lang="en-US" sz="2400" b="1" i="1" dirty="0"/>
              <a:t>Very long lineage chain for ranks;  slow.</a:t>
            </a:r>
            <a:r>
              <a:rPr lang="en-US" sz="2400" i="1" dirty="0"/>
              <a:t>  </a:t>
            </a:r>
            <a:r>
              <a:rPr lang="en-US" sz="2400" i="1" dirty="0" err="1"/>
              <a:t>Soln</a:t>
            </a:r>
            <a:r>
              <a:rPr lang="en-US" sz="2400" i="1" dirty="0"/>
              <a:t>:  Use explicit persistence to avoid having to regenerate </a:t>
            </a:r>
            <a:r>
              <a:rPr lang="en-US" sz="2400" b="1" i="1" dirty="0">
                <a:latin typeface="Courier" pitchFamily="2" charset="0"/>
              </a:rPr>
              <a:t>ranks</a:t>
            </a:r>
            <a:r>
              <a:rPr lang="en-US" sz="2400" i="1" dirty="0"/>
              <a:t> from lineage (not necessary for </a:t>
            </a:r>
            <a:r>
              <a:rPr lang="en-US" sz="2400" b="1" i="1" dirty="0">
                <a:latin typeface="Courier" pitchFamily="2" charset="0"/>
              </a:rPr>
              <a:t>links</a:t>
            </a:r>
            <a:r>
              <a:rPr lang="en-US" sz="2400" i="1" dirty="0"/>
              <a:t>) </a:t>
            </a:r>
          </a:p>
        </p:txBody>
      </p:sp>
      <p:sp>
        <p:nvSpPr>
          <p:cNvPr id="184" name="TextBox 183">
            <a:extLst>
              <a:ext uri="{FF2B5EF4-FFF2-40B4-BE49-F238E27FC236}">
                <a16:creationId xmlns:a16="http://schemas.microsoft.com/office/drawing/2014/main" id="{C5B7210D-3234-944E-ABBD-96F3C92FBF2F}"/>
              </a:ext>
            </a:extLst>
          </p:cNvPr>
          <p:cNvSpPr txBox="1"/>
          <p:nvPr/>
        </p:nvSpPr>
        <p:spPr>
          <a:xfrm>
            <a:off x="833433" y="3914917"/>
            <a:ext cx="8362950" cy="1938992"/>
          </a:xfrm>
          <a:prstGeom prst="rect">
            <a:avLst/>
          </a:prstGeom>
          <a:noFill/>
        </p:spPr>
        <p:txBody>
          <a:bodyPr wrap="square" rtlCol="0">
            <a:spAutoFit/>
          </a:bodyPr>
          <a:lstStyle/>
          <a:p>
            <a:r>
              <a:rPr lang="en-US" sz="2400" dirty="0"/>
              <a:t>What problems might we face, runtime-wise, if we implement this naïvely?</a:t>
            </a:r>
          </a:p>
          <a:p>
            <a:endParaRPr lang="en-US" sz="2400" dirty="0"/>
          </a:p>
          <a:p>
            <a:r>
              <a:rPr lang="en-US" sz="2400" b="1" i="1" dirty="0"/>
              <a:t>Very slow joins</a:t>
            </a:r>
            <a:r>
              <a:rPr lang="en-US" sz="2400" i="1" dirty="0"/>
              <a:t>.  </a:t>
            </a:r>
            <a:r>
              <a:rPr lang="en-US" sz="2400" i="1" dirty="0" err="1"/>
              <a:t>Soln</a:t>
            </a:r>
            <a:r>
              <a:rPr lang="en-US" sz="2400" i="1" dirty="0"/>
              <a:t>: Partition both links and ranks in the same way, so joins always happen on a single machine. </a:t>
            </a:r>
          </a:p>
        </p:txBody>
      </p:sp>
    </p:spTree>
    <p:extLst>
      <p:ext uri="{BB962C8B-B14F-4D97-AF65-F5344CB8AC3E}">
        <p14:creationId xmlns:p14="http://schemas.microsoft.com/office/powerpoint/2010/main" val="5408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Example : PageRank</a:t>
            </a:r>
            <a:endParaRPr/>
          </a:p>
        </p:txBody>
      </p:sp>
      <p:sp>
        <p:nvSpPr>
          <p:cNvPr id="191" name="Google Shape;191;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
        <p:nvSpPr>
          <p:cNvPr id="178" name="Google Shape;850;p38"/>
          <p:cNvSpPr txBox="1">
            <a:spLocks/>
          </p:cNvSpPr>
          <p:nvPr/>
        </p:nvSpPr>
        <p:spPr>
          <a:xfrm>
            <a:off x="1825249" y="4881111"/>
            <a:ext cx="4710152" cy="16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44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228600" marR="0" lvl="0" indent="-228600" defTabSz="914400" eaLnBrk="1" fontAlgn="auto" latinLnBrk="0" hangingPunct="1">
              <a:lnSpc>
                <a:spcPct val="100000"/>
              </a:lnSpc>
              <a:spcBef>
                <a:spcPts val="1000"/>
              </a:spcBef>
              <a:spcAft>
                <a:spcPts val="0"/>
              </a:spcAft>
              <a:buClrTx/>
              <a:buSzPts val="2800"/>
              <a:buFont typeface="Arial"/>
              <a:buNone/>
              <a:tabLst/>
              <a:defRPr/>
            </a:pPr>
            <a:r>
              <a:rPr lang="en-US" altLang="zh-CN" sz="2800" dirty="0">
                <a:sym typeface="Lato Light"/>
              </a:rPr>
              <a:t>PageRank</a:t>
            </a:r>
            <a:r>
              <a:rPr lang="zh-CN" altLang="en-US" sz="2800" dirty="0">
                <a:sym typeface="Lato Light"/>
              </a:rPr>
              <a:t> </a:t>
            </a:r>
            <a:r>
              <a:rPr lang="en-US" altLang="zh-CN" sz="2800" dirty="0">
                <a:sym typeface="Lato Light"/>
              </a:rPr>
              <a:t>with</a:t>
            </a:r>
            <a:r>
              <a:rPr lang="zh-CN" altLang="en-US" sz="2800" dirty="0">
                <a:sym typeface="Lato Light"/>
              </a:rPr>
              <a:t> </a:t>
            </a:r>
            <a:r>
              <a:rPr lang="en-US" altLang="zh-CN" sz="2800" dirty="0">
                <a:sym typeface="Lato Light"/>
              </a:rPr>
              <a:t>hash</a:t>
            </a:r>
            <a:r>
              <a:rPr lang="zh-CN" altLang="en-US" sz="2800" dirty="0">
                <a:sym typeface="Lato Light"/>
              </a:rPr>
              <a:t> </a:t>
            </a:r>
            <a:r>
              <a:rPr lang="en-US" altLang="zh-CN" sz="2800" dirty="0">
                <a:sym typeface="Lato Light"/>
              </a:rPr>
              <a:t>partitioning</a:t>
            </a:r>
            <a:endParaRPr lang="en" sz="2800" dirty="0">
              <a:sym typeface="Lato Light"/>
            </a:endParaRPr>
          </a:p>
        </p:txBody>
      </p:sp>
      <p:grpSp>
        <p:nvGrpSpPr>
          <p:cNvPr id="199" name="组 198"/>
          <p:cNvGrpSpPr/>
          <p:nvPr/>
        </p:nvGrpSpPr>
        <p:grpSpPr>
          <a:xfrm>
            <a:off x="963170" y="1690665"/>
            <a:ext cx="4631858" cy="3142231"/>
            <a:chOff x="1332823" y="1552373"/>
            <a:chExt cx="4055765" cy="2505083"/>
          </a:xfrm>
        </p:grpSpPr>
        <p:sp>
          <p:nvSpPr>
            <p:cNvPr id="93" name="Google Shape;765;p38"/>
            <p:cNvSpPr/>
            <p:nvPr/>
          </p:nvSpPr>
          <p:spPr>
            <a:xfrm>
              <a:off x="1954750" y="1980683"/>
              <a:ext cx="3056571" cy="988700"/>
            </a:xfrm>
            <a:custGeom>
              <a:avLst/>
              <a:gdLst/>
              <a:ahLst/>
              <a:cxnLst/>
              <a:rect l="l" t="t" r="r" b="b"/>
              <a:pathLst>
                <a:path w="124962" h="39548" extrusionOk="0">
                  <a:moveTo>
                    <a:pt x="0" y="0"/>
                  </a:moveTo>
                  <a:lnTo>
                    <a:pt x="69033" y="39548"/>
                  </a:lnTo>
                  <a:lnTo>
                    <a:pt x="124962" y="39548"/>
                  </a:lnTo>
                  <a:lnTo>
                    <a:pt x="124962" y="0"/>
                  </a:lnTo>
                  <a:close/>
                </a:path>
              </a:pathLst>
            </a:custGeom>
            <a:solidFill>
              <a:srgbClr val="B6D7A8"/>
            </a:solidFill>
            <a:ln>
              <a:noFill/>
            </a:ln>
          </p:spPr>
          <p:txBody>
            <a:bodyPr/>
            <a:lstStyle/>
            <a:p>
              <a:endParaRPr lang="en-US"/>
            </a:p>
          </p:txBody>
        </p:sp>
        <p:grpSp>
          <p:nvGrpSpPr>
            <p:cNvPr id="95" name="Google Shape;767;p38"/>
            <p:cNvGrpSpPr/>
            <p:nvPr/>
          </p:nvGrpSpPr>
          <p:grpSpPr>
            <a:xfrm>
              <a:off x="1332823" y="1552373"/>
              <a:ext cx="4055765" cy="2505083"/>
              <a:chOff x="215223" y="519440"/>
              <a:chExt cx="4055765" cy="2505083"/>
            </a:xfrm>
          </p:grpSpPr>
          <p:grpSp>
            <p:nvGrpSpPr>
              <p:cNvPr id="96" name="Google Shape;768;p38"/>
              <p:cNvGrpSpPr/>
              <p:nvPr/>
            </p:nvGrpSpPr>
            <p:grpSpPr>
              <a:xfrm>
                <a:off x="2320034" y="1935432"/>
                <a:ext cx="1950954" cy="406475"/>
                <a:chOff x="4246175" y="2571750"/>
                <a:chExt cx="4028400" cy="717900"/>
              </a:xfrm>
            </p:grpSpPr>
            <p:sp>
              <p:nvSpPr>
                <p:cNvPr id="126" name="Google Shape;769;p38"/>
                <p:cNvSpPr/>
                <p:nvPr/>
              </p:nvSpPr>
              <p:spPr>
                <a:xfrm>
                  <a:off x="4246175" y="2571750"/>
                  <a:ext cx="4028400" cy="717900"/>
                </a:xfrm>
                <a:prstGeom prst="roundRect">
                  <a:avLst>
                    <a:gd name="adj" fmla="val 16667"/>
                  </a:avLst>
                </a:prstGeom>
                <a:solidFill>
                  <a:srgbClr val="9DA0A1"/>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chemeClr val="lt1"/>
                    </a:solidFill>
                    <a:latin typeface="Lato"/>
                    <a:ea typeface="Lato"/>
                    <a:cs typeface="Lato"/>
                    <a:sym typeface="Lato"/>
                  </a:endParaRPr>
                </a:p>
              </p:txBody>
            </p:sp>
            <p:sp>
              <p:nvSpPr>
                <p:cNvPr id="127" name="Google Shape;770;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facebook.com</a:t>
                  </a:r>
                  <a:endParaRPr sz="800">
                    <a:solidFill>
                      <a:srgbClr val="2C3531"/>
                    </a:solidFill>
                    <a:latin typeface="Lato Light"/>
                    <a:ea typeface="Lato Light"/>
                    <a:cs typeface="Lato Light"/>
                    <a:sym typeface="Lato Light"/>
                  </a:endParaRPr>
                </a:p>
              </p:txBody>
            </p:sp>
            <p:sp>
              <p:nvSpPr>
                <p:cNvPr id="128" name="Google Shape;771;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google.com</a:t>
                  </a:r>
                  <a:endParaRPr sz="800">
                    <a:solidFill>
                      <a:srgbClr val="2C3531"/>
                    </a:solidFill>
                    <a:latin typeface="Lato Light"/>
                    <a:ea typeface="Lato Light"/>
                    <a:cs typeface="Lato Light"/>
                    <a:sym typeface="Lato Light"/>
                  </a:endParaRPr>
                </a:p>
              </p:txBody>
            </p:sp>
            <p:sp>
              <p:nvSpPr>
                <p:cNvPr id="129" name="Google Shape;772;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dirty="0" err="1">
                      <a:solidFill>
                        <a:srgbClr val="2C3531"/>
                      </a:solidFill>
                      <a:latin typeface="Lato Light"/>
                      <a:ea typeface="Lato Light"/>
                      <a:cs typeface="Lato Light"/>
                      <a:sym typeface="Lato Light"/>
                    </a:rPr>
                    <a:t>mit.edu</a:t>
                  </a:r>
                  <a:endParaRPr sz="800" dirty="0">
                    <a:solidFill>
                      <a:srgbClr val="2C3531"/>
                    </a:solidFill>
                    <a:latin typeface="Lato Light"/>
                    <a:ea typeface="Lato Light"/>
                    <a:cs typeface="Lato Light"/>
                    <a:sym typeface="Lato Light"/>
                  </a:endParaRPr>
                </a:p>
              </p:txBody>
            </p:sp>
          </p:grpSp>
          <p:grpSp>
            <p:nvGrpSpPr>
              <p:cNvPr id="97" name="Google Shape;773;p38"/>
              <p:cNvGrpSpPr/>
              <p:nvPr/>
            </p:nvGrpSpPr>
            <p:grpSpPr>
              <a:xfrm>
                <a:off x="2320034" y="519440"/>
                <a:ext cx="1950954" cy="406475"/>
                <a:chOff x="4246175" y="2571750"/>
                <a:chExt cx="4028400" cy="717900"/>
              </a:xfrm>
            </p:grpSpPr>
            <p:sp>
              <p:nvSpPr>
                <p:cNvPr id="122" name="Google Shape;774;p38"/>
                <p:cNvSpPr/>
                <p:nvPr/>
              </p:nvSpPr>
              <p:spPr>
                <a:xfrm>
                  <a:off x="4246175" y="2571750"/>
                  <a:ext cx="4028400" cy="717900"/>
                </a:xfrm>
                <a:prstGeom prst="roundRect">
                  <a:avLst>
                    <a:gd name="adj" fmla="val 16667"/>
                  </a:avLst>
                </a:prstGeom>
                <a:solidFill>
                  <a:srgbClr val="116466"/>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chemeClr val="lt1"/>
                    </a:solidFill>
                    <a:latin typeface="Lato"/>
                    <a:ea typeface="Lato"/>
                    <a:cs typeface="Lato"/>
                    <a:sym typeface="Lato"/>
                  </a:endParaRPr>
                </a:p>
              </p:txBody>
            </p:sp>
            <p:sp>
              <p:nvSpPr>
                <p:cNvPr id="123" name="Google Shape;775;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facebook.com</a:t>
                  </a:r>
                  <a:endParaRPr sz="800">
                    <a:solidFill>
                      <a:srgbClr val="2C3531"/>
                    </a:solidFill>
                    <a:latin typeface="Lato Light"/>
                    <a:ea typeface="Lato Light"/>
                    <a:cs typeface="Lato Light"/>
                    <a:sym typeface="Lato Light"/>
                  </a:endParaRPr>
                </a:p>
              </p:txBody>
            </p:sp>
            <p:sp>
              <p:nvSpPr>
                <p:cNvPr id="124" name="Google Shape;776;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google.com</a:t>
                  </a:r>
                  <a:endParaRPr sz="800">
                    <a:solidFill>
                      <a:srgbClr val="2C3531"/>
                    </a:solidFill>
                    <a:latin typeface="Lato Light"/>
                    <a:ea typeface="Lato Light"/>
                    <a:cs typeface="Lato Light"/>
                    <a:sym typeface="Lato Light"/>
                  </a:endParaRPr>
                </a:p>
              </p:txBody>
            </p:sp>
            <p:sp>
              <p:nvSpPr>
                <p:cNvPr id="125" name="Google Shape;777;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dirty="0" err="1">
                      <a:solidFill>
                        <a:srgbClr val="2C3531"/>
                      </a:solidFill>
                      <a:latin typeface="Lato Light"/>
                      <a:ea typeface="Lato Light"/>
                      <a:cs typeface="Lato Light"/>
                      <a:sym typeface="Lato Light"/>
                    </a:rPr>
                    <a:t>mit.edu</a:t>
                  </a:r>
                  <a:endParaRPr sz="800" dirty="0">
                    <a:solidFill>
                      <a:srgbClr val="2C3531"/>
                    </a:solidFill>
                    <a:latin typeface="Lato Light"/>
                    <a:ea typeface="Lato Light"/>
                    <a:cs typeface="Lato Light"/>
                    <a:sym typeface="Lato Light"/>
                  </a:endParaRPr>
                </a:p>
              </p:txBody>
            </p:sp>
          </p:grpSp>
          <p:grpSp>
            <p:nvGrpSpPr>
              <p:cNvPr id="98" name="Google Shape;778;p38"/>
              <p:cNvGrpSpPr/>
              <p:nvPr/>
            </p:nvGrpSpPr>
            <p:grpSpPr>
              <a:xfrm>
                <a:off x="215223" y="519440"/>
                <a:ext cx="1950954" cy="406475"/>
                <a:chOff x="4246175" y="2571750"/>
                <a:chExt cx="4028400" cy="717900"/>
              </a:xfrm>
            </p:grpSpPr>
            <p:sp>
              <p:nvSpPr>
                <p:cNvPr id="118" name="Google Shape;779;p38"/>
                <p:cNvSpPr/>
                <p:nvPr/>
              </p:nvSpPr>
              <p:spPr>
                <a:xfrm>
                  <a:off x="4246175" y="2571750"/>
                  <a:ext cx="4028400" cy="717900"/>
                </a:xfrm>
                <a:prstGeom prst="roundRect">
                  <a:avLst>
                    <a:gd name="adj" fmla="val 16667"/>
                  </a:avLst>
                </a:prstGeom>
                <a:solidFill>
                  <a:srgbClr val="D9B08C"/>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119" name="Google Shape;780;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facebook.com</a:t>
                  </a:r>
                  <a:endParaRPr sz="800">
                    <a:solidFill>
                      <a:srgbClr val="2C3531"/>
                    </a:solidFill>
                    <a:latin typeface="Lato Light"/>
                    <a:ea typeface="Lato Light"/>
                    <a:cs typeface="Lato Light"/>
                    <a:sym typeface="Lato Light"/>
                  </a:endParaRPr>
                </a:p>
              </p:txBody>
            </p:sp>
            <p:sp>
              <p:nvSpPr>
                <p:cNvPr id="120" name="Google Shape;781;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google.com</a:t>
                  </a:r>
                  <a:endParaRPr sz="800">
                    <a:solidFill>
                      <a:srgbClr val="2C3531"/>
                    </a:solidFill>
                    <a:latin typeface="Lato Light"/>
                    <a:ea typeface="Lato Light"/>
                    <a:cs typeface="Lato Light"/>
                    <a:sym typeface="Lato Light"/>
                  </a:endParaRPr>
                </a:p>
              </p:txBody>
            </p:sp>
            <p:sp>
              <p:nvSpPr>
                <p:cNvPr id="121" name="Google Shape;782;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dirty="0" err="1">
                      <a:solidFill>
                        <a:srgbClr val="2C3531"/>
                      </a:solidFill>
                      <a:latin typeface="Lato Light"/>
                      <a:ea typeface="Lato Light"/>
                      <a:cs typeface="Lato Light"/>
                      <a:sym typeface="Lato Light"/>
                    </a:rPr>
                    <a:t>mit.edu</a:t>
                  </a:r>
                  <a:endParaRPr sz="800" dirty="0">
                    <a:solidFill>
                      <a:srgbClr val="2C3531"/>
                    </a:solidFill>
                    <a:latin typeface="Lato Light"/>
                    <a:ea typeface="Lato Light"/>
                    <a:cs typeface="Lato Light"/>
                    <a:sym typeface="Lato Light"/>
                  </a:endParaRPr>
                </a:p>
              </p:txBody>
            </p:sp>
          </p:grpSp>
          <p:grpSp>
            <p:nvGrpSpPr>
              <p:cNvPr id="99" name="Google Shape;783;p38"/>
              <p:cNvGrpSpPr/>
              <p:nvPr/>
            </p:nvGrpSpPr>
            <p:grpSpPr>
              <a:xfrm>
                <a:off x="2320034" y="2618048"/>
                <a:ext cx="1950954" cy="406475"/>
                <a:chOff x="4246175" y="2571750"/>
                <a:chExt cx="4028400" cy="717900"/>
              </a:xfrm>
            </p:grpSpPr>
            <p:sp>
              <p:nvSpPr>
                <p:cNvPr id="114" name="Google Shape;784;p38"/>
                <p:cNvSpPr/>
                <p:nvPr/>
              </p:nvSpPr>
              <p:spPr>
                <a:xfrm>
                  <a:off x="4246175" y="2571750"/>
                  <a:ext cx="4028400" cy="717900"/>
                </a:xfrm>
                <a:prstGeom prst="roundRect">
                  <a:avLst>
                    <a:gd name="adj" fmla="val 16667"/>
                  </a:avLst>
                </a:prstGeom>
                <a:solidFill>
                  <a:srgbClr val="116466"/>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115" name="Google Shape;785;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facebook.com</a:t>
                  </a:r>
                  <a:endParaRPr sz="800">
                    <a:solidFill>
                      <a:srgbClr val="2C3531"/>
                    </a:solidFill>
                    <a:latin typeface="Lato Light"/>
                    <a:ea typeface="Lato Light"/>
                    <a:cs typeface="Lato Light"/>
                    <a:sym typeface="Lato Light"/>
                  </a:endParaRPr>
                </a:p>
              </p:txBody>
            </p:sp>
            <p:sp>
              <p:nvSpPr>
                <p:cNvPr id="116" name="Google Shape;786;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google.com</a:t>
                  </a:r>
                  <a:endParaRPr sz="800">
                    <a:solidFill>
                      <a:srgbClr val="2C3531"/>
                    </a:solidFill>
                    <a:latin typeface="Lato Light"/>
                    <a:ea typeface="Lato Light"/>
                    <a:cs typeface="Lato Light"/>
                    <a:sym typeface="Lato Light"/>
                  </a:endParaRPr>
                </a:p>
              </p:txBody>
            </p:sp>
            <p:sp>
              <p:nvSpPr>
                <p:cNvPr id="117" name="Google Shape;787;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94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dirty="0" err="1">
                      <a:solidFill>
                        <a:srgbClr val="2C3531"/>
                      </a:solidFill>
                      <a:latin typeface="Lato Light"/>
                      <a:ea typeface="Lato Light"/>
                      <a:cs typeface="Lato Light"/>
                      <a:sym typeface="Lato Light"/>
                    </a:rPr>
                    <a:t>mit.edu</a:t>
                  </a:r>
                  <a:endParaRPr sz="800" dirty="0">
                    <a:solidFill>
                      <a:srgbClr val="2C3531"/>
                    </a:solidFill>
                    <a:latin typeface="Lato Light"/>
                    <a:ea typeface="Lato Light"/>
                    <a:cs typeface="Lato Light"/>
                    <a:sym typeface="Lato Light"/>
                  </a:endParaRPr>
                </a:p>
              </p:txBody>
            </p:sp>
          </p:grpSp>
          <p:cxnSp>
            <p:nvCxnSpPr>
              <p:cNvPr id="100" name="Google Shape;788;p38"/>
              <p:cNvCxnSpPr/>
              <p:nvPr/>
            </p:nvCxnSpPr>
            <p:spPr>
              <a:xfrm>
                <a:off x="622180"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1" name="Google Shape;789;p38"/>
              <p:cNvCxnSpPr/>
              <p:nvPr/>
            </p:nvCxnSpPr>
            <p:spPr>
              <a:xfrm>
                <a:off x="1232797"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2" name="Google Shape;790;p38"/>
              <p:cNvCxnSpPr/>
              <p:nvPr/>
            </p:nvCxnSpPr>
            <p:spPr>
              <a:xfrm>
                <a:off x="1797721"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3" name="Google Shape;791;p38"/>
              <p:cNvCxnSpPr/>
              <p:nvPr/>
            </p:nvCxnSpPr>
            <p:spPr>
              <a:xfrm>
                <a:off x="2726991"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4" name="Google Shape;792;p38"/>
              <p:cNvCxnSpPr/>
              <p:nvPr/>
            </p:nvCxnSpPr>
            <p:spPr>
              <a:xfrm>
                <a:off x="3337609"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5" name="Google Shape;793;p38"/>
              <p:cNvCxnSpPr/>
              <p:nvPr/>
            </p:nvCxnSpPr>
            <p:spPr>
              <a:xfrm>
                <a:off x="3902532"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6" name="Google Shape;794;p38"/>
              <p:cNvCxnSpPr/>
              <p:nvPr/>
            </p:nvCxnSpPr>
            <p:spPr>
              <a:xfrm>
                <a:off x="2726991"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7" name="Google Shape;795;p38"/>
              <p:cNvCxnSpPr/>
              <p:nvPr/>
            </p:nvCxnSpPr>
            <p:spPr>
              <a:xfrm>
                <a:off x="2726991" y="2235094"/>
                <a:ext cx="6105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8" name="Google Shape;796;p38"/>
              <p:cNvCxnSpPr/>
              <p:nvPr/>
            </p:nvCxnSpPr>
            <p:spPr>
              <a:xfrm>
                <a:off x="2726991" y="2235094"/>
                <a:ext cx="11754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09" name="Google Shape;797;p38"/>
              <p:cNvCxnSpPr/>
              <p:nvPr/>
            </p:nvCxnSpPr>
            <p:spPr>
              <a:xfrm flipH="1">
                <a:off x="2727109" y="2235094"/>
                <a:ext cx="6105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10" name="Google Shape;798;p38"/>
              <p:cNvCxnSpPr/>
              <p:nvPr/>
            </p:nvCxnSpPr>
            <p:spPr>
              <a:xfrm>
                <a:off x="3337609"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11" name="Google Shape;799;p38"/>
              <p:cNvCxnSpPr/>
              <p:nvPr/>
            </p:nvCxnSpPr>
            <p:spPr>
              <a:xfrm>
                <a:off x="3337609" y="2235094"/>
                <a:ext cx="5649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12" name="Google Shape;800;p38"/>
              <p:cNvCxnSpPr/>
              <p:nvPr/>
            </p:nvCxnSpPr>
            <p:spPr>
              <a:xfrm flipH="1">
                <a:off x="2727132" y="2235094"/>
                <a:ext cx="11754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cxnSp>
            <p:nvCxnSpPr>
              <p:cNvPr id="113" name="Google Shape;801;p38"/>
              <p:cNvCxnSpPr/>
              <p:nvPr/>
            </p:nvCxnSpPr>
            <p:spPr>
              <a:xfrm>
                <a:off x="3902532"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94000"/>
                  </a:srgbClr>
                </a:outerShdw>
              </a:effectLst>
            </p:spPr>
          </p:cxnSp>
        </p:grpSp>
        <p:cxnSp>
          <p:nvCxnSpPr>
            <p:cNvPr id="180" name="Google Shape;852;p38"/>
            <p:cNvCxnSpPr/>
            <p:nvPr/>
          </p:nvCxnSpPr>
          <p:spPr>
            <a:xfrm flipH="1">
              <a:off x="4455209" y="3267898"/>
              <a:ext cx="564900" cy="481800"/>
            </a:xfrm>
            <a:prstGeom prst="straightConnector1">
              <a:avLst/>
            </a:prstGeom>
            <a:noFill/>
            <a:ln w="9525" cap="flat" cmpd="sng">
              <a:solidFill>
                <a:schemeClr val="dk2"/>
              </a:solidFill>
              <a:prstDash val="solid"/>
              <a:round/>
              <a:headEnd type="none" w="med" len="med"/>
              <a:tailEnd type="triangle" w="med" len="med"/>
            </a:ln>
          </p:spPr>
        </p:cxnSp>
      </p:grpSp>
      <p:grpSp>
        <p:nvGrpSpPr>
          <p:cNvPr id="197" name="组 196"/>
          <p:cNvGrpSpPr/>
          <p:nvPr/>
        </p:nvGrpSpPr>
        <p:grpSpPr>
          <a:xfrm>
            <a:off x="6406163" y="1600035"/>
            <a:ext cx="5123349" cy="3281076"/>
            <a:chOff x="6709175" y="1552373"/>
            <a:chExt cx="4055765" cy="2505083"/>
          </a:xfrm>
        </p:grpSpPr>
        <p:sp>
          <p:nvSpPr>
            <p:cNvPr id="94" name="Google Shape;766;p38"/>
            <p:cNvSpPr/>
            <p:nvPr/>
          </p:nvSpPr>
          <p:spPr>
            <a:xfrm>
              <a:off x="7306952" y="1980683"/>
              <a:ext cx="3089685" cy="988700"/>
            </a:xfrm>
            <a:custGeom>
              <a:avLst/>
              <a:gdLst/>
              <a:ahLst/>
              <a:cxnLst/>
              <a:rect l="l" t="t" r="r" b="b"/>
              <a:pathLst>
                <a:path w="124962" h="39548" extrusionOk="0">
                  <a:moveTo>
                    <a:pt x="0" y="0"/>
                  </a:moveTo>
                  <a:lnTo>
                    <a:pt x="69033" y="39548"/>
                  </a:lnTo>
                  <a:lnTo>
                    <a:pt x="124962" y="39548"/>
                  </a:lnTo>
                  <a:lnTo>
                    <a:pt x="124962" y="0"/>
                  </a:lnTo>
                  <a:close/>
                </a:path>
              </a:pathLst>
            </a:custGeom>
            <a:solidFill>
              <a:srgbClr val="EA9999"/>
            </a:solidFill>
            <a:ln>
              <a:noFill/>
            </a:ln>
          </p:spPr>
          <p:txBody>
            <a:bodyPr/>
            <a:lstStyle/>
            <a:p>
              <a:endParaRPr lang="en-US"/>
            </a:p>
          </p:txBody>
        </p:sp>
        <p:grpSp>
          <p:nvGrpSpPr>
            <p:cNvPr id="130" name="Google Shape;802;p38"/>
            <p:cNvGrpSpPr/>
            <p:nvPr/>
          </p:nvGrpSpPr>
          <p:grpSpPr>
            <a:xfrm>
              <a:off x="6709175" y="1552373"/>
              <a:ext cx="4055765" cy="2505083"/>
              <a:chOff x="215223" y="519440"/>
              <a:chExt cx="4055765" cy="2505083"/>
            </a:xfrm>
          </p:grpSpPr>
          <p:grpSp>
            <p:nvGrpSpPr>
              <p:cNvPr id="131" name="Google Shape;803;p38"/>
              <p:cNvGrpSpPr/>
              <p:nvPr/>
            </p:nvGrpSpPr>
            <p:grpSpPr>
              <a:xfrm>
                <a:off x="2320034" y="1935432"/>
                <a:ext cx="1950954" cy="406475"/>
                <a:chOff x="4246175" y="2571750"/>
                <a:chExt cx="4028400" cy="717900"/>
              </a:xfrm>
            </p:grpSpPr>
            <p:sp>
              <p:nvSpPr>
                <p:cNvPr id="161" name="Google Shape;804;p38"/>
                <p:cNvSpPr/>
                <p:nvPr/>
              </p:nvSpPr>
              <p:spPr>
                <a:xfrm>
                  <a:off x="4246175" y="2571750"/>
                  <a:ext cx="4028400" cy="717900"/>
                </a:xfrm>
                <a:prstGeom prst="roundRect">
                  <a:avLst>
                    <a:gd name="adj" fmla="val 16667"/>
                  </a:avLst>
                </a:prstGeom>
                <a:solidFill>
                  <a:srgbClr val="9DA0A1"/>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chemeClr val="lt1"/>
                    </a:solidFill>
                    <a:latin typeface="Lato"/>
                    <a:ea typeface="Lato"/>
                    <a:cs typeface="Lato"/>
                    <a:sym typeface="Lato"/>
                  </a:endParaRPr>
                </a:p>
              </p:txBody>
            </p:sp>
            <p:sp>
              <p:nvSpPr>
                <p:cNvPr id="162" name="Google Shape;805;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63" name="Google Shape;806;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64" name="Google Shape;807;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grpSp>
          <p:grpSp>
            <p:nvGrpSpPr>
              <p:cNvPr id="132" name="Google Shape;808;p38"/>
              <p:cNvGrpSpPr/>
              <p:nvPr/>
            </p:nvGrpSpPr>
            <p:grpSpPr>
              <a:xfrm>
                <a:off x="2320034" y="519440"/>
                <a:ext cx="1950954" cy="406475"/>
                <a:chOff x="4246175" y="2571750"/>
                <a:chExt cx="4028400" cy="717900"/>
              </a:xfrm>
            </p:grpSpPr>
            <p:sp>
              <p:nvSpPr>
                <p:cNvPr id="157" name="Google Shape;809;p38"/>
                <p:cNvSpPr/>
                <p:nvPr/>
              </p:nvSpPr>
              <p:spPr>
                <a:xfrm>
                  <a:off x="4246175" y="2571750"/>
                  <a:ext cx="4028400" cy="717900"/>
                </a:xfrm>
                <a:prstGeom prst="roundRect">
                  <a:avLst>
                    <a:gd name="adj" fmla="val 16667"/>
                  </a:avLst>
                </a:prstGeom>
                <a:solidFill>
                  <a:srgbClr val="116466"/>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chemeClr val="lt1"/>
                    </a:solidFill>
                    <a:latin typeface="Lato"/>
                    <a:ea typeface="Lato"/>
                    <a:cs typeface="Lato"/>
                    <a:sym typeface="Lato"/>
                  </a:endParaRPr>
                </a:p>
              </p:txBody>
            </p:sp>
            <p:sp>
              <p:nvSpPr>
                <p:cNvPr id="158" name="Google Shape;810;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59" name="Google Shape;811;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60" name="Google Shape;812;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grpSp>
          <p:grpSp>
            <p:nvGrpSpPr>
              <p:cNvPr id="133" name="Google Shape;813;p38"/>
              <p:cNvGrpSpPr/>
              <p:nvPr/>
            </p:nvGrpSpPr>
            <p:grpSpPr>
              <a:xfrm>
                <a:off x="215223" y="519440"/>
                <a:ext cx="1950954" cy="406475"/>
                <a:chOff x="4246175" y="2571750"/>
                <a:chExt cx="4028400" cy="717900"/>
              </a:xfrm>
            </p:grpSpPr>
            <p:sp>
              <p:nvSpPr>
                <p:cNvPr id="153" name="Google Shape;814;p38"/>
                <p:cNvSpPr/>
                <p:nvPr/>
              </p:nvSpPr>
              <p:spPr>
                <a:xfrm>
                  <a:off x="4246175" y="2571750"/>
                  <a:ext cx="4028400" cy="717900"/>
                </a:xfrm>
                <a:prstGeom prst="roundRect">
                  <a:avLst>
                    <a:gd name="adj" fmla="val 16667"/>
                  </a:avLst>
                </a:prstGeom>
                <a:solidFill>
                  <a:srgbClr val="D9B08C"/>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154" name="Google Shape;815;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facebook.com</a:t>
                  </a:r>
                  <a:endParaRPr sz="800">
                    <a:solidFill>
                      <a:srgbClr val="2C3531"/>
                    </a:solidFill>
                    <a:latin typeface="Lato Light"/>
                    <a:ea typeface="Lato Light"/>
                    <a:cs typeface="Lato Light"/>
                    <a:sym typeface="Lato Light"/>
                  </a:endParaRPr>
                </a:p>
              </p:txBody>
            </p:sp>
            <p:sp>
              <p:nvSpPr>
                <p:cNvPr id="155" name="Google Shape;816;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2C3531"/>
                      </a:solidFill>
                      <a:latin typeface="Lato Light"/>
                      <a:ea typeface="Lato Light"/>
                      <a:cs typeface="Lato Light"/>
                      <a:sym typeface="Lato Light"/>
                    </a:rPr>
                    <a:t>google.com</a:t>
                  </a:r>
                  <a:endParaRPr sz="800">
                    <a:solidFill>
                      <a:srgbClr val="2C3531"/>
                    </a:solidFill>
                    <a:latin typeface="Lato Light"/>
                    <a:ea typeface="Lato Light"/>
                    <a:cs typeface="Lato Light"/>
                    <a:sym typeface="Lato Light"/>
                  </a:endParaRPr>
                </a:p>
              </p:txBody>
            </p:sp>
            <p:sp>
              <p:nvSpPr>
                <p:cNvPr id="156" name="Google Shape;817;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800" dirty="0" err="1">
                      <a:solidFill>
                        <a:srgbClr val="2C3531"/>
                      </a:solidFill>
                      <a:latin typeface="Lato Light"/>
                      <a:ea typeface="Lato Light"/>
                      <a:cs typeface="Lato Light"/>
                      <a:sym typeface="Lato Light"/>
                    </a:rPr>
                    <a:t>mit.edu</a:t>
                  </a:r>
                  <a:endParaRPr sz="800" dirty="0">
                    <a:solidFill>
                      <a:srgbClr val="2C3531"/>
                    </a:solidFill>
                    <a:latin typeface="Lato Light"/>
                    <a:ea typeface="Lato Light"/>
                    <a:cs typeface="Lato Light"/>
                    <a:sym typeface="Lato Light"/>
                  </a:endParaRPr>
                </a:p>
              </p:txBody>
            </p:sp>
          </p:grpSp>
          <p:grpSp>
            <p:nvGrpSpPr>
              <p:cNvPr id="134" name="Google Shape;818;p38"/>
              <p:cNvGrpSpPr/>
              <p:nvPr/>
            </p:nvGrpSpPr>
            <p:grpSpPr>
              <a:xfrm>
                <a:off x="2320034" y="2618048"/>
                <a:ext cx="1950954" cy="406475"/>
                <a:chOff x="4246175" y="2571750"/>
                <a:chExt cx="4028400" cy="717900"/>
              </a:xfrm>
            </p:grpSpPr>
            <p:sp>
              <p:nvSpPr>
                <p:cNvPr id="149" name="Google Shape;819;p38"/>
                <p:cNvSpPr/>
                <p:nvPr/>
              </p:nvSpPr>
              <p:spPr>
                <a:xfrm>
                  <a:off x="4246175" y="2571750"/>
                  <a:ext cx="4028400" cy="717900"/>
                </a:xfrm>
                <a:prstGeom prst="roundRect">
                  <a:avLst>
                    <a:gd name="adj" fmla="val 16667"/>
                  </a:avLst>
                </a:prstGeom>
                <a:solidFill>
                  <a:srgbClr val="116466"/>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150" name="Google Shape;820;p38"/>
                <p:cNvSpPr/>
                <p:nvPr/>
              </p:nvSpPr>
              <p:spPr>
                <a:xfrm>
                  <a:off x="4448825" y="2746100"/>
                  <a:ext cx="12753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51" name="Google Shape;821;p38"/>
                <p:cNvSpPr/>
                <p:nvPr/>
              </p:nvSpPr>
              <p:spPr>
                <a:xfrm>
                  <a:off x="5804000"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sp>
              <p:nvSpPr>
                <p:cNvPr id="152" name="Google Shape;822;p38"/>
                <p:cNvSpPr/>
                <p:nvPr/>
              </p:nvSpPr>
              <p:spPr>
                <a:xfrm>
                  <a:off x="6970475" y="2746100"/>
                  <a:ext cx="1086600" cy="354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endParaRPr sz="800">
                    <a:solidFill>
                      <a:srgbClr val="2C3531"/>
                    </a:solidFill>
                    <a:latin typeface="Lato Light"/>
                    <a:ea typeface="Lato Light"/>
                    <a:cs typeface="Lato Light"/>
                    <a:sym typeface="Lato Light"/>
                  </a:endParaRPr>
                </a:p>
              </p:txBody>
            </p:sp>
          </p:grpSp>
          <p:cxnSp>
            <p:nvCxnSpPr>
              <p:cNvPr id="135" name="Google Shape;823;p38"/>
              <p:cNvCxnSpPr/>
              <p:nvPr/>
            </p:nvCxnSpPr>
            <p:spPr>
              <a:xfrm>
                <a:off x="622180"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36" name="Google Shape;824;p38"/>
              <p:cNvCxnSpPr/>
              <p:nvPr/>
            </p:nvCxnSpPr>
            <p:spPr>
              <a:xfrm>
                <a:off x="1232797"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37" name="Google Shape;825;p38"/>
              <p:cNvCxnSpPr/>
              <p:nvPr/>
            </p:nvCxnSpPr>
            <p:spPr>
              <a:xfrm>
                <a:off x="1797721" y="819101"/>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38" name="Google Shape;826;p38"/>
              <p:cNvCxnSpPr/>
              <p:nvPr/>
            </p:nvCxnSpPr>
            <p:spPr>
              <a:xfrm>
                <a:off x="2726991"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39" name="Google Shape;827;p38"/>
              <p:cNvCxnSpPr/>
              <p:nvPr/>
            </p:nvCxnSpPr>
            <p:spPr>
              <a:xfrm>
                <a:off x="3337609"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0" name="Google Shape;828;p38"/>
              <p:cNvCxnSpPr/>
              <p:nvPr/>
            </p:nvCxnSpPr>
            <p:spPr>
              <a:xfrm>
                <a:off x="3902532" y="819101"/>
                <a:ext cx="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1" name="Google Shape;829;p38"/>
              <p:cNvCxnSpPr/>
              <p:nvPr/>
            </p:nvCxnSpPr>
            <p:spPr>
              <a:xfrm>
                <a:off x="2726991"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2" name="Google Shape;830;p38"/>
              <p:cNvCxnSpPr/>
              <p:nvPr/>
            </p:nvCxnSpPr>
            <p:spPr>
              <a:xfrm>
                <a:off x="2726991" y="2235094"/>
                <a:ext cx="6105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3" name="Google Shape;831;p38"/>
              <p:cNvCxnSpPr/>
              <p:nvPr/>
            </p:nvCxnSpPr>
            <p:spPr>
              <a:xfrm>
                <a:off x="2726991" y="2235094"/>
                <a:ext cx="11754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4" name="Google Shape;832;p38"/>
              <p:cNvCxnSpPr/>
              <p:nvPr/>
            </p:nvCxnSpPr>
            <p:spPr>
              <a:xfrm flipH="1">
                <a:off x="2727109" y="2235094"/>
                <a:ext cx="6105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5" name="Google Shape;833;p38"/>
              <p:cNvCxnSpPr/>
              <p:nvPr/>
            </p:nvCxnSpPr>
            <p:spPr>
              <a:xfrm>
                <a:off x="3337609"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6" name="Google Shape;834;p38"/>
              <p:cNvCxnSpPr/>
              <p:nvPr/>
            </p:nvCxnSpPr>
            <p:spPr>
              <a:xfrm>
                <a:off x="3337609" y="2235094"/>
                <a:ext cx="5649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7" name="Google Shape;835;p38"/>
              <p:cNvCxnSpPr/>
              <p:nvPr/>
            </p:nvCxnSpPr>
            <p:spPr>
              <a:xfrm flipH="1">
                <a:off x="2727132" y="2235094"/>
                <a:ext cx="117540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cxnSp>
            <p:nvCxnSpPr>
              <p:cNvPr id="148" name="Google Shape;836;p38"/>
              <p:cNvCxnSpPr/>
              <p:nvPr/>
            </p:nvCxnSpPr>
            <p:spPr>
              <a:xfrm>
                <a:off x="3902532" y="2235094"/>
                <a:ext cx="0" cy="4818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9DA0A1">
                    <a:alpha val="18000"/>
                  </a:srgbClr>
                </a:outerShdw>
              </a:effectLst>
            </p:spPr>
          </p:cxnSp>
        </p:grpSp>
        <p:cxnSp>
          <p:nvCxnSpPr>
            <p:cNvPr id="165" name="Google Shape;837;p38"/>
            <p:cNvCxnSpPr/>
            <p:nvPr/>
          </p:nvCxnSpPr>
          <p:spPr>
            <a:xfrm>
              <a:off x="9220814" y="1891770"/>
              <a:ext cx="6105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66" name="Google Shape;838;p38"/>
            <p:cNvCxnSpPr/>
            <p:nvPr/>
          </p:nvCxnSpPr>
          <p:spPr>
            <a:xfrm>
              <a:off x="9831561" y="1852034"/>
              <a:ext cx="5649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67" name="Google Shape;839;p38"/>
            <p:cNvCxnSpPr/>
            <p:nvPr/>
          </p:nvCxnSpPr>
          <p:spPr>
            <a:xfrm flipH="1">
              <a:off x="9831584" y="1852034"/>
              <a:ext cx="5649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68" name="Google Shape;840;p38"/>
            <p:cNvCxnSpPr/>
            <p:nvPr/>
          </p:nvCxnSpPr>
          <p:spPr>
            <a:xfrm flipH="1">
              <a:off x="9220943" y="1852082"/>
              <a:ext cx="6105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69" name="Google Shape;841;p38"/>
            <p:cNvCxnSpPr/>
            <p:nvPr/>
          </p:nvCxnSpPr>
          <p:spPr>
            <a:xfrm>
              <a:off x="8291673" y="1852034"/>
              <a:ext cx="15399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0" name="Google Shape;842;p38"/>
            <p:cNvCxnSpPr/>
            <p:nvPr/>
          </p:nvCxnSpPr>
          <p:spPr>
            <a:xfrm>
              <a:off x="8291543" y="1852082"/>
              <a:ext cx="9294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1" name="Google Shape;843;p38"/>
            <p:cNvCxnSpPr/>
            <p:nvPr/>
          </p:nvCxnSpPr>
          <p:spPr>
            <a:xfrm>
              <a:off x="9221084" y="1852082"/>
              <a:ext cx="11754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2" name="Google Shape;844;p38"/>
            <p:cNvCxnSpPr/>
            <p:nvPr/>
          </p:nvCxnSpPr>
          <p:spPr>
            <a:xfrm flipH="1">
              <a:off x="9220943" y="1852082"/>
              <a:ext cx="11754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3" name="Google Shape;845;p38"/>
            <p:cNvCxnSpPr/>
            <p:nvPr/>
          </p:nvCxnSpPr>
          <p:spPr>
            <a:xfrm>
              <a:off x="7726784" y="1852082"/>
              <a:ext cx="26697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4" name="Google Shape;846;p38"/>
            <p:cNvCxnSpPr/>
            <p:nvPr/>
          </p:nvCxnSpPr>
          <p:spPr>
            <a:xfrm>
              <a:off x="7726749" y="1852034"/>
              <a:ext cx="21048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5" name="Google Shape;847;p38"/>
            <p:cNvCxnSpPr/>
            <p:nvPr/>
          </p:nvCxnSpPr>
          <p:spPr>
            <a:xfrm>
              <a:off x="7726643" y="1852082"/>
              <a:ext cx="14943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6" name="Google Shape;848;p38"/>
            <p:cNvCxnSpPr/>
            <p:nvPr/>
          </p:nvCxnSpPr>
          <p:spPr>
            <a:xfrm>
              <a:off x="7116132" y="1852034"/>
              <a:ext cx="32805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77" name="Google Shape;849;p38"/>
            <p:cNvCxnSpPr/>
            <p:nvPr/>
          </p:nvCxnSpPr>
          <p:spPr>
            <a:xfrm>
              <a:off x="7116261" y="1852082"/>
              <a:ext cx="2715300" cy="1215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81" name="Google Shape;853;p38"/>
            <p:cNvCxnSpPr/>
            <p:nvPr/>
          </p:nvCxnSpPr>
          <p:spPr>
            <a:xfrm flipH="1">
              <a:off x="9831584" y="3268027"/>
              <a:ext cx="564900" cy="481800"/>
            </a:xfrm>
            <a:prstGeom prst="straightConnector1">
              <a:avLst/>
            </a:prstGeom>
            <a:noFill/>
            <a:ln w="9525" cap="flat" cmpd="sng">
              <a:solidFill>
                <a:schemeClr val="dk2"/>
              </a:solidFill>
              <a:prstDash val="solid"/>
              <a:round/>
              <a:headEnd type="none" w="med" len="med"/>
              <a:tailEnd type="triangle" w="med" len="med"/>
            </a:ln>
          </p:spPr>
        </p:cxnSp>
      </p:grpSp>
      <p:sp>
        <p:nvSpPr>
          <p:cNvPr id="182" name="Google Shape;850;p38"/>
          <p:cNvSpPr txBox="1">
            <a:spLocks/>
          </p:cNvSpPr>
          <p:nvPr/>
        </p:nvSpPr>
        <p:spPr>
          <a:xfrm>
            <a:off x="7886230" y="4881111"/>
            <a:ext cx="3891777" cy="16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44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228600" marR="0" lvl="0" indent="-228600" defTabSz="914400" eaLnBrk="1" fontAlgn="auto" latinLnBrk="0" hangingPunct="1">
              <a:lnSpc>
                <a:spcPct val="100000"/>
              </a:lnSpc>
              <a:spcBef>
                <a:spcPts val="1000"/>
              </a:spcBef>
              <a:spcAft>
                <a:spcPts val="0"/>
              </a:spcAft>
              <a:buClrTx/>
              <a:buSzPts val="2800"/>
              <a:buFont typeface="Arial"/>
              <a:buNone/>
              <a:tabLst/>
              <a:defRPr/>
            </a:pPr>
            <a:r>
              <a:rPr lang="en-US" altLang="zh-CN" sz="2800" dirty="0">
                <a:sym typeface="Lato Light"/>
              </a:rPr>
              <a:t>PageRank</a:t>
            </a:r>
            <a:r>
              <a:rPr lang="zh-CN" altLang="en-US" sz="2800" dirty="0">
                <a:sym typeface="Lato Light"/>
              </a:rPr>
              <a:t> </a:t>
            </a:r>
            <a:r>
              <a:rPr lang="en-US" altLang="zh-CN" sz="2800" dirty="0">
                <a:sym typeface="Lato Light"/>
              </a:rPr>
              <a:t>without</a:t>
            </a:r>
            <a:r>
              <a:rPr lang="zh-CN" altLang="en-US" sz="2800" dirty="0">
                <a:sym typeface="Lato Light"/>
              </a:rPr>
              <a:t> </a:t>
            </a:r>
            <a:r>
              <a:rPr lang="en-US" altLang="zh-CN" sz="2800" dirty="0">
                <a:sym typeface="Lato Light"/>
              </a:rPr>
              <a:t>partitioning</a:t>
            </a:r>
            <a:endParaRPr lang="en" sz="2800" dirty="0">
              <a:sym typeface="Lato Light"/>
            </a:endParaRPr>
          </a:p>
        </p:txBody>
      </p:sp>
      <p:sp>
        <p:nvSpPr>
          <p:cNvPr id="4" name="TextBox 3">
            <a:extLst>
              <a:ext uri="{FF2B5EF4-FFF2-40B4-BE49-F238E27FC236}">
                <a16:creationId xmlns:a16="http://schemas.microsoft.com/office/drawing/2014/main" id="{9FFA412C-9CA1-B649-8974-7070A231E751}"/>
              </a:ext>
            </a:extLst>
          </p:cNvPr>
          <p:cNvSpPr txBox="1"/>
          <p:nvPr/>
        </p:nvSpPr>
        <p:spPr>
          <a:xfrm>
            <a:off x="6473753" y="232750"/>
            <a:ext cx="5182525" cy="1477328"/>
          </a:xfrm>
          <a:prstGeom prst="rect">
            <a:avLst/>
          </a:prstGeom>
          <a:noFill/>
        </p:spPr>
        <p:txBody>
          <a:bodyPr wrap="square" rtlCol="0">
            <a:spAutoFit/>
          </a:bodyPr>
          <a:lstStyle/>
          <a:p>
            <a:r>
              <a:rPr lang="en-US" b="1" dirty="0"/>
              <a:t>Use Spark support for controlling partitioning!</a:t>
            </a:r>
            <a:br>
              <a:rPr lang="en-US" b="1" dirty="0"/>
            </a:br>
            <a:endParaRPr lang="en-US" b="1" dirty="0"/>
          </a:p>
          <a:p>
            <a:r>
              <a:rPr lang="en-US" dirty="0"/>
              <a:t>Partition rank and corresponding links on the same machine to eliminate cross-machine communication</a:t>
            </a:r>
            <a:endParaRPr lang="en-US" i="1" dirty="0"/>
          </a:p>
          <a:p>
            <a:endParaRPr lang="en-US" dirty="0"/>
          </a:p>
        </p:txBody>
      </p:sp>
      <p:pic>
        <p:nvPicPr>
          <p:cNvPr id="3" name="Picture 2">
            <a:extLst>
              <a:ext uri="{FF2B5EF4-FFF2-40B4-BE49-F238E27FC236}">
                <a16:creationId xmlns:a16="http://schemas.microsoft.com/office/drawing/2014/main" id="{FDC30166-6EDF-93E6-398F-4D872CD965C0}"/>
              </a:ext>
            </a:extLst>
          </p:cNvPr>
          <p:cNvPicPr>
            <a:picLocks noChangeAspect="1"/>
          </p:cNvPicPr>
          <p:nvPr/>
        </p:nvPicPr>
        <p:blipFill>
          <a:blip r:embed="rId3"/>
          <a:stretch>
            <a:fillRect/>
          </a:stretch>
        </p:blipFill>
        <p:spPr>
          <a:xfrm>
            <a:off x="4879105" y="5918200"/>
            <a:ext cx="7023100" cy="939800"/>
          </a:xfrm>
          <a:prstGeom prst="rect">
            <a:avLst/>
          </a:prstGeom>
        </p:spPr>
      </p:pic>
      <p:sp>
        <p:nvSpPr>
          <p:cNvPr id="5" name="TextBox 4">
            <a:extLst>
              <a:ext uri="{FF2B5EF4-FFF2-40B4-BE49-F238E27FC236}">
                <a16:creationId xmlns:a16="http://schemas.microsoft.com/office/drawing/2014/main" id="{AFE7A6B3-D17B-CE27-3CD8-1EF12F7D31C6}"/>
              </a:ext>
            </a:extLst>
          </p:cNvPr>
          <p:cNvSpPr txBox="1"/>
          <p:nvPr/>
        </p:nvSpPr>
        <p:spPr>
          <a:xfrm>
            <a:off x="6101744" y="1314762"/>
            <a:ext cx="1052418" cy="369332"/>
          </a:xfrm>
          <a:prstGeom prst="rect">
            <a:avLst/>
          </a:prstGeom>
          <a:noFill/>
        </p:spPr>
        <p:txBody>
          <a:bodyPr wrap="square" rtlCol="0">
            <a:spAutoFit/>
          </a:bodyPr>
          <a:lstStyle/>
          <a:p>
            <a:r>
              <a:rPr lang="en-US" dirty="0"/>
              <a:t>Links</a:t>
            </a:r>
          </a:p>
        </p:txBody>
      </p:sp>
      <p:sp>
        <p:nvSpPr>
          <p:cNvPr id="6" name="TextBox 5">
            <a:extLst>
              <a:ext uri="{FF2B5EF4-FFF2-40B4-BE49-F238E27FC236}">
                <a16:creationId xmlns:a16="http://schemas.microsoft.com/office/drawing/2014/main" id="{D2975FEF-B5AB-45A8-4625-621BC04480FB}"/>
              </a:ext>
            </a:extLst>
          </p:cNvPr>
          <p:cNvSpPr txBox="1"/>
          <p:nvPr/>
        </p:nvSpPr>
        <p:spPr>
          <a:xfrm>
            <a:off x="11184842" y="1307857"/>
            <a:ext cx="1052418" cy="369332"/>
          </a:xfrm>
          <a:prstGeom prst="rect">
            <a:avLst/>
          </a:prstGeom>
          <a:noFill/>
        </p:spPr>
        <p:txBody>
          <a:bodyPr wrap="square" rtlCol="0">
            <a:spAutoFit/>
          </a:bodyPr>
          <a:lstStyle/>
          <a:p>
            <a:r>
              <a:rPr lang="en-US" dirty="0"/>
              <a:t>Ranks</a:t>
            </a:r>
          </a:p>
        </p:txBody>
      </p:sp>
    </p:spTree>
    <p:extLst>
      <p:ext uri="{BB962C8B-B14F-4D97-AF65-F5344CB8AC3E}">
        <p14:creationId xmlns:p14="http://schemas.microsoft.com/office/powerpoint/2010/main" val="1561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RDD Representation</a:t>
            </a:r>
            <a:endParaRPr dirty="0"/>
          </a:p>
        </p:txBody>
      </p:sp>
      <p:sp>
        <p:nvSpPr>
          <p:cNvPr id="197" name="Google Shape;197;p23"/>
          <p:cNvSpPr txBox="1">
            <a:spLocks noGrp="1"/>
          </p:cNvSpPr>
          <p:nvPr>
            <p:ph type="body" idx="1"/>
          </p:nvPr>
        </p:nvSpPr>
        <p:spPr>
          <a:xfrm>
            <a:off x="679450" y="1690688"/>
            <a:ext cx="6172200" cy="43513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Partitions: atomic pieces of </a:t>
            </a:r>
            <a:r>
              <a:rPr lang="en-US" altLang="zh-CN" dirty="0"/>
              <a:t>the</a:t>
            </a:r>
            <a:r>
              <a:rPr lang="zh-CN" altLang="en-US" dirty="0"/>
              <a:t> </a:t>
            </a:r>
            <a:r>
              <a:rPr lang="en-US" altLang="zh-CN" dirty="0"/>
              <a:t>RDD</a:t>
            </a:r>
            <a:endParaRPr dirty="0"/>
          </a:p>
          <a:p>
            <a:pPr marL="228600" lvl="0" indent="-228600" algn="l" rtl="0">
              <a:lnSpc>
                <a:spcPct val="90000"/>
              </a:lnSpc>
              <a:spcBef>
                <a:spcPts val="1000"/>
              </a:spcBef>
              <a:spcAft>
                <a:spcPts val="0"/>
              </a:spcAft>
              <a:buClr>
                <a:schemeClr val="dk1"/>
              </a:buClr>
              <a:buSzPts val="2800"/>
              <a:buChar char="•"/>
            </a:pPr>
            <a:r>
              <a:rPr lang="en-US" dirty="0"/>
              <a:t>Dependencies: relations with parent RDDs</a:t>
            </a:r>
            <a:endParaRPr dirty="0"/>
          </a:p>
          <a:p>
            <a:pPr marL="685800" lvl="1" indent="-228600" algn="l" rtl="0">
              <a:lnSpc>
                <a:spcPct val="90000"/>
              </a:lnSpc>
              <a:spcBef>
                <a:spcPts val="500"/>
              </a:spcBef>
              <a:spcAft>
                <a:spcPts val="0"/>
              </a:spcAft>
              <a:buClr>
                <a:schemeClr val="dk1"/>
              </a:buClr>
              <a:buSzPts val="2400"/>
              <a:buChar char="•"/>
            </a:pPr>
            <a:r>
              <a:rPr lang="en-US" dirty="0"/>
              <a:t>Narrow Dependencies: </a:t>
            </a:r>
            <a:r>
              <a:rPr lang="en-US" altLang="zh-CN" dirty="0"/>
              <a:t>A</a:t>
            </a:r>
            <a:r>
              <a:rPr lang="zh-CN" altLang="en-US" dirty="0"/>
              <a:t> </a:t>
            </a:r>
            <a:r>
              <a:rPr lang="en-US" dirty="0"/>
              <a:t>parent RDD </a:t>
            </a:r>
            <a:r>
              <a:rPr lang="en-US" altLang="zh-CN" dirty="0"/>
              <a:t>partition</a:t>
            </a:r>
            <a:r>
              <a:rPr lang="zh-CN" altLang="en-US" dirty="0"/>
              <a:t> </a:t>
            </a:r>
            <a:r>
              <a:rPr lang="en-US" dirty="0"/>
              <a:t>is used by at most one child partition (e.g. map, filter). Can be pipelined</a:t>
            </a:r>
            <a:endParaRPr dirty="0"/>
          </a:p>
          <a:p>
            <a:pPr marL="685800" lvl="1" indent="-228600" algn="l" rtl="0">
              <a:lnSpc>
                <a:spcPct val="90000"/>
              </a:lnSpc>
              <a:spcBef>
                <a:spcPts val="500"/>
              </a:spcBef>
              <a:spcAft>
                <a:spcPts val="0"/>
              </a:spcAft>
              <a:buClr>
                <a:schemeClr val="dk1"/>
              </a:buClr>
              <a:buSzPts val="2400"/>
              <a:buChar char="•"/>
            </a:pPr>
            <a:r>
              <a:rPr lang="en-US" dirty="0"/>
              <a:t>Wid</a:t>
            </a:r>
            <a:r>
              <a:rPr lang="en-US" altLang="zh-CN" dirty="0"/>
              <a:t>e</a:t>
            </a:r>
            <a:r>
              <a:rPr lang="en-US" dirty="0"/>
              <a:t> Dependencies: </a:t>
            </a:r>
            <a:r>
              <a:rPr lang="en-US" altLang="zh-CN" dirty="0"/>
              <a:t>A</a:t>
            </a:r>
            <a:r>
              <a:rPr lang="zh-CN" altLang="en-US" dirty="0"/>
              <a:t> </a:t>
            </a:r>
            <a:r>
              <a:rPr lang="en-US" dirty="0"/>
              <a:t>parent RDD </a:t>
            </a:r>
            <a:r>
              <a:rPr lang="en-US" altLang="zh-CN" dirty="0"/>
              <a:t>partition</a:t>
            </a:r>
            <a:r>
              <a:rPr lang="zh-CN" altLang="en-US" dirty="0"/>
              <a:t> </a:t>
            </a:r>
            <a:r>
              <a:rPr lang="en-US" altLang="zh-CN" dirty="0"/>
              <a:t>is</a:t>
            </a:r>
            <a:r>
              <a:rPr lang="zh-CN" altLang="en-US" dirty="0"/>
              <a:t> </a:t>
            </a:r>
            <a:r>
              <a:rPr lang="en-US" dirty="0"/>
              <a:t>used by multiple child partitions (e.g. join,  </a:t>
            </a:r>
            <a:r>
              <a:rPr lang="en-US" dirty="0" err="1"/>
              <a:t>groupByKey</a:t>
            </a:r>
            <a:r>
              <a:rPr lang="en-US" dirty="0"/>
              <a:t>). Need internode communication</a:t>
            </a:r>
            <a:endParaRPr dirty="0"/>
          </a:p>
        </p:txBody>
      </p:sp>
      <p:sp>
        <p:nvSpPr>
          <p:cNvPr id="199" name="Google Shape;19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pic>
        <p:nvPicPr>
          <p:cNvPr id="2" name="图片 1"/>
          <p:cNvPicPr>
            <a:picLocks noChangeAspect="1"/>
          </p:cNvPicPr>
          <p:nvPr/>
        </p:nvPicPr>
        <p:blipFill>
          <a:blip r:embed="rId3"/>
          <a:stretch>
            <a:fillRect/>
          </a:stretch>
        </p:blipFill>
        <p:spPr>
          <a:xfrm>
            <a:off x="6851650" y="2182814"/>
            <a:ext cx="4787900" cy="3175000"/>
          </a:xfrm>
          <a:prstGeom prst="rect">
            <a:avLst/>
          </a:prstGeom>
        </p:spPr>
      </p:pic>
    </p:spTree>
    <p:extLst>
      <p:ext uri="{BB962C8B-B14F-4D97-AF65-F5344CB8AC3E}">
        <p14:creationId xmlns:p14="http://schemas.microsoft.com/office/powerpoint/2010/main" val="3744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Job Scheduling</a:t>
            </a:r>
            <a:endParaRPr dirty="0"/>
          </a:p>
        </p:txBody>
      </p:sp>
      <p:sp>
        <p:nvSpPr>
          <p:cNvPr id="206" name="Google Shape;206;p24"/>
          <p:cNvSpPr txBox="1">
            <a:spLocks noGrp="1"/>
          </p:cNvSpPr>
          <p:nvPr>
            <p:ph type="body" idx="1"/>
          </p:nvPr>
        </p:nvSpPr>
        <p:spPr>
          <a:xfrm>
            <a:off x="838199" y="1332706"/>
            <a:ext cx="6649995" cy="43513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1000"/>
              </a:spcBef>
              <a:spcAft>
                <a:spcPts val="0"/>
              </a:spcAft>
              <a:buClr>
                <a:schemeClr val="dk1"/>
              </a:buClr>
              <a:buSzPts val="2800"/>
              <a:buChar char="•"/>
            </a:pPr>
            <a:r>
              <a:rPr lang="en-US" dirty="0"/>
              <a:t>Build DAG</a:t>
            </a:r>
            <a:r>
              <a:rPr lang="zh-CN" altLang="en-US" dirty="0"/>
              <a:t> </a:t>
            </a:r>
            <a:r>
              <a:rPr lang="en-US" altLang="zh-CN" dirty="0"/>
              <a:t>of</a:t>
            </a:r>
            <a:r>
              <a:rPr lang="zh-CN" altLang="en-US" dirty="0"/>
              <a:t> </a:t>
            </a:r>
            <a:r>
              <a:rPr lang="en-US" altLang="zh-CN" dirty="0"/>
              <a:t>stages</a:t>
            </a:r>
            <a:r>
              <a:rPr lang="zh-CN" altLang="en-US" dirty="0"/>
              <a:t> </a:t>
            </a:r>
            <a:r>
              <a:rPr lang="en-US" altLang="zh-CN" dirty="0"/>
              <a:t>to</a:t>
            </a:r>
            <a:r>
              <a:rPr lang="zh-CN" altLang="en-US" dirty="0"/>
              <a:t> </a:t>
            </a:r>
            <a:r>
              <a:rPr lang="en-US" altLang="zh-CN" dirty="0"/>
              <a:t>execute</a:t>
            </a:r>
          </a:p>
          <a:p>
            <a:pPr marL="685800" lvl="1" indent="-228600">
              <a:spcBef>
                <a:spcPts val="1000"/>
              </a:spcBef>
              <a:buSzPts val="2800"/>
            </a:pPr>
            <a:r>
              <a:rPr lang="en-US" altLang="zh-CN" dirty="0"/>
              <a:t>Each</a:t>
            </a:r>
            <a:r>
              <a:rPr lang="zh-CN" altLang="en-US" dirty="0"/>
              <a:t> </a:t>
            </a:r>
            <a:r>
              <a:rPr lang="en-US" altLang="zh-CN" dirty="0"/>
              <a:t>stage contains</a:t>
            </a:r>
            <a:r>
              <a:rPr lang="zh-CN" altLang="en-US" dirty="0"/>
              <a:t> </a:t>
            </a:r>
            <a:r>
              <a:rPr lang="en-US" altLang="zh-CN" dirty="0"/>
              <a:t>as</a:t>
            </a:r>
            <a:r>
              <a:rPr lang="zh-CN" altLang="en-US" dirty="0"/>
              <a:t> </a:t>
            </a:r>
            <a:r>
              <a:rPr lang="en-US" altLang="zh-CN" dirty="0"/>
              <a:t>much</a:t>
            </a:r>
            <a:r>
              <a:rPr lang="zh-CN" altLang="en-US" dirty="0"/>
              <a:t> </a:t>
            </a:r>
            <a:r>
              <a:rPr lang="en-US" altLang="zh-CN" dirty="0"/>
              <a:t>as</a:t>
            </a:r>
            <a:r>
              <a:rPr lang="zh-CN" altLang="en-US" dirty="0"/>
              <a:t> </a:t>
            </a:r>
            <a:r>
              <a:rPr lang="en-US" altLang="zh-CN" dirty="0"/>
              <a:t>possible pipelined transformations with </a:t>
            </a:r>
            <a:r>
              <a:rPr lang="en-US" altLang="zh-CN" i="1" dirty="0"/>
              <a:t>narrow dependencies</a:t>
            </a:r>
          </a:p>
          <a:p>
            <a:pPr marL="685800" lvl="1" indent="-228600">
              <a:spcBef>
                <a:spcPts val="1000"/>
              </a:spcBef>
              <a:buSzPts val="2800"/>
            </a:pPr>
            <a:r>
              <a:rPr lang="en-US" altLang="zh-CN" dirty="0"/>
              <a:t>Stages</a:t>
            </a:r>
            <a:r>
              <a:rPr lang="zh-CN" altLang="en-US" dirty="0"/>
              <a:t> </a:t>
            </a:r>
            <a:r>
              <a:rPr lang="en-US" altLang="zh-CN" dirty="0"/>
              <a:t>are</a:t>
            </a:r>
            <a:r>
              <a:rPr lang="zh-CN" altLang="en-US" dirty="0"/>
              <a:t> </a:t>
            </a:r>
            <a:r>
              <a:rPr lang="en-US" altLang="zh-CN" dirty="0"/>
              <a:t>linked</a:t>
            </a:r>
            <a:r>
              <a:rPr lang="zh-CN" altLang="en-US" dirty="0"/>
              <a:t> </a:t>
            </a:r>
            <a:r>
              <a:rPr lang="en-US" altLang="zh-CN" dirty="0"/>
              <a:t>by</a:t>
            </a:r>
            <a:r>
              <a:rPr lang="zh-CN" altLang="en-US" dirty="0"/>
              <a:t> </a:t>
            </a:r>
            <a:r>
              <a:rPr lang="en-US" altLang="zh-CN" i="1" dirty="0"/>
              <a:t>wide</a:t>
            </a:r>
            <a:r>
              <a:rPr lang="zh-CN" altLang="en-US" i="1" dirty="0"/>
              <a:t> </a:t>
            </a:r>
            <a:r>
              <a:rPr lang="en-US" altLang="zh-CN" i="1" dirty="0"/>
              <a:t>dependencies</a:t>
            </a:r>
            <a:endParaRPr i="1" dirty="0"/>
          </a:p>
          <a:p>
            <a:pPr marL="228600" lvl="0" indent="-228600" algn="l" rtl="0">
              <a:lnSpc>
                <a:spcPct val="90000"/>
              </a:lnSpc>
              <a:spcBef>
                <a:spcPts val="1000"/>
              </a:spcBef>
              <a:spcAft>
                <a:spcPts val="0"/>
              </a:spcAft>
              <a:buClr>
                <a:schemeClr val="dk1"/>
              </a:buClr>
              <a:buSzPts val="2800"/>
              <a:buChar char="•"/>
            </a:pPr>
            <a:r>
              <a:rPr lang="en-US" dirty="0"/>
              <a:t>Assign tasks based on data locality</a:t>
            </a:r>
          </a:p>
          <a:p>
            <a:pPr marL="228600" lvl="0" indent="-228600" algn="l" rtl="0">
              <a:lnSpc>
                <a:spcPct val="90000"/>
              </a:lnSpc>
              <a:spcBef>
                <a:spcPts val="1000"/>
              </a:spcBef>
              <a:spcAft>
                <a:spcPts val="0"/>
              </a:spcAft>
              <a:buClr>
                <a:schemeClr val="dk1"/>
              </a:buClr>
              <a:buSzPts val="2800"/>
              <a:buChar char="•"/>
            </a:pPr>
            <a:r>
              <a:rPr lang="en-US" dirty="0"/>
              <a:t>Execute tasks when their inputs are ready</a:t>
            </a:r>
            <a:endParaRPr dirty="0"/>
          </a:p>
          <a:p>
            <a:pPr marL="0" lvl="0" indent="0" algn="l" rtl="0">
              <a:lnSpc>
                <a:spcPct val="90000"/>
              </a:lnSpc>
              <a:spcBef>
                <a:spcPts val="1000"/>
              </a:spcBef>
              <a:spcAft>
                <a:spcPts val="0"/>
              </a:spcAft>
              <a:buClr>
                <a:schemeClr val="dk1"/>
              </a:buClr>
              <a:buSzPts val="2800"/>
              <a:buNone/>
            </a:pPr>
            <a:endParaRPr dirty="0"/>
          </a:p>
        </p:txBody>
      </p:sp>
      <p:sp>
        <p:nvSpPr>
          <p:cNvPr id="208" name="Google Shape;20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2" name="图片 1"/>
          <p:cNvPicPr>
            <a:picLocks noChangeAspect="1"/>
          </p:cNvPicPr>
          <p:nvPr/>
        </p:nvPicPr>
        <p:blipFill>
          <a:blip r:embed="rId3"/>
          <a:stretch>
            <a:fillRect/>
          </a:stretch>
        </p:blipFill>
        <p:spPr>
          <a:xfrm>
            <a:off x="6475833" y="136525"/>
            <a:ext cx="5451740" cy="3723482"/>
          </a:xfrm>
          <a:prstGeom prst="rect">
            <a:avLst/>
          </a:prstGeom>
        </p:spPr>
      </p:pic>
      <p:pic>
        <p:nvPicPr>
          <p:cNvPr id="2050" name="Picture 2" descr="Screen Shot 2015-06-19 at 2.04.05 PM">
            <a:extLst>
              <a:ext uri="{FF2B5EF4-FFF2-40B4-BE49-F238E27FC236}">
                <a16:creationId xmlns:a16="http://schemas.microsoft.com/office/drawing/2014/main" id="{6987A3D4-86ED-B1F0-128A-5FCAE50DE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996" y="79375"/>
            <a:ext cx="7989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838200" y="9365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A Moment About Data Storage</a:t>
            </a:r>
            <a:endParaRPr dirty="0"/>
          </a:p>
        </p:txBody>
      </p:sp>
      <p:sp>
        <p:nvSpPr>
          <p:cNvPr id="206" name="Google Shape;206;p24"/>
          <p:cNvSpPr txBox="1">
            <a:spLocks noGrp="1"/>
          </p:cNvSpPr>
          <p:nvPr>
            <p:ph type="body" idx="1"/>
          </p:nvPr>
        </p:nvSpPr>
        <p:spPr>
          <a:xfrm>
            <a:off x="838199" y="1332705"/>
            <a:ext cx="9763125" cy="5739607"/>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1000"/>
              </a:spcBef>
              <a:spcAft>
                <a:spcPts val="0"/>
              </a:spcAft>
              <a:buClr>
                <a:schemeClr val="dk1"/>
              </a:buClr>
              <a:buSzPts val="2800"/>
              <a:buChar char="•"/>
            </a:pPr>
            <a:r>
              <a:rPr lang="en-US" dirty="0"/>
              <a:t>This paper doesn’t talk about data storage much</a:t>
            </a:r>
          </a:p>
          <a:p>
            <a:pPr marL="228600" lvl="0" indent="-228600" algn="l" rtl="0">
              <a:lnSpc>
                <a:spcPct val="90000"/>
              </a:lnSpc>
              <a:spcBef>
                <a:spcPts val="1000"/>
              </a:spcBef>
              <a:spcAft>
                <a:spcPts val="0"/>
              </a:spcAft>
              <a:buClr>
                <a:schemeClr val="dk1"/>
              </a:buClr>
              <a:buSzPts val="2800"/>
              <a:buChar char="•"/>
            </a:pPr>
            <a:r>
              <a:rPr lang="en-US" dirty="0"/>
              <a:t>Spark usually operates on S3 or HDFS (Hadoop Distributed File System)</a:t>
            </a:r>
            <a:endParaRPr lang="en-US" altLang="zh-CN" dirty="0"/>
          </a:p>
          <a:p>
            <a:pPr>
              <a:buSzPts val="2800"/>
            </a:pPr>
            <a:r>
              <a:rPr lang="en-US" altLang="zh-CN" dirty="0"/>
              <a:t>Core elements:</a:t>
            </a:r>
            <a:endParaRPr lang="en-US" altLang="zh-CN" i="1" dirty="0"/>
          </a:p>
          <a:p>
            <a:pPr marL="685800" lvl="1" indent="-228600">
              <a:spcBef>
                <a:spcPts val="1000"/>
              </a:spcBef>
              <a:buSzPts val="2800"/>
            </a:pPr>
            <a:r>
              <a:rPr lang="en-US" altLang="zh-CN" dirty="0"/>
              <a:t>UNIX-style </a:t>
            </a:r>
            <a:r>
              <a:rPr lang="en-US" altLang="zh-CN" dirty="0" err="1"/>
              <a:t>bytestream</a:t>
            </a:r>
            <a:r>
              <a:rPr lang="en-US" altLang="zh-CN" dirty="0"/>
              <a:t> files (not relations)</a:t>
            </a:r>
          </a:p>
          <a:p>
            <a:pPr marL="685800" lvl="1" indent="-228600">
              <a:spcBef>
                <a:spcPts val="1000"/>
              </a:spcBef>
              <a:buSzPts val="2800"/>
            </a:pPr>
            <a:r>
              <a:rPr lang="en-US" dirty="0"/>
              <a:t>A single hierarchical file namespace</a:t>
            </a:r>
          </a:p>
          <a:p>
            <a:pPr marL="685800" lvl="1" indent="-228600">
              <a:spcBef>
                <a:spcPts val="1000"/>
              </a:spcBef>
              <a:buSzPts val="2800"/>
            </a:pPr>
            <a:r>
              <a:rPr lang="en-US" dirty="0"/>
              <a:t>Reading a file usually means connecting to multiple machines</a:t>
            </a:r>
            <a:endParaRPr dirty="0"/>
          </a:p>
          <a:p>
            <a:pPr lvl="1">
              <a:spcBef>
                <a:spcPts val="1000"/>
              </a:spcBef>
              <a:buClr>
                <a:schemeClr val="dk1"/>
              </a:buClr>
              <a:buSzPts val="2800"/>
            </a:pPr>
            <a:r>
              <a:rPr lang="en-US" dirty="0"/>
              <a:t>Designed for streaming reads and writes. Ill-suited for single-byte reads or writes</a:t>
            </a:r>
          </a:p>
          <a:p>
            <a:pPr lvl="1">
              <a:spcBef>
                <a:spcPts val="1000"/>
              </a:spcBef>
              <a:buClr>
                <a:schemeClr val="dk1"/>
              </a:buClr>
              <a:buSzPts val="2800"/>
            </a:pPr>
            <a:r>
              <a:rPr lang="en-US" dirty="0"/>
              <a:t>Chunk locations can be exposed to clients</a:t>
            </a:r>
            <a:endParaRPr dirty="0"/>
          </a:p>
          <a:p>
            <a:pPr marL="0" lvl="0" indent="0" algn="l" rtl="0">
              <a:lnSpc>
                <a:spcPct val="90000"/>
              </a:lnSpc>
              <a:spcBef>
                <a:spcPts val="1000"/>
              </a:spcBef>
              <a:spcAft>
                <a:spcPts val="0"/>
              </a:spcAft>
              <a:buClr>
                <a:schemeClr val="dk1"/>
              </a:buClr>
              <a:buSzPts val="2800"/>
              <a:buNone/>
            </a:pPr>
            <a:endParaRPr dirty="0"/>
          </a:p>
        </p:txBody>
      </p:sp>
      <p:sp>
        <p:nvSpPr>
          <p:cNvPr id="208" name="Google Shape;20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58796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6">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Fault</a:t>
            </a:r>
            <a:r>
              <a:rPr lang="zh-CN" altLang="en-US" dirty="0"/>
              <a:t> </a:t>
            </a:r>
            <a:r>
              <a:rPr lang="en-US" altLang="zh-CN" dirty="0"/>
              <a:t>Tolerance</a:t>
            </a:r>
            <a:endParaRPr kumimoji="1" lang="zh-CN" altLang="en-US" dirty="0"/>
          </a:p>
        </p:txBody>
      </p:sp>
      <p:sp>
        <p:nvSpPr>
          <p:cNvPr id="3" name="文本占位符 2"/>
          <p:cNvSpPr>
            <a:spLocks noGrp="1"/>
          </p:cNvSpPr>
          <p:nvPr>
            <p:ph type="body" idx="1"/>
          </p:nvPr>
        </p:nvSpPr>
        <p:spPr>
          <a:xfrm>
            <a:off x="838200" y="1236345"/>
            <a:ext cx="10515600" cy="4351338"/>
          </a:xfrm>
        </p:spPr>
        <p:txBody>
          <a:bodyPr/>
          <a:lstStyle/>
          <a:p>
            <a:pPr marL="228600" lvl="0" indent="-228600">
              <a:buSzPts val="2800"/>
            </a:pPr>
            <a:r>
              <a:rPr lang="en-US" altLang="zh-CN" dirty="0"/>
              <a:t>Task failures</a:t>
            </a:r>
          </a:p>
          <a:p>
            <a:pPr marL="685800" lvl="1" indent="-228600">
              <a:buSzPts val="2400"/>
            </a:pPr>
            <a:r>
              <a:rPr lang="en-US" altLang="zh-CN" dirty="0"/>
              <a:t>Stage’s parents available: rerun on another node</a:t>
            </a:r>
          </a:p>
          <a:p>
            <a:pPr marL="685800" lvl="1" indent="-228600">
              <a:buSzPts val="2400"/>
            </a:pPr>
            <a:r>
              <a:rPr lang="en-US" altLang="zh-CN" dirty="0"/>
              <a:t>Some stages unavailable: resubmit tasks to compute missing partitions in parallel</a:t>
            </a:r>
          </a:p>
          <a:p>
            <a:pPr marL="228600" lvl="0" indent="-228600">
              <a:buSzPts val="2800"/>
            </a:pPr>
            <a:r>
              <a:rPr lang="en-US" altLang="zh-CN" dirty="0"/>
              <a:t>Does not tolerate scheduler failures</a:t>
            </a:r>
          </a:p>
          <a:p>
            <a:pPr marL="685800" lvl="1" indent="-228600">
              <a:spcBef>
                <a:spcPts val="1000"/>
              </a:spcBef>
              <a:buSzPts val="2800"/>
            </a:pPr>
            <a:r>
              <a:rPr lang="en-US" altLang="zh-CN" dirty="0"/>
              <a:t>Solution: Lineage graph replication</a:t>
            </a:r>
          </a:p>
        </p:txBody>
      </p:sp>
      <p:sp>
        <p:nvSpPr>
          <p:cNvPr id="4" name="幻灯片编号占位符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46</a:t>
            </a:fld>
            <a:endParaRPr lang="uk-UA"/>
          </a:p>
        </p:txBody>
      </p:sp>
      <p:sp>
        <p:nvSpPr>
          <p:cNvPr id="5" name="Google Shape;208;p24"/>
          <p:cNvSpPr txBox="1">
            <a:spLocks/>
          </p:cNvSpPr>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smtClean="0"/>
              <a:pPr/>
              <a:t>46</a:t>
            </a:fld>
            <a:endParaRPr lang="en-US"/>
          </a:p>
        </p:txBody>
      </p:sp>
    </p:spTree>
    <p:extLst>
      <p:ext uri="{BB962C8B-B14F-4D97-AF65-F5344CB8AC3E}">
        <p14:creationId xmlns:p14="http://schemas.microsoft.com/office/powerpoint/2010/main" val="2544066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Memory Management</a:t>
            </a:r>
            <a:endParaRPr dirty="0"/>
          </a:p>
        </p:txBody>
      </p:sp>
      <p:sp>
        <p:nvSpPr>
          <p:cNvPr id="214" name="Google Shape;214;p25"/>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latin typeface="Gill Sans Light" panose="020B0302020104020203" pitchFamily="34" charset="-79"/>
                <a:cs typeface="Gill Sans Light" panose="020B0302020104020203" pitchFamily="34" charset="-79"/>
              </a:rPr>
              <a:t>Three storage strategies: </a:t>
            </a:r>
          </a:p>
          <a:p>
            <a:pPr lvl="1">
              <a:spcBef>
                <a:spcPts val="0"/>
              </a:spcBef>
              <a:buClr>
                <a:schemeClr val="dk1"/>
              </a:buClr>
              <a:buSzPts val="2800"/>
            </a:pPr>
            <a:r>
              <a:rPr lang="en-US" dirty="0">
                <a:latin typeface="Gill Sans Light" panose="020B0302020104020203" pitchFamily="34" charset="-79"/>
                <a:cs typeface="Gill Sans Light" panose="020B0302020104020203" pitchFamily="34" charset="-79"/>
              </a:rPr>
              <a:t>In-memory storage as deserialized Java objects,</a:t>
            </a:r>
            <a:br>
              <a:rPr lang="en-US" dirty="0">
                <a:latin typeface="Gill Sans Light" panose="020B0302020104020203" pitchFamily="34" charset="-79"/>
                <a:cs typeface="Gill Sans Light" panose="020B0302020104020203" pitchFamily="34" charset="-79"/>
              </a:rPr>
            </a:br>
            <a:r>
              <a:rPr lang="en-US" dirty="0">
                <a:latin typeface="Gill Sans Light" panose="020B0302020104020203" pitchFamily="34" charset="-79"/>
                <a:cs typeface="Gill Sans Light" panose="020B0302020104020203" pitchFamily="34" charset="-79"/>
              </a:rPr>
              <a:t>(fastest performance, since JVM can access each RDD element natively)</a:t>
            </a:r>
            <a:br>
              <a:rPr lang="en-US" dirty="0">
                <a:latin typeface="Gill Sans Light" panose="020B0302020104020203" pitchFamily="34" charset="-79"/>
                <a:cs typeface="Gill Sans Light" panose="020B0302020104020203" pitchFamily="34" charset="-79"/>
              </a:rPr>
            </a:br>
            <a:endParaRPr lang="en-US" dirty="0">
              <a:latin typeface="Gill Sans Light" panose="020B0302020104020203" pitchFamily="34" charset="-79"/>
              <a:cs typeface="Gill Sans Light" panose="020B0302020104020203" pitchFamily="34" charset="-79"/>
            </a:endParaRPr>
          </a:p>
          <a:p>
            <a:pPr lvl="1">
              <a:spcBef>
                <a:spcPts val="0"/>
              </a:spcBef>
              <a:buClr>
                <a:schemeClr val="dk1"/>
              </a:buClr>
              <a:buSzPts val="2800"/>
            </a:pPr>
            <a:r>
              <a:rPr lang="en-US" dirty="0">
                <a:latin typeface="Gill Sans Light" panose="020B0302020104020203" pitchFamily="34" charset="-79"/>
                <a:cs typeface="Gill Sans Light" panose="020B0302020104020203" pitchFamily="34" charset="-79"/>
              </a:rPr>
              <a:t>In-memory storage as serialized data,</a:t>
            </a:r>
            <a:br>
              <a:rPr lang="en-US" dirty="0">
                <a:latin typeface="Gill Sans Light" panose="020B0302020104020203" pitchFamily="34" charset="-79"/>
                <a:cs typeface="Gill Sans Light" panose="020B0302020104020203" pitchFamily="34" charset="-79"/>
              </a:rPr>
            </a:br>
            <a:r>
              <a:rPr lang="en-US" dirty="0">
                <a:latin typeface="Gill Sans Light" panose="020B0302020104020203" pitchFamily="34" charset="-79"/>
                <a:cs typeface="Gill Sans Light" panose="020B0302020104020203" pitchFamily="34" charset="-79"/>
              </a:rPr>
              <a:t>(more memory-efficient than Java object graphs, useful when space is limited)</a:t>
            </a:r>
            <a:br>
              <a:rPr lang="en-US" dirty="0">
                <a:latin typeface="Gill Sans Light" panose="020B0302020104020203" pitchFamily="34" charset="-79"/>
                <a:cs typeface="Gill Sans Light" panose="020B0302020104020203" pitchFamily="34" charset="-79"/>
              </a:rPr>
            </a:br>
            <a:endParaRPr lang="en-US" dirty="0">
              <a:latin typeface="Gill Sans Light" panose="020B0302020104020203" pitchFamily="34" charset="-79"/>
              <a:cs typeface="Gill Sans Light" panose="020B0302020104020203" pitchFamily="34" charset="-79"/>
            </a:endParaRPr>
          </a:p>
          <a:p>
            <a:pPr lvl="1">
              <a:spcBef>
                <a:spcPts val="0"/>
              </a:spcBef>
              <a:buClr>
                <a:schemeClr val="dk1"/>
              </a:buClr>
              <a:buSzPts val="2800"/>
            </a:pPr>
            <a:r>
              <a:rPr lang="en-US" dirty="0">
                <a:latin typeface="Gill Sans Light" panose="020B0302020104020203" pitchFamily="34" charset="-79"/>
                <a:cs typeface="Gill Sans Light" panose="020B0302020104020203" pitchFamily="34" charset="-79"/>
              </a:rPr>
              <a:t>On-disk storage</a:t>
            </a:r>
            <a:br>
              <a:rPr lang="en-US" dirty="0">
                <a:latin typeface="Gill Sans Light" panose="020B0302020104020203" pitchFamily="34" charset="-79"/>
                <a:cs typeface="Gill Sans Light" panose="020B0302020104020203" pitchFamily="34" charset="-79"/>
              </a:rPr>
            </a:br>
            <a:r>
              <a:rPr lang="en-US" dirty="0">
                <a:latin typeface="Gill Sans Light" panose="020B0302020104020203" pitchFamily="34" charset="-79"/>
                <a:cs typeface="Gill Sans Light" panose="020B0302020104020203" pitchFamily="34" charset="-79"/>
              </a:rPr>
              <a:t>(useful when RDDs are larger than RAM, but expensive to recompute from lineage) </a:t>
            </a:r>
            <a:br>
              <a:rPr lang="en-US" dirty="0">
                <a:latin typeface="Gill Sans Light" panose="020B0302020104020203" pitchFamily="34" charset="-79"/>
                <a:cs typeface="Gill Sans Light" panose="020B0302020104020203" pitchFamily="34" charset="-79"/>
              </a:rPr>
            </a:br>
            <a:endParaRPr lang="en-US" dirty="0">
              <a:latin typeface="Gill Sans Light" panose="020B0302020104020203" pitchFamily="34" charset="-79"/>
              <a:cs typeface="Gill Sans Light" panose="020B0302020104020203" pitchFamily="34" charset="-79"/>
            </a:endParaRPr>
          </a:p>
          <a:p>
            <a:pPr>
              <a:spcBef>
                <a:spcPts val="0"/>
              </a:spcBef>
              <a:buClr>
                <a:schemeClr val="dk1"/>
              </a:buClr>
              <a:buSzPts val="2800"/>
            </a:pPr>
            <a:r>
              <a:rPr lang="en-US" dirty="0">
                <a:latin typeface="Gill Sans Light" panose="020B0302020104020203" pitchFamily="34" charset="-79"/>
                <a:cs typeface="Gill Sans Light" panose="020B0302020104020203" pitchFamily="34" charset="-79"/>
              </a:rPr>
              <a:t>LRU policy for eviction at RDD level when there is not enough RAM</a:t>
            </a:r>
          </a:p>
          <a:p>
            <a:pPr>
              <a:spcBef>
                <a:spcPts val="0"/>
              </a:spcBef>
              <a:buClr>
                <a:schemeClr val="dk1"/>
              </a:buClr>
              <a:buSzPts val="2800"/>
            </a:pPr>
            <a:r>
              <a:rPr lang="en-US" dirty="0">
                <a:latin typeface="Gill Sans Light" panose="020B0302020104020203" pitchFamily="34" charset="-79"/>
                <a:cs typeface="Gill Sans Light" panose="020B0302020104020203" pitchFamily="34" charset="-79"/>
              </a:rPr>
              <a:t>Or, use user-specified “persistence priority” for eviction</a:t>
            </a:r>
            <a:endParaRPr dirty="0">
              <a:latin typeface="Gill Sans Light" panose="020B0302020104020203" pitchFamily="34" charset="-79"/>
              <a:cs typeface="Gill Sans Light" panose="020B0302020104020203" pitchFamily="34" charset="-79"/>
            </a:endParaRPr>
          </a:p>
          <a:p>
            <a:pPr marL="228600" lvl="0" indent="-50800" algn="l" rtl="0">
              <a:lnSpc>
                <a:spcPct val="90000"/>
              </a:lnSpc>
              <a:spcBef>
                <a:spcPts val="1000"/>
              </a:spcBef>
              <a:spcAft>
                <a:spcPts val="0"/>
              </a:spcAft>
              <a:buClr>
                <a:schemeClr val="dk1"/>
              </a:buClr>
              <a:buSzPts val="2800"/>
              <a:buNone/>
            </a:pPr>
            <a:endParaRPr dirty="0">
              <a:latin typeface="Gill Sans Light" panose="020B0302020104020203" pitchFamily="34" charset="-79"/>
              <a:cs typeface="Gill Sans Light" panose="020B0302020104020203" pitchFamily="34" charset="-79"/>
            </a:endParaRPr>
          </a:p>
          <a:p>
            <a:pPr marL="228600" lvl="0" indent="-50800" algn="l" rtl="0">
              <a:lnSpc>
                <a:spcPct val="90000"/>
              </a:lnSpc>
              <a:spcBef>
                <a:spcPts val="1000"/>
              </a:spcBef>
              <a:spcAft>
                <a:spcPts val="0"/>
              </a:spcAft>
              <a:buClr>
                <a:schemeClr val="dk1"/>
              </a:buClr>
              <a:buSzPts val="2800"/>
              <a:buNone/>
            </a:pPr>
            <a:endParaRPr dirty="0">
              <a:latin typeface="Gill Sans Light" panose="020B0302020104020203" pitchFamily="34" charset="-79"/>
              <a:cs typeface="Gill Sans Light" panose="020B0302020104020203" pitchFamily="34" charset="-79"/>
            </a:endParaRPr>
          </a:p>
        </p:txBody>
      </p:sp>
      <p:sp>
        <p:nvSpPr>
          <p:cNvPr id="216" name="Google Shape;21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473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dirty="0"/>
              <a:t>Checkpointing and Failures with Spark</a:t>
            </a:r>
            <a:endParaRPr dirty="0"/>
          </a:p>
        </p:txBody>
      </p:sp>
      <p:sp>
        <p:nvSpPr>
          <p:cNvPr id="222" name="Google Shape;222;p26"/>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dirty="0"/>
              <a:t>Short lineage chain?</a:t>
            </a:r>
          </a:p>
          <a:p>
            <a:pPr lvl="1">
              <a:spcBef>
                <a:spcPts val="0"/>
              </a:spcBef>
              <a:buClr>
                <a:schemeClr val="dk1"/>
              </a:buClr>
              <a:buSzPts val="2800"/>
            </a:pPr>
            <a:r>
              <a:rPr lang="en-US" dirty="0"/>
              <a:t>Just recompute from lineage</a:t>
            </a:r>
          </a:p>
          <a:p>
            <a:pPr marL="228600" lvl="0" indent="-228600" algn="l" rtl="0">
              <a:lnSpc>
                <a:spcPct val="90000"/>
              </a:lnSpc>
              <a:spcBef>
                <a:spcPts val="0"/>
              </a:spcBef>
              <a:spcAft>
                <a:spcPts val="0"/>
              </a:spcAft>
              <a:buClr>
                <a:schemeClr val="dk1"/>
              </a:buClr>
              <a:buSzPts val="2800"/>
              <a:buChar char="•"/>
            </a:pPr>
            <a:r>
              <a:rPr lang="en-US" dirty="0"/>
              <a:t>Long lineage chain with narrow dependencies? </a:t>
            </a:r>
          </a:p>
          <a:p>
            <a:pPr lvl="1">
              <a:spcBef>
                <a:spcPts val="0"/>
              </a:spcBef>
              <a:buClr>
                <a:schemeClr val="dk1"/>
              </a:buClr>
              <a:buSzPts val="2800"/>
            </a:pPr>
            <a:r>
              <a:rPr lang="en-US" dirty="0"/>
              <a:t>Fast to recompute from lineage using pipelined execution</a:t>
            </a:r>
          </a:p>
          <a:p>
            <a:pPr marL="228600" lvl="0" indent="-228600" algn="l" rtl="0">
              <a:lnSpc>
                <a:spcPct val="90000"/>
              </a:lnSpc>
              <a:spcBef>
                <a:spcPts val="0"/>
              </a:spcBef>
              <a:spcAft>
                <a:spcPts val="0"/>
              </a:spcAft>
              <a:buClr>
                <a:schemeClr val="dk1"/>
              </a:buClr>
              <a:buSzPts val="2800"/>
              <a:buChar char="•"/>
            </a:pPr>
            <a:r>
              <a:rPr lang="en-US" dirty="0"/>
              <a:t>Long lineage </a:t>
            </a:r>
            <a:r>
              <a:rPr lang="en-US" altLang="zh-CN" dirty="0"/>
              <a:t>chain</a:t>
            </a:r>
            <a:r>
              <a:rPr lang="zh-CN" altLang="en-US" dirty="0"/>
              <a:t> </a:t>
            </a:r>
            <a:r>
              <a:rPr lang="en-US" altLang="zh-CN" dirty="0"/>
              <a:t>with</a:t>
            </a:r>
            <a:r>
              <a:rPr lang="en-US" dirty="0"/>
              <a:t> wide dependencies?</a:t>
            </a:r>
          </a:p>
          <a:p>
            <a:pPr lvl="1">
              <a:spcBef>
                <a:spcPts val="0"/>
              </a:spcBef>
              <a:buClr>
                <a:schemeClr val="dk1"/>
              </a:buClr>
              <a:buSzPts val="2800"/>
            </a:pPr>
            <a:r>
              <a:rPr lang="en-US" dirty="0"/>
              <a:t>This can be time-consuming. A node failure might require recomputing everything!</a:t>
            </a:r>
          </a:p>
          <a:p>
            <a:pPr lvl="1">
              <a:spcBef>
                <a:spcPts val="0"/>
              </a:spcBef>
              <a:buClr>
                <a:schemeClr val="dk1"/>
              </a:buClr>
              <a:buSzPts val="2800"/>
            </a:pPr>
            <a:r>
              <a:rPr lang="en-US" dirty="0"/>
              <a:t>Use persistence as a checkpoint to prevent long recoveries</a:t>
            </a:r>
            <a:br>
              <a:rPr lang="en-US" dirty="0"/>
            </a:br>
            <a:endParaRPr lang="en-US" dirty="0"/>
          </a:p>
          <a:p>
            <a:pPr>
              <a:spcBef>
                <a:spcPts val="0"/>
              </a:spcBef>
              <a:buClr>
                <a:schemeClr val="dk1"/>
              </a:buClr>
              <a:buSzPts val="2800"/>
            </a:pPr>
            <a:r>
              <a:rPr lang="en-US" dirty="0"/>
              <a:t>A lot more is left to the user than with MapReduce or RDBMS</a:t>
            </a:r>
          </a:p>
        </p:txBody>
      </p:sp>
      <p:sp>
        <p:nvSpPr>
          <p:cNvPr id="224" name="Google Shape;2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9574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Performance: Iterative Machine Learning</a:t>
            </a:r>
            <a:endParaRPr/>
          </a:p>
        </p:txBody>
      </p:sp>
      <p:sp>
        <p:nvSpPr>
          <p:cNvPr id="239" name="Google Shape;239;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pic>
        <p:nvPicPr>
          <p:cNvPr id="240" name="Google Shape;240;p28"/>
          <p:cNvPicPr preferRelativeResize="0"/>
          <p:nvPr/>
        </p:nvPicPr>
        <p:blipFill>
          <a:blip r:embed="rId3">
            <a:alphaModFix/>
          </a:blip>
          <a:stretch>
            <a:fillRect/>
          </a:stretch>
        </p:blipFill>
        <p:spPr>
          <a:xfrm>
            <a:off x="4917625" y="1862750"/>
            <a:ext cx="6714650" cy="3314175"/>
          </a:xfrm>
          <a:prstGeom prst="rect">
            <a:avLst/>
          </a:prstGeom>
          <a:noFill/>
          <a:ln>
            <a:noFill/>
          </a:ln>
        </p:spPr>
      </p:pic>
      <p:sp>
        <p:nvSpPr>
          <p:cNvPr id="241" name="Google Shape;241;p28"/>
          <p:cNvSpPr txBox="1">
            <a:spLocks noGrp="1"/>
          </p:cNvSpPr>
          <p:nvPr>
            <p:ph type="body" idx="1"/>
          </p:nvPr>
        </p:nvSpPr>
        <p:spPr>
          <a:xfrm>
            <a:off x="838200" y="1690700"/>
            <a:ext cx="4377000" cy="435120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a:t>K-Means and Logistic Regression</a:t>
            </a:r>
            <a:endParaRPr/>
          </a:p>
          <a:p>
            <a:pPr marL="228600" marR="0" lvl="0" indent="-228600" algn="l" rtl="0">
              <a:lnSpc>
                <a:spcPct val="90000"/>
              </a:lnSpc>
              <a:spcBef>
                <a:spcPts val="1000"/>
              </a:spcBef>
              <a:spcAft>
                <a:spcPts val="0"/>
              </a:spcAft>
              <a:buClr>
                <a:schemeClr val="dk1"/>
              </a:buClr>
              <a:buSzPts val="2800"/>
              <a:buFont typeface="Arial"/>
              <a:buChar char="•"/>
            </a:pPr>
            <a:r>
              <a:rPr lang="en-US"/>
              <a:t>Experiment Setup:</a:t>
            </a:r>
            <a:endParaRPr/>
          </a:p>
          <a:p>
            <a:pPr marL="685800" lvl="1" indent="-266700" algn="l" rtl="0">
              <a:spcBef>
                <a:spcPts val="500"/>
              </a:spcBef>
              <a:spcAft>
                <a:spcPts val="0"/>
              </a:spcAft>
              <a:buSzPts val="2400"/>
              <a:buChar char="•"/>
            </a:pPr>
            <a:r>
              <a:rPr lang="en-US"/>
              <a:t>10 iterations</a:t>
            </a:r>
            <a:endParaRPr sz="2400"/>
          </a:p>
          <a:p>
            <a:pPr marL="685800" lvl="1" indent="-266700" algn="l" rtl="0">
              <a:spcBef>
                <a:spcPts val="500"/>
              </a:spcBef>
              <a:spcAft>
                <a:spcPts val="0"/>
              </a:spcAft>
              <a:buSzPts val="2400"/>
              <a:buChar char="•"/>
            </a:pPr>
            <a:r>
              <a:rPr lang="en-US"/>
              <a:t>10GB datasets</a:t>
            </a:r>
            <a:endParaRPr/>
          </a:p>
          <a:p>
            <a:pPr marL="685800" lvl="1" indent="-228600" algn="l" rtl="0">
              <a:spcBef>
                <a:spcPts val="500"/>
              </a:spcBef>
              <a:spcAft>
                <a:spcPts val="0"/>
              </a:spcAft>
              <a:buSzPts val="1800"/>
              <a:buChar char="•"/>
            </a:pPr>
            <a:r>
              <a:rPr lang="en-US"/>
              <a:t>25-100 machines</a:t>
            </a:r>
            <a:endParaRPr/>
          </a:p>
          <a:p>
            <a:pPr marL="0" lvl="0" indent="0" algn="l" rtl="0">
              <a:lnSpc>
                <a:spcPct val="90000"/>
              </a:lnSpc>
              <a:spcBef>
                <a:spcPts val="1000"/>
              </a:spcBef>
              <a:spcAft>
                <a:spcPts val="0"/>
              </a:spcAft>
              <a:buClr>
                <a:schemeClr val="dk1"/>
              </a:buClr>
              <a:buSzPts val="2800"/>
              <a:buNone/>
            </a:pPr>
            <a:endParaRPr/>
          </a:p>
        </p:txBody>
      </p:sp>
      <p:sp>
        <p:nvSpPr>
          <p:cNvPr id="3" name="TextBox 2">
            <a:extLst>
              <a:ext uri="{FF2B5EF4-FFF2-40B4-BE49-F238E27FC236}">
                <a16:creationId xmlns:a16="http://schemas.microsoft.com/office/drawing/2014/main" id="{5C86D7C7-5848-274D-9BB9-5FA09B9A6C97}"/>
              </a:ext>
            </a:extLst>
          </p:cNvPr>
          <p:cNvSpPr txBox="1"/>
          <p:nvPr/>
        </p:nvSpPr>
        <p:spPr>
          <a:xfrm>
            <a:off x="1685925" y="5441825"/>
            <a:ext cx="8948668" cy="369332"/>
          </a:xfrm>
          <a:prstGeom prst="rect">
            <a:avLst/>
          </a:prstGeom>
          <a:noFill/>
        </p:spPr>
        <p:txBody>
          <a:bodyPr wrap="none" rtlCol="0">
            <a:spAutoFit/>
          </a:bodyPr>
          <a:lstStyle/>
          <a:p>
            <a:r>
              <a:rPr lang="en-US" dirty="0"/>
              <a:t>Note: </a:t>
            </a:r>
            <a:r>
              <a:rPr lang="en-US" dirty="0" err="1"/>
              <a:t>HadoopBM</a:t>
            </a:r>
            <a:r>
              <a:rPr lang="en-US" dirty="0"/>
              <a:t> in its first iteration converts text input data to a more efficient binary format</a:t>
            </a:r>
          </a:p>
        </p:txBody>
      </p:sp>
    </p:spTree>
    <p:extLst>
      <p:ext uri="{BB962C8B-B14F-4D97-AF65-F5344CB8AC3E}">
        <p14:creationId xmlns:p14="http://schemas.microsoft.com/office/powerpoint/2010/main" val="209883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Example: Amazon Aurora</a:t>
            </a:r>
            <a:endParaRPr/>
          </a:p>
        </p:txBody>
      </p:sp>
      <p:sp>
        <p:nvSpPr>
          <p:cNvPr id="834" name="Google Shape;834;p105"/>
          <p:cNvSpPr txBox="1">
            <a:spLocks noGrp="1"/>
          </p:cNvSpPr>
          <p:nvPr>
            <p:ph type="body" idx="1"/>
          </p:nvPr>
        </p:nvSpPr>
        <p:spPr>
          <a:xfrm>
            <a:off x="232242" y="1606885"/>
            <a:ext cx="6946492" cy="4555200"/>
          </a:xfrm>
          <a:prstGeom prst="rect">
            <a:avLst/>
          </a:prstGeom>
        </p:spPr>
        <p:txBody>
          <a:bodyPr spcFirstLastPara="1" wrap="square" lIns="121900" tIns="121900" rIns="121900" bIns="121900" anchor="t" anchorCtr="0">
            <a:normAutofit/>
          </a:bodyPr>
          <a:lstStyle/>
          <a:p>
            <a:pPr>
              <a:buChar char="●"/>
            </a:pPr>
            <a:r>
              <a:rPr lang="en" sz="2400" dirty="0"/>
              <a:t>Idea: take existing DBMS (e.g., PostgreSQL), and replace the storage layer</a:t>
            </a:r>
            <a:endParaRPr sz="2400" dirty="0"/>
          </a:p>
          <a:p>
            <a:pPr>
              <a:buChar char="●"/>
            </a:pPr>
            <a:r>
              <a:rPr lang="en" sz="2400" dirty="0"/>
              <a:t>Optimized storage layer to reduce commit latency and materialize pages in S3 using logging</a:t>
            </a:r>
          </a:p>
          <a:p>
            <a:pPr>
              <a:buChar char="●"/>
            </a:pPr>
            <a:r>
              <a:rPr lang="en" sz="2400" dirty="0"/>
              <a:t>Data distributed across multiple storage nodes for read performance and high availability</a:t>
            </a:r>
          </a:p>
          <a:p>
            <a:pPr>
              <a:buChar char="●"/>
            </a:pPr>
            <a:r>
              <a:rPr lang="en" sz="2400" dirty="0"/>
              <a:t>Avoids use of 2PC by using quorum writes</a:t>
            </a:r>
          </a:p>
        </p:txBody>
      </p:sp>
      <p:pic>
        <p:nvPicPr>
          <p:cNvPr id="835" name="Google Shape;835;p105"/>
          <p:cNvPicPr preferRelativeResize="0"/>
          <p:nvPr/>
        </p:nvPicPr>
        <p:blipFill rotWithShape="1">
          <a:blip r:embed="rId3">
            <a:alphaModFix/>
          </a:blip>
          <a:srcRect l="1808" t="10834" r="42199"/>
          <a:stretch/>
        </p:blipFill>
        <p:spPr>
          <a:xfrm>
            <a:off x="7702063" y="313400"/>
            <a:ext cx="3471232" cy="3865525"/>
          </a:xfrm>
          <a:prstGeom prst="rect">
            <a:avLst/>
          </a:prstGeom>
          <a:noFill/>
          <a:ln>
            <a:noFill/>
          </a:ln>
        </p:spPr>
      </p:pic>
      <p:pic>
        <p:nvPicPr>
          <p:cNvPr id="6148" name="Picture 4" descr="&#10;        Amazon Aurora Architecture&#10;      ">
            <a:extLst>
              <a:ext uri="{FF2B5EF4-FFF2-40B4-BE49-F238E27FC236}">
                <a16:creationId xmlns:a16="http://schemas.microsoft.com/office/drawing/2014/main" id="{B754ED3E-E902-A8A4-FFB7-347E233E5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395" y="3884485"/>
            <a:ext cx="4342364" cy="2435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630DB3-8861-D009-9365-268FF8021AFD}"/>
              </a:ext>
            </a:extLst>
          </p:cNvPr>
          <p:cNvSpPr txBox="1"/>
          <p:nvPr/>
        </p:nvSpPr>
        <p:spPr>
          <a:xfrm>
            <a:off x="7702063" y="353054"/>
            <a:ext cx="1277816" cy="338554"/>
          </a:xfrm>
          <a:prstGeom prst="rect">
            <a:avLst/>
          </a:prstGeom>
          <a:noFill/>
        </p:spPr>
        <p:txBody>
          <a:bodyPr wrap="square" rtlCol="0">
            <a:spAutoFit/>
          </a:bodyPr>
          <a:lstStyle/>
          <a:p>
            <a:pPr defTabSz="1219170">
              <a:buClr>
                <a:srgbClr val="000000"/>
              </a:buClr>
            </a:pPr>
            <a:r>
              <a:rPr lang="en-US" sz="1600" kern="0" dirty="0">
                <a:solidFill>
                  <a:srgbClr val="000000"/>
                </a:solidFill>
                <a:latin typeface="Arial"/>
                <a:cs typeface="Arial"/>
                <a:sym typeface="Arial"/>
              </a:rPr>
              <a:t>“Primary”</a:t>
            </a:r>
          </a:p>
        </p:txBody>
      </p:sp>
      <p:sp>
        <p:nvSpPr>
          <p:cNvPr id="5" name="TextBox 4">
            <a:extLst>
              <a:ext uri="{FF2B5EF4-FFF2-40B4-BE49-F238E27FC236}">
                <a16:creationId xmlns:a16="http://schemas.microsoft.com/office/drawing/2014/main" id="{6D6A361D-D168-E647-36A2-33B7D3C01A68}"/>
              </a:ext>
            </a:extLst>
          </p:cNvPr>
          <p:cNvSpPr txBox="1"/>
          <p:nvPr/>
        </p:nvSpPr>
        <p:spPr>
          <a:xfrm>
            <a:off x="6513473" y="691470"/>
            <a:ext cx="2377180" cy="584775"/>
          </a:xfrm>
          <a:prstGeom prst="rect">
            <a:avLst/>
          </a:prstGeom>
          <a:noFill/>
        </p:spPr>
        <p:txBody>
          <a:bodyPr wrap="square" rtlCol="0">
            <a:spAutoFit/>
          </a:bodyPr>
          <a:lstStyle/>
          <a:p>
            <a:pPr algn="r" defTabSz="1219170">
              <a:buClr>
                <a:srgbClr val="000000"/>
              </a:buClr>
            </a:pPr>
            <a:r>
              <a:rPr lang="en-US" sz="1600" i="1" kern="0" dirty="0">
                <a:solidFill>
                  <a:srgbClr val="000000"/>
                </a:solidFill>
                <a:latin typeface="Arial"/>
                <a:cs typeface="Arial"/>
                <a:sym typeface="Arial"/>
              </a:rPr>
              <a:t>MySQL or Postgres Front End</a:t>
            </a:r>
          </a:p>
        </p:txBody>
      </p:sp>
      <p:sp>
        <p:nvSpPr>
          <p:cNvPr id="6" name="TextBox 5">
            <a:extLst>
              <a:ext uri="{FF2B5EF4-FFF2-40B4-BE49-F238E27FC236}">
                <a16:creationId xmlns:a16="http://schemas.microsoft.com/office/drawing/2014/main" id="{9DF385D9-2251-F209-EC26-3FBB79EE8D0E}"/>
              </a:ext>
            </a:extLst>
          </p:cNvPr>
          <p:cNvSpPr txBox="1"/>
          <p:nvPr/>
        </p:nvSpPr>
        <p:spPr>
          <a:xfrm>
            <a:off x="6291697" y="1873646"/>
            <a:ext cx="2377180" cy="338554"/>
          </a:xfrm>
          <a:prstGeom prst="rect">
            <a:avLst/>
          </a:prstGeom>
          <a:noFill/>
        </p:spPr>
        <p:txBody>
          <a:bodyPr wrap="square" rtlCol="0">
            <a:spAutoFit/>
          </a:bodyPr>
          <a:lstStyle/>
          <a:p>
            <a:pPr algn="r" defTabSz="1219170">
              <a:buClr>
                <a:srgbClr val="000000"/>
              </a:buClr>
            </a:pPr>
            <a:r>
              <a:rPr lang="en-US" sz="1600" i="1" kern="0" dirty="0">
                <a:solidFill>
                  <a:srgbClr val="000000"/>
                </a:solidFill>
                <a:latin typeface="Arial"/>
                <a:cs typeface="Arial"/>
                <a:sym typeface="Arial"/>
              </a:rPr>
              <a:t>Storage nodes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 grpId="0" uiExpand="1" build="p"/>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a:t>Performance: Iterative Machine Learning</a:t>
            </a:r>
            <a:endParaRPr/>
          </a:p>
        </p:txBody>
      </p:sp>
      <p:sp>
        <p:nvSpPr>
          <p:cNvPr id="248" name="Google Shape;248;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249" name="Google Shape;249;p29"/>
          <p:cNvPicPr preferRelativeResize="0"/>
          <p:nvPr/>
        </p:nvPicPr>
        <p:blipFill>
          <a:blip r:embed="rId3">
            <a:alphaModFix/>
          </a:blip>
          <a:stretch>
            <a:fillRect/>
          </a:stretch>
        </p:blipFill>
        <p:spPr>
          <a:xfrm>
            <a:off x="2542850" y="1690825"/>
            <a:ext cx="6703900" cy="4246375"/>
          </a:xfrm>
          <a:prstGeom prst="rect">
            <a:avLst/>
          </a:prstGeom>
          <a:noFill/>
          <a:ln>
            <a:noFill/>
          </a:ln>
        </p:spPr>
      </p:pic>
    </p:spTree>
    <p:extLst>
      <p:ext uri="{BB962C8B-B14F-4D97-AF65-F5344CB8AC3E}">
        <p14:creationId xmlns:p14="http://schemas.microsoft.com/office/powerpoint/2010/main" val="711238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F524BF-BA53-6B4E-9EFB-8EBD2A9DAC1E}"/>
              </a:ext>
            </a:extLst>
          </p:cNvPr>
          <p:cNvSpPr>
            <a:spLocks noGrp="1"/>
          </p:cNvSpPr>
          <p:nvPr>
            <p:ph type="title"/>
          </p:nvPr>
        </p:nvSpPr>
        <p:spPr/>
        <p:txBody>
          <a:bodyPr/>
          <a:lstStyle/>
          <a:p>
            <a:r>
              <a:rPr lang="en-US" dirty="0"/>
              <a:t>Failure and Recovery</a:t>
            </a:r>
          </a:p>
        </p:txBody>
      </p:sp>
      <p:sp>
        <p:nvSpPr>
          <p:cNvPr id="8" name="Slide Number Placeholder 7">
            <a:extLst>
              <a:ext uri="{FF2B5EF4-FFF2-40B4-BE49-F238E27FC236}">
                <a16:creationId xmlns:a16="http://schemas.microsoft.com/office/drawing/2014/main" id="{2DE527BB-250E-0748-8BF3-9285F9C5374D}"/>
              </a:ext>
            </a:extLst>
          </p:cNvPr>
          <p:cNvSpPr>
            <a:spLocks noGrp="1"/>
          </p:cNvSpPr>
          <p:nvPr>
            <p:ph type="sldNum" sz="quarter" idx="12"/>
          </p:nvPr>
        </p:nvSpPr>
        <p:spPr/>
        <p:txBody>
          <a:bodyPr/>
          <a:lstStyle/>
          <a:p>
            <a:fld id="{4EEF9975-6C58-5C4C-8961-54FFA2646BAA}" type="slidenum">
              <a:rPr lang="en-US" smtClean="0"/>
              <a:t>51</a:t>
            </a:fld>
            <a:endParaRPr lang="en-US"/>
          </a:p>
        </p:txBody>
      </p:sp>
      <p:pic>
        <p:nvPicPr>
          <p:cNvPr id="3" name="Picture 2" descr="A picture containing text, music&#10;&#10;Description automatically generated">
            <a:extLst>
              <a:ext uri="{FF2B5EF4-FFF2-40B4-BE49-F238E27FC236}">
                <a16:creationId xmlns:a16="http://schemas.microsoft.com/office/drawing/2014/main" id="{C4F39B1C-06A8-1946-9321-6D6FF0DCBFF8}"/>
              </a:ext>
            </a:extLst>
          </p:cNvPr>
          <p:cNvPicPr>
            <a:picLocks noChangeAspect="1"/>
          </p:cNvPicPr>
          <p:nvPr/>
        </p:nvPicPr>
        <p:blipFill>
          <a:blip r:embed="rId2"/>
          <a:stretch>
            <a:fillRect/>
          </a:stretch>
        </p:blipFill>
        <p:spPr>
          <a:xfrm>
            <a:off x="2793471" y="1999455"/>
            <a:ext cx="6605057" cy="3084513"/>
          </a:xfrm>
          <a:prstGeom prst="rect">
            <a:avLst/>
          </a:prstGeom>
        </p:spPr>
      </p:pic>
      <p:pic>
        <p:nvPicPr>
          <p:cNvPr id="6" name="Picture 5" descr="Text&#10;&#10;Description automatically generated">
            <a:extLst>
              <a:ext uri="{FF2B5EF4-FFF2-40B4-BE49-F238E27FC236}">
                <a16:creationId xmlns:a16="http://schemas.microsoft.com/office/drawing/2014/main" id="{BD25BCBD-79CE-C241-BA56-F9D44EA4149F}"/>
              </a:ext>
            </a:extLst>
          </p:cNvPr>
          <p:cNvPicPr>
            <a:picLocks noChangeAspect="1"/>
          </p:cNvPicPr>
          <p:nvPr/>
        </p:nvPicPr>
        <p:blipFill>
          <a:blip r:embed="rId3"/>
          <a:stretch>
            <a:fillRect/>
          </a:stretch>
        </p:blipFill>
        <p:spPr>
          <a:xfrm>
            <a:off x="3346449" y="5218509"/>
            <a:ext cx="5499100" cy="1003300"/>
          </a:xfrm>
          <a:prstGeom prst="rect">
            <a:avLst/>
          </a:prstGeom>
        </p:spPr>
      </p:pic>
    </p:spTree>
    <p:extLst>
      <p:ext uri="{BB962C8B-B14F-4D97-AF65-F5344CB8AC3E}">
        <p14:creationId xmlns:p14="http://schemas.microsoft.com/office/powerpoint/2010/main" val="3647815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F524BF-BA53-6B4E-9EFB-8EBD2A9DAC1E}"/>
              </a:ext>
            </a:extLst>
          </p:cNvPr>
          <p:cNvSpPr>
            <a:spLocks noGrp="1"/>
          </p:cNvSpPr>
          <p:nvPr>
            <p:ph type="title"/>
          </p:nvPr>
        </p:nvSpPr>
        <p:spPr/>
        <p:txBody>
          <a:bodyPr/>
          <a:lstStyle/>
          <a:p>
            <a:r>
              <a:rPr lang="en-US" dirty="0"/>
              <a:t>Spark and MapReduce</a:t>
            </a:r>
          </a:p>
        </p:txBody>
      </p:sp>
      <p:sp>
        <p:nvSpPr>
          <p:cNvPr id="10" name="Content Placeholder 9">
            <a:extLst>
              <a:ext uri="{FF2B5EF4-FFF2-40B4-BE49-F238E27FC236}">
                <a16:creationId xmlns:a16="http://schemas.microsoft.com/office/drawing/2014/main" id="{3D0193E1-B697-3645-AE9A-EFB4534B0670}"/>
              </a:ext>
            </a:extLst>
          </p:cNvPr>
          <p:cNvSpPr>
            <a:spLocks noGrp="1"/>
          </p:cNvSpPr>
          <p:nvPr>
            <p:ph idx="1"/>
          </p:nvPr>
        </p:nvSpPr>
        <p:spPr/>
        <p:txBody>
          <a:bodyPr/>
          <a:lstStyle/>
          <a:p>
            <a:r>
              <a:rPr lang="en-US" dirty="0"/>
              <a:t>Spark has pretty much taken over “large-scale arbitrary compute jobs” from MapReduce</a:t>
            </a:r>
          </a:p>
          <a:p>
            <a:r>
              <a:rPr lang="en-US" dirty="0"/>
              <a:t>Are there any advantages to MapReduce? Not really; you can express a MapReduce program almost exactly using Spark</a:t>
            </a:r>
          </a:p>
          <a:p>
            <a:pPr marL="0" indent="0">
              <a:buNone/>
            </a:pPr>
            <a:endParaRPr lang="en-US" dirty="0"/>
          </a:p>
        </p:txBody>
      </p:sp>
      <p:sp>
        <p:nvSpPr>
          <p:cNvPr id="8" name="Slide Number Placeholder 7">
            <a:extLst>
              <a:ext uri="{FF2B5EF4-FFF2-40B4-BE49-F238E27FC236}">
                <a16:creationId xmlns:a16="http://schemas.microsoft.com/office/drawing/2014/main" id="{2DE527BB-250E-0748-8BF3-9285F9C5374D}"/>
              </a:ext>
            </a:extLst>
          </p:cNvPr>
          <p:cNvSpPr>
            <a:spLocks noGrp="1"/>
          </p:cNvSpPr>
          <p:nvPr>
            <p:ph type="sldNum" sz="quarter" idx="12"/>
          </p:nvPr>
        </p:nvSpPr>
        <p:spPr/>
        <p:txBody>
          <a:bodyPr/>
          <a:lstStyle/>
          <a:p>
            <a:fld id="{4EEF9975-6C58-5C4C-8961-54FFA2646BAA}" type="slidenum">
              <a:rPr lang="en-US" smtClean="0"/>
              <a:t>52</a:t>
            </a:fld>
            <a:endParaRPr lang="en-US"/>
          </a:p>
        </p:txBody>
      </p:sp>
    </p:spTree>
    <p:extLst>
      <p:ext uri="{BB962C8B-B14F-4D97-AF65-F5344CB8AC3E}">
        <p14:creationId xmlns:p14="http://schemas.microsoft.com/office/powerpoint/2010/main" val="3373300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F524BF-BA53-6B4E-9EFB-8EBD2A9DAC1E}"/>
              </a:ext>
            </a:extLst>
          </p:cNvPr>
          <p:cNvSpPr>
            <a:spLocks noGrp="1"/>
          </p:cNvSpPr>
          <p:nvPr>
            <p:ph type="title"/>
          </p:nvPr>
        </p:nvSpPr>
        <p:spPr/>
        <p:txBody>
          <a:bodyPr/>
          <a:lstStyle/>
          <a:p>
            <a:r>
              <a:rPr lang="en-US" dirty="0"/>
              <a:t>Spark and RDBMS</a:t>
            </a:r>
          </a:p>
        </p:txBody>
      </p:sp>
      <p:sp>
        <p:nvSpPr>
          <p:cNvPr id="10" name="Content Placeholder 9">
            <a:extLst>
              <a:ext uri="{FF2B5EF4-FFF2-40B4-BE49-F238E27FC236}">
                <a16:creationId xmlns:a16="http://schemas.microsoft.com/office/drawing/2014/main" id="{3D0193E1-B697-3645-AE9A-EFB4534B0670}"/>
              </a:ext>
            </a:extLst>
          </p:cNvPr>
          <p:cNvSpPr>
            <a:spLocks noGrp="1"/>
          </p:cNvSpPr>
          <p:nvPr>
            <p:ph idx="1"/>
          </p:nvPr>
        </p:nvSpPr>
        <p:spPr/>
        <p:txBody>
          <a:bodyPr>
            <a:normAutofit lnSpcReduction="10000"/>
          </a:bodyPr>
          <a:lstStyle/>
          <a:p>
            <a:r>
              <a:rPr lang="en-US" dirty="0"/>
              <a:t>Spark doesn’t have anything to say about transactions</a:t>
            </a:r>
          </a:p>
          <a:p>
            <a:r>
              <a:rPr lang="en-US" dirty="0"/>
              <a:t>Spark has more optimization opportunities than MapReduce, but they’re still mostly manual. Nothing like RDBMS optimizer (is it even possible with Spark?)</a:t>
            </a:r>
          </a:p>
          <a:p>
            <a:r>
              <a:rPr lang="en-US" dirty="0"/>
              <a:t>Some room for exploiting RDBMS techniques, like joins </a:t>
            </a:r>
          </a:p>
          <a:p>
            <a:pPr lvl="1"/>
            <a:r>
              <a:rPr lang="en-US" dirty="0"/>
              <a:t>(Certainly, more room than with MapReduce)</a:t>
            </a:r>
          </a:p>
          <a:p>
            <a:r>
              <a:rPr lang="en-US" dirty="0"/>
              <a:t>Scala programs or SQL queries?</a:t>
            </a:r>
          </a:p>
          <a:p>
            <a:r>
              <a:rPr lang="en-US" dirty="0"/>
              <a:t>Spark SQL exists as SQL layer, much like Hive for MapReduce</a:t>
            </a:r>
          </a:p>
          <a:p>
            <a:r>
              <a:rPr lang="en-US" dirty="0"/>
              <a:t>Likely prefer a RDBMS for updates or data that is re-accessed frequently.  </a:t>
            </a:r>
          </a:p>
        </p:txBody>
      </p:sp>
      <p:sp>
        <p:nvSpPr>
          <p:cNvPr id="8" name="Slide Number Placeholder 7">
            <a:extLst>
              <a:ext uri="{FF2B5EF4-FFF2-40B4-BE49-F238E27FC236}">
                <a16:creationId xmlns:a16="http://schemas.microsoft.com/office/drawing/2014/main" id="{2DE527BB-250E-0748-8BF3-9285F9C5374D}"/>
              </a:ext>
            </a:extLst>
          </p:cNvPr>
          <p:cNvSpPr>
            <a:spLocks noGrp="1"/>
          </p:cNvSpPr>
          <p:nvPr>
            <p:ph type="sldNum" sz="quarter" idx="12"/>
          </p:nvPr>
        </p:nvSpPr>
        <p:spPr/>
        <p:txBody>
          <a:bodyPr/>
          <a:lstStyle/>
          <a:p>
            <a:fld id="{4EEF9975-6C58-5C4C-8961-54FFA2646BAA}" type="slidenum">
              <a:rPr lang="en-US" smtClean="0"/>
              <a:t>53</a:t>
            </a:fld>
            <a:endParaRPr lang="en-US"/>
          </a:p>
        </p:txBody>
      </p:sp>
    </p:spTree>
    <p:extLst>
      <p:ext uri="{BB962C8B-B14F-4D97-AF65-F5344CB8AC3E}">
        <p14:creationId xmlns:p14="http://schemas.microsoft.com/office/powerpoint/2010/main" val="87560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7FA5-759F-5945-8DC9-5B0BC1C510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E86B33-F2A4-DD31-8CC1-E76FA83D562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DF4D6CB-6C51-CADF-3560-4B7489ECFFC2}"/>
              </a:ext>
            </a:extLst>
          </p:cNvPr>
          <p:cNvSpPr>
            <a:spLocks noGrp="1"/>
          </p:cNvSpPr>
          <p:nvPr>
            <p:ph type="sldNum" sz="quarter" idx="12"/>
          </p:nvPr>
        </p:nvSpPr>
        <p:spPr/>
        <p:txBody>
          <a:bodyPr/>
          <a:lstStyle/>
          <a:p>
            <a:fld id="{4EEF9975-6C58-5C4C-8961-54FFA2646BAA}" type="slidenum">
              <a:rPr lang="en-US" smtClean="0"/>
              <a:t>54</a:t>
            </a:fld>
            <a:endParaRPr lang="en-US"/>
          </a:p>
        </p:txBody>
      </p:sp>
      <p:pic>
        <p:nvPicPr>
          <p:cNvPr id="5" name="Picture 4">
            <a:extLst>
              <a:ext uri="{FF2B5EF4-FFF2-40B4-BE49-F238E27FC236}">
                <a16:creationId xmlns:a16="http://schemas.microsoft.com/office/drawing/2014/main" id="{A37C27FE-1781-FEB6-ECE1-E2E64B2F4E0E}"/>
              </a:ext>
            </a:extLst>
          </p:cNvPr>
          <p:cNvPicPr>
            <a:picLocks noChangeAspect="1"/>
          </p:cNvPicPr>
          <p:nvPr/>
        </p:nvPicPr>
        <p:blipFill>
          <a:blip r:embed="rId2"/>
          <a:stretch>
            <a:fillRect/>
          </a:stretch>
        </p:blipFill>
        <p:spPr>
          <a:xfrm>
            <a:off x="330201" y="177800"/>
            <a:ext cx="6502400" cy="6502400"/>
          </a:xfrm>
          <a:prstGeom prst="rect">
            <a:avLst/>
          </a:prstGeom>
        </p:spPr>
      </p:pic>
      <p:sp>
        <p:nvSpPr>
          <p:cNvPr id="6" name="TextBox 5">
            <a:extLst>
              <a:ext uri="{FF2B5EF4-FFF2-40B4-BE49-F238E27FC236}">
                <a16:creationId xmlns:a16="http://schemas.microsoft.com/office/drawing/2014/main" id="{3FC3F75A-FC0C-6D15-5F5C-B799C682AB67}"/>
              </a:ext>
            </a:extLst>
          </p:cNvPr>
          <p:cNvSpPr txBox="1"/>
          <p:nvPr/>
        </p:nvSpPr>
        <p:spPr>
          <a:xfrm>
            <a:off x="7476624" y="2505670"/>
            <a:ext cx="4385175" cy="923330"/>
          </a:xfrm>
          <a:prstGeom prst="rect">
            <a:avLst/>
          </a:prstGeom>
          <a:noFill/>
        </p:spPr>
        <p:txBody>
          <a:bodyPr wrap="none" rtlCol="0">
            <a:spAutoFit/>
          </a:bodyPr>
          <a:lstStyle/>
          <a:p>
            <a:r>
              <a:rPr lang="en-US" dirty="0">
                <a:latin typeface="Avenir Next" panose="020B0503020202020204" pitchFamily="34" charset="0"/>
              </a:rPr>
              <a:t>Abstract representation of a RDBMS </a:t>
            </a:r>
          </a:p>
          <a:p>
            <a:r>
              <a:rPr lang="en-US" dirty="0">
                <a:latin typeface="Avenir Next" panose="020B0503020202020204" pitchFamily="34" charset="0"/>
              </a:rPr>
              <a:t>fighting the Spark systems high fantasy </a:t>
            </a:r>
          </a:p>
          <a:p>
            <a:r>
              <a:rPr lang="en-US" dirty="0">
                <a:latin typeface="Avenir Next" panose="020B0503020202020204" pitchFamily="34" charset="0"/>
              </a:rPr>
              <a:t>photorealistic render</a:t>
            </a:r>
          </a:p>
        </p:txBody>
      </p:sp>
    </p:spTree>
    <p:extLst>
      <p:ext uri="{BB962C8B-B14F-4D97-AF65-F5344CB8AC3E}">
        <p14:creationId xmlns:p14="http://schemas.microsoft.com/office/powerpoint/2010/main" val="380095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968F-DD50-99BA-96B4-9EADECB51E29}"/>
              </a:ext>
            </a:extLst>
          </p:cNvPr>
          <p:cNvSpPr>
            <a:spLocks noGrp="1"/>
          </p:cNvSpPr>
          <p:nvPr>
            <p:ph type="title"/>
          </p:nvPr>
        </p:nvSpPr>
        <p:spPr/>
        <p:txBody>
          <a:bodyPr>
            <a:normAutofit/>
          </a:bodyPr>
          <a:lstStyle/>
          <a:p>
            <a:r>
              <a:rPr lang="en-US" dirty="0"/>
              <a:t>Aurora Execution</a:t>
            </a:r>
          </a:p>
        </p:txBody>
      </p:sp>
      <p:sp>
        <p:nvSpPr>
          <p:cNvPr id="3" name="Text Placeholder 2">
            <a:extLst>
              <a:ext uri="{FF2B5EF4-FFF2-40B4-BE49-F238E27FC236}">
                <a16:creationId xmlns:a16="http://schemas.microsoft.com/office/drawing/2014/main" id="{70C71422-FF40-3420-C546-C4117A4930FB}"/>
              </a:ext>
            </a:extLst>
          </p:cNvPr>
          <p:cNvSpPr>
            <a:spLocks noGrp="1"/>
          </p:cNvSpPr>
          <p:nvPr>
            <p:ph type="body" idx="1"/>
          </p:nvPr>
        </p:nvSpPr>
        <p:spPr>
          <a:xfrm>
            <a:off x="274923" y="1551987"/>
            <a:ext cx="10941717" cy="4555200"/>
          </a:xfrm>
        </p:spPr>
        <p:txBody>
          <a:bodyPr>
            <a:normAutofit/>
          </a:bodyPr>
          <a:lstStyle/>
          <a:p>
            <a:pPr marL="152396" indent="0">
              <a:buNone/>
            </a:pPr>
            <a:r>
              <a:rPr lang="en-US" sz="2400" dirty="0">
                <a:latin typeface="Avenir Book" panose="02000503020000020003" pitchFamily="2" charset="0"/>
              </a:rPr>
              <a:t>On write, storage node:</a:t>
            </a:r>
          </a:p>
          <a:p>
            <a:pPr marL="152396" indent="0">
              <a:buNone/>
            </a:pPr>
            <a:r>
              <a:rPr lang="en-US" sz="2400" dirty="0">
                <a:latin typeface="Avenir Book" panose="02000503020000020003" pitchFamily="2" charset="0"/>
              </a:rPr>
              <a:t>	(1) receives redo records, </a:t>
            </a:r>
          </a:p>
          <a:p>
            <a:pPr marL="152396" indent="0">
              <a:buNone/>
            </a:pPr>
            <a:r>
              <a:rPr lang="en-US" sz="2400" dirty="0">
                <a:latin typeface="Avenir Book" panose="02000503020000020003" pitchFamily="2" charset="0"/>
              </a:rPr>
              <a:t>	(2) appends them to an update queue, acks</a:t>
            </a:r>
          </a:p>
          <a:p>
            <a:pPr marL="152396" indent="0">
              <a:buNone/>
            </a:pPr>
            <a:r>
              <a:rPr lang="en-US" sz="2400" dirty="0">
                <a:latin typeface="Avenir Book" panose="02000503020000020003" pitchFamily="2" charset="0"/>
              </a:rPr>
              <a:t>In background, the storage node </a:t>
            </a:r>
          </a:p>
          <a:p>
            <a:pPr marL="152396" indent="0">
              <a:buNone/>
            </a:pPr>
            <a:r>
              <a:rPr lang="en-US" sz="2400" dirty="0">
                <a:latin typeface="Avenir Book" panose="02000503020000020003" pitchFamily="2" charset="0"/>
              </a:rPr>
              <a:t>	(3) sorts and groups records, </a:t>
            </a:r>
          </a:p>
          <a:p>
            <a:pPr marL="152396" indent="0">
              <a:buNone/>
            </a:pPr>
            <a:r>
              <a:rPr lang="en-US" sz="2400" dirty="0">
                <a:latin typeface="Avenir Book" panose="02000503020000020003" pitchFamily="2" charset="0"/>
              </a:rPr>
              <a:t>	(4) gossips with peers to fill in missing records, </a:t>
            </a:r>
          </a:p>
          <a:p>
            <a:pPr marL="152396" indent="0">
              <a:buNone/>
            </a:pPr>
            <a:r>
              <a:rPr lang="en-US" sz="2400" dirty="0">
                <a:latin typeface="Avenir Book" panose="02000503020000020003" pitchFamily="2" charset="0"/>
              </a:rPr>
              <a:t>	(5) coalesces them into data blocks, </a:t>
            </a:r>
          </a:p>
          <a:p>
            <a:pPr marL="152396" indent="0">
              <a:buNone/>
            </a:pPr>
            <a:r>
              <a:rPr lang="en-US" sz="2400" dirty="0">
                <a:latin typeface="Avenir Book" panose="02000503020000020003" pitchFamily="2" charset="0"/>
              </a:rPr>
              <a:t>	(6) backs them up to S3, </a:t>
            </a:r>
          </a:p>
          <a:p>
            <a:pPr marL="152396" indent="0">
              <a:buNone/>
            </a:pPr>
            <a:r>
              <a:rPr lang="en-US" sz="2400" dirty="0">
                <a:latin typeface="Avenir Book" panose="02000503020000020003" pitchFamily="2" charset="0"/>
              </a:rPr>
              <a:t>	(7) garbage collects backed-up data </a:t>
            </a:r>
          </a:p>
          <a:p>
            <a:pPr marL="152396" indent="0">
              <a:buNone/>
            </a:pPr>
            <a:r>
              <a:rPr lang="en-US" sz="2400" dirty="0">
                <a:latin typeface="Avenir Book" panose="02000503020000020003" pitchFamily="2" charset="0"/>
              </a:rPr>
              <a:t>	(8) periodically verifies checksums continue to match the data on disk. </a:t>
            </a:r>
          </a:p>
          <a:p>
            <a:endParaRPr lang="en-US" sz="2400" dirty="0">
              <a:latin typeface="Avenir Book" panose="02000503020000020003" pitchFamily="2" charset="0"/>
            </a:endParaRPr>
          </a:p>
          <a:p>
            <a:endParaRPr lang="en-US" sz="2400" dirty="0">
              <a:latin typeface="Avenir Book" panose="02000503020000020003" pitchFamily="2" charset="0"/>
            </a:endParaRPr>
          </a:p>
        </p:txBody>
      </p:sp>
      <p:pic>
        <p:nvPicPr>
          <p:cNvPr id="7" name="Picture 6">
            <a:extLst>
              <a:ext uri="{FF2B5EF4-FFF2-40B4-BE49-F238E27FC236}">
                <a16:creationId xmlns:a16="http://schemas.microsoft.com/office/drawing/2014/main" id="{B8EB4AE1-9DF6-6BED-2751-BAB8967B8BAF}"/>
              </a:ext>
            </a:extLst>
          </p:cNvPr>
          <p:cNvPicPr>
            <a:picLocks noChangeAspect="1"/>
          </p:cNvPicPr>
          <p:nvPr/>
        </p:nvPicPr>
        <p:blipFill>
          <a:blip r:embed="rId2"/>
          <a:stretch>
            <a:fillRect/>
          </a:stretch>
        </p:blipFill>
        <p:spPr>
          <a:xfrm>
            <a:off x="7439077" y="1"/>
            <a:ext cx="4752923" cy="3236220"/>
          </a:xfrm>
          <a:prstGeom prst="rect">
            <a:avLst/>
          </a:prstGeom>
        </p:spPr>
      </p:pic>
    </p:spTree>
    <p:extLst>
      <p:ext uri="{BB962C8B-B14F-4D97-AF65-F5344CB8AC3E}">
        <p14:creationId xmlns:p14="http://schemas.microsoft.com/office/powerpoint/2010/main" val="5571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C06F-6D61-FD65-D0B7-20F61EAF2D04}"/>
              </a:ext>
            </a:extLst>
          </p:cNvPr>
          <p:cNvSpPr>
            <a:spLocks noGrp="1"/>
          </p:cNvSpPr>
          <p:nvPr>
            <p:ph type="title"/>
          </p:nvPr>
        </p:nvSpPr>
        <p:spPr/>
        <p:txBody>
          <a:bodyPr>
            <a:normAutofit/>
          </a:bodyPr>
          <a:lstStyle/>
          <a:p>
            <a:r>
              <a:rPr lang="en-US" dirty="0"/>
              <a:t>Storage</a:t>
            </a:r>
          </a:p>
        </p:txBody>
      </p:sp>
      <p:sp>
        <p:nvSpPr>
          <p:cNvPr id="3" name="Text Placeholder 2">
            <a:extLst>
              <a:ext uri="{FF2B5EF4-FFF2-40B4-BE49-F238E27FC236}">
                <a16:creationId xmlns:a16="http://schemas.microsoft.com/office/drawing/2014/main" id="{AAAA07F5-B34B-AF2A-CBFB-96AFFFD2568C}"/>
              </a:ext>
            </a:extLst>
          </p:cNvPr>
          <p:cNvSpPr>
            <a:spLocks noGrp="1"/>
          </p:cNvSpPr>
          <p:nvPr>
            <p:ph type="body" idx="1"/>
          </p:nvPr>
        </p:nvSpPr>
        <p:spPr>
          <a:xfrm>
            <a:off x="315719" y="1358995"/>
            <a:ext cx="11858461" cy="4555200"/>
          </a:xfrm>
        </p:spPr>
        <p:txBody>
          <a:bodyPr>
            <a:normAutofit/>
          </a:bodyPr>
          <a:lstStyle/>
          <a:p>
            <a:r>
              <a:rPr lang="en-US" sz="2400" dirty="0"/>
              <a:t>Every write is structured as a REDO log, with a unique LSN</a:t>
            </a:r>
          </a:p>
          <a:p>
            <a:pPr lvl="1"/>
            <a:r>
              <a:rPr lang="en-US" dirty="0"/>
              <a:t>Storage nodes flush blocks to S3 asynchronously</a:t>
            </a:r>
          </a:p>
          <a:p>
            <a:r>
              <a:rPr lang="en-US" sz="2400" dirty="0"/>
              <a:t>Data is partitioned into segments, which are replicated</a:t>
            </a:r>
          </a:p>
          <a:p>
            <a:r>
              <a:rPr lang="en-US" sz="2400" dirty="0"/>
              <a:t>Storage nodes replicate different segments</a:t>
            </a:r>
          </a:p>
          <a:p>
            <a:r>
              <a:rPr lang="en-US" sz="2400" dirty="0"/>
              <a:t>Each segment has a separate log</a:t>
            </a:r>
          </a:p>
          <a:p>
            <a:pPr marL="152396" indent="0">
              <a:buNone/>
            </a:pPr>
            <a:endParaRPr lang="en-US" sz="2400" dirty="0"/>
          </a:p>
        </p:txBody>
      </p:sp>
      <p:sp>
        <p:nvSpPr>
          <p:cNvPr id="4" name="Oval 3">
            <a:extLst>
              <a:ext uri="{FF2B5EF4-FFF2-40B4-BE49-F238E27FC236}">
                <a16:creationId xmlns:a16="http://schemas.microsoft.com/office/drawing/2014/main" id="{4F29276A-F013-61A4-3D0D-DD0CCB073BC5}"/>
              </a:ext>
            </a:extLst>
          </p:cNvPr>
          <p:cNvSpPr/>
          <p:nvPr/>
        </p:nvSpPr>
        <p:spPr>
          <a:xfrm>
            <a:off x="1529025" y="4911970"/>
            <a:ext cx="1547447" cy="15708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Primary</a:t>
            </a:r>
          </a:p>
        </p:txBody>
      </p:sp>
      <p:sp>
        <p:nvSpPr>
          <p:cNvPr id="10" name="Can 9">
            <a:extLst>
              <a:ext uri="{FF2B5EF4-FFF2-40B4-BE49-F238E27FC236}">
                <a16:creationId xmlns:a16="http://schemas.microsoft.com/office/drawing/2014/main" id="{4B1AE9A6-11BD-18F0-734C-A2C40BD9D756}"/>
              </a:ext>
            </a:extLst>
          </p:cNvPr>
          <p:cNvSpPr/>
          <p:nvPr/>
        </p:nvSpPr>
        <p:spPr>
          <a:xfrm>
            <a:off x="5790650" y="3139549"/>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2</a:t>
            </a:r>
          </a:p>
        </p:txBody>
      </p:sp>
      <p:sp>
        <p:nvSpPr>
          <p:cNvPr id="45" name="TextBox 44">
            <a:extLst>
              <a:ext uri="{FF2B5EF4-FFF2-40B4-BE49-F238E27FC236}">
                <a16:creationId xmlns:a16="http://schemas.microsoft.com/office/drawing/2014/main" id="{A711C237-14DC-F6C6-66AA-23484F7986EE}"/>
              </a:ext>
            </a:extLst>
          </p:cNvPr>
          <p:cNvSpPr txBox="1"/>
          <p:nvPr/>
        </p:nvSpPr>
        <p:spPr>
          <a:xfrm>
            <a:off x="415600" y="5038523"/>
            <a:ext cx="1485912" cy="1241622"/>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T1:</a:t>
            </a:r>
          </a:p>
          <a:p>
            <a:pPr defTabSz="1219170">
              <a:buClr>
                <a:srgbClr val="000000"/>
              </a:buClr>
            </a:pPr>
            <a:r>
              <a:rPr lang="en-US" sz="1867" kern="0" dirty="0">
                <a:solidFill>
                  <a:srgbClr val="000000"/>
                </a:solidFill>
                <a:latin typeface="Arial"/>
                <a:cs typeface="Arial"/>
                <a:sym typeface="Arial"/>
              </a:rPr>
              <a:t>WA</a:t>
            </a:r>
          </a:p>
          <a:p>
            <a:pPr defTabSz="1219170">
              <a:buClr>
                <a:srgbClr val="000000"/>
              </a:buClr>
            </a:pPr>
            <a:r>
              <a:rPr lang="en-US" sz="1867" kern="0" dirty="0">
                <a:solidFill>
                  <a:srgbClr val="000000"/>
                </a:solidFill>
                <a:latin typeface="Arial"/>
                <a:cs typeface="Arial"/>
                <a:sym typeface="Arial"/>
              </a:rPr>
              <a:t>WB</a:t>
            </a:r>
          </a:p>
          <a:p>
            <a:pPr defTabSz="1219170">
              <a:buClr>
                <a:srgbClr val="000000"/>
              </a:buClr>
            </a:pPr>
            <a:r>
              <a:rPr lang="en-US" sz="1867" kern="0" dirty="0">
                <a:solidFill>
                  <a:srgbClr val="000000"/>
                </a:solidFill>
                <a:latin typeface="Arial"/>
                <a:cs typeface="Arial"/>
                <a:sym typeface="Arial"/>
              </a:rPr>
              <a:t>WC</a:t>
            </a:r>
          </a:p>
        </p:txBody>
      </p:sp>
      <p:sp>
        <p:nvSpPr>
          <p:cNvPr id="41" name="Can 40">
            <a:extLst>
              <a:ext uri="{FF2B5EF4-FFF2-40B4-BE49-F238E27FC236}">
                <a16:creationId xmlns:a16="http://schemas.microsoft.com/office/drawing/2014/main" id="{4A86582A-F67B-856E-39FC-500997D769DA}"/>
              </a:ext>
            </a:extLst>
          </p:cNvPr>
          <p:cNvSpPr/>
          <p:nvPr/>
        </p:nvSpPr>
        <p:spPr>
          <a:xfrm>
            <a:off x="8262036" y="4502320"/>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3</a:t>
            </a:r>
          </a:p>
        </p:txBody>
      </p:sp>
      <p:sp>
        <p:nvSpPr>
          <p:cNvPr id="42" name="Can 41">
            <a:extLst>
              <a:ext uri="{FF2B5EF4-FFF2-40B4-BE49-F238E27FC236}">
                <a16:creationId xmlns:a16="http://schemas.microsoft.com/office/drawing/2014/main" id="{B612EB97-15C6-1725-E6C0-4CBB12248BFA}"/>
              </a:ext>
            </a:extLst>
          </p:cNvPr>
          <p:cNvSpPr/>
          <p:nvPr/>
        </p:nvSpPr>
        <p:spPr>
          <a:xfrm>
            <a:off x="4939482" y="5285626"/>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1</a:t>
            </a:r>
          </a:p>
        </p:txBody>
      </p:sp>
      <p:grpSp>
        <p:nvGrpSpPr>
          <p:cNvPr id="18" name="Group 17">
            <a:extLst>
              <a:ext uri="{FF2B5EF4-FFF2-40B4-BE49-F238E27FC236}">
                <a16:creationId xmlns:a16="http://schemas.microsoft.com/office/drawing/2014/main" id="{7327B262-56DE-883B-5BFA-66938DE0C8FE}"/>
              </a:ext>
            </a:extLst>
          </p:cNvPr>
          <p:cNvGrpSpPr/>
          <p:nvPr/>
        </p:nvGrpSpPr>
        <p:grpSpPr>
          <a:xfrm>
            <a:off x="5100668" y="3895646"/>
            <a:ext cx="5022643" cy="2949260"/>
            <a:chOff x="3825501" y="2921734"/>
            <a:chExt cx="3766982" cy="2211945"/>
          </a:xfrm>
        </p:grpSpPr>
        <p:sp>
          <p:nvSpPr>
            <p:cNvPr id="31" name="Rectangle 30">
              <a:extLst>
                <a:ext uri="{FF2B5EF4-FFF2-40B4-BE49-F238E27FC236}">
                  <a16:creationId xmlns:a16="http://schemas.microsoft.com/office/drawing/2014/main" id="{14815E91-D0E1-BF23-6415-A2031F5C5C08}"/>
                </a:ext>
              </a:extLst>
            </p:cNvPr>
            <p:cNvSpPr/>
            <p:nvPr/>
          </p:nvSpPr>
          <p:spPr>
            <a:xfrm>
              <a:off x="4403973" y="2921734"/>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1</a:t>
              </a:r>
            </a:p>
          </p:txBody>
        </p:sp>
        <p:sp>
          <p:nvSpPr>
            <p:cNvPr id="35" name="Rectangle 34">
              <a:extLst>
                <a:ext uri="{FF2B5EF4-FFF2-40B4-BE49-F238E27FC236}">
                  <a16:creationId xmlns:a16="http://schemas.microsoft.com/office/drawing/2014/main" id="{CBCC3524-B4DB-A32B-7A49-10D209F7381E}"/>
                </a:ext>
              </a:extLst>
            </p:cNvPr>
            <p:cNvSpPr/>
            <p:nvPr/>
          </p:nvSpPr>
          <p:spPr>
            <a:xfrm>
              <a:off x="4921459" y="316127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2</a:t>
              </a:r>
            </a:p>
          </p:txBody>
        </p:sp>
        <p:sp>
          <p:nvSpPr>
            <p:cNvPr id="37" name="Rectangle 36">
              <a:extLst>
                <a:ext uri="{FF2B5EF4-FFF2-40B4-BE49-F238E27FC236}">
                  <a16:creationId xmlns:a16="http://schemas.microsoft.com/office/drawing/2014/main" id="{60431184-7D50-2C3C-5819-AFC66EC2080B}"/>
                </a:ext>
              </a:extLst>
            </p:cNvPr>
            <p:cNvSpPr/>
            <p:nvPr/>
          </p:nvSpPr>
          <p:spPr>
            <a:xfrm>
              <a:off x="6317416" y="400771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2</a:t>
              </a:r>
            </a:p>
          </p:txBody>
        </p:sp>
        <p:sp>
          <p:nvSpPr>
            <p:cNvPr id="38" name="Rectangle 37">
              <a:extLst>
                <a:ext uri="{FF2B5EF4-FFF2-40B4-BE49-F238E27FC236}">
                  <a16:creationId xmlns:a16="http://schemas.microsoft.com/office/drawing/2014/main" id="{377C0CB3-545C-0645-2962-E653438DEDF5}"/>
                </a:ext>
              </a:extLst>
            </p:cNvPr>
            <p:cNvSpPr/>
            <p:nvPr/>
          </p:nvSpPr>
          <p:spPr>
            <a:xfrm>
              <a:off x="6834902" y="4247260"/>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3</a:t>
              </a:r>
            </a:p>
          </p:txBody>
        </p:sp>
        <p:sp>
          <p:nvSpPr>
            <p:cNvPr id="44" name="Rectangle 43">
              <a:extLst>
                <a:ext uri="{FF2B5EF4-FFF2-40B4-BE49-F238E27FC236}">
                  <a16:creationId xmlns:a16="http://schemas.microsoft.com/office/drawing/2014/main" id="{DE2A33D1-FA21-52A9-0859-8CA9601CC0FC}"/>
                </a:ext>
              </a:extLst>
            </p:cNvPr>
            <p:cNvSpPr/>
            <p:nvPr/>
          </p:nvSpPr>
          <p:spPr>
            <a:xfrm>
              <a:off x="3825501" y="459519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3</a:t>
              </a:r>
            </a:p>
          </p:txBody>
        </p:sp>
        <p:sp>
          <p:nvSpPr>
            <p:cNvPr id="46" name="Rectangle 45">
              <a:extLst>
                <a:ext uri="{FF2B5EF4-FFF2-40B4-BE49-F238E27FC236}">
                  <a16:creationId xmlns:a16="http://schemas.microsoft.com/office/drawing/2014/main" id="{D079CDE2-1E11-6DFD-3D03-E58EFCB9F6CA}"/>
                </a:ext>
              </a:extLst>
            </p:cNvPr>
            <p:cNvSpPr/>
            <p:nvPr/>
          </p:nvSpPr>
          <p:spPr>
            <a:xfrm>
              <a:off x="4342987" y="4834740"/>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1</a:t>
              </a:r>
            </a:p>
          </p:txBody>
        </p:sp>
      </p:grpSp>
      <p:sp>
        <p:nvSpPr>
          <p:cNvPr id="49" name="TextBox 48">
            <a:extLst>
              <a:ext uri="{FF2B5EF4-FFF2-40B4-BE49-F238E27FC236}">
                <a16:creationId xmlns:a16="http://schemas.microsoft.com/office/drawing/2014/main" id="{59EC96E7-1F62-6541-0D1D-69D39AD068EB}"/>
              </a:ext>
            </a:extLst>
          </p:cNvPr>
          <p:cNvSpPr txBox="1"/>
          <p:nvPr/>
        </p:nvSpPr>
        <p:spPr>
          <a:xfrm>
            <a:off x="2198837" y="3756473"/>
            <a:ext cx="1734855" cy="1241622"/>
          </a:xfrm>
          <a:prstGeom prst="rect">
            <a:avLst/>
          </a:prstGeom>
          <a:noFill/>
          <a:ln>
            <a:solidFill>
              <a:schemeClr val="accent1">
                <a:lumMod val="75000"/>
              </a:schemeClr>
            </a:solidFill>
          </a:ln>
        </p:spPr>
        <p:txBody>
          <a:bodyPr wrap="square" rtlCol="0">
            <a:spAutoFit/>
          </a:bodyPr>
          <a:lstStyle/>
          <a:p>
            <a:pPr defTabSz="1219170">
              <a:buClr>
                <a:srgbClr val="000000"/>
              </a:buClr>
            </a:pPr>
            <a:r>
              <a:rPr lang="en-US" sz="1867" i="1" kern="0" dirty="0">
                <a:solidFill>
                  <a:srgbClr val="FFAB40">
                    <a:lumMod val="75000"/>
                  </a:srgbClr>
                </a:solidFill>
                <a:latin typeface="Arial"/>
                <a:cs typeface="Arial"/>
                <a:sym typeface="Arial"/>
              </a:rPr>
              <a:t>Partition Map</a:t>
            </a:r>
          </a:p>
          <a:p>
            <a:pPr defTabSz="1219170">
              <a:buClr>
                <a:srgbClr val="000000"/>
              </a:buClr>
            </a:pPr>
            <a:r>
              <a:rPr lang="en-US" sz="1867" i="1" kern="0" dirty="0">
                <a:solidFill>
                  <a:srgbClr val="FFAB40">
                    <a:lumMod val="75000"/>
                  </a:srgbClr>
                </a:solidFill>
                <a:latin typeface="Arial"/>
                <a:cs typeface="Arial"/>
                <a:sym typeface="Arial"/>
              </a:rPr>
              <a:t>A: Seg 1</a:t>
            </a:r>
          </a:p>
          <a:p>
            <a:pPr defTabSz="1219170">
              <a:buClr>
                <a:srgbClr val="000000"/>
              </a:buClr>
            </a:pPr>
            <a:r>
              <a:rPr lang="en-US" sz="1867" i="1" kern="0" dirty="0">
                <a:solidFill>
                  <a:srgbClr val="FFAB40">
                    <a:lumMod val="75000"/>
                  </a:srgbClr>
                </a:solidFill>
                <a:latin typeface="Arial"/>
                <a:cs typeface="Arial"/>
                <a:sym typeface="Arial"/>
              </a:rPr>
              <a:t>B: Seg 2</a:t>
            </a:r>
          </a:p>
          <a:p>
            <a:pPr defTabSz="1219170">
              <a:buClr>
                <a:srgbClr val="000000"/>
              </a:buClr>
            </a:pPr>
            <a:r>
              <a:rPr lang="en-US" sz="1867" i="1" kern="0" dirty="0">
                <a:solidFill>
                  <a:srgbClr val="FFAB40">
                    <a:lumMod val="75000"/>
                  </a:srgbClr>
                </a:solidFill>
                <a:latin typeface="Arial"/>
                <a:cs typeface="Arial"/>
                <a:sym typeface="Arial"/>
              </a:rPr>
              <a:t>C: Seg 3</a:t>
            </a:r>
          </a:p>
        </p:txBody>
      </p:sp>
      <p:grpSp>
        <p:nvGrpSpPr>
          <p:cNvPr id="60" name="Group 59">
            <a:extLst>
              <a:ext uri="{FF2B5EF4-FFF2-40B4-BE49-F238E27FC236}">
                <a16:creationId xmlns:a16="http://schemas.microsoft.com/office/drawing/2014/main" id="{AD0355DC-6C4A-3869-A1B3-5DA9F0CBF298}"/>
              </a:ext>
            </a:extLst>
          </p:cNvPr>
          <p:cNvGrpSpPr/>
          <p:nvPr/>
        </p:nvGrpSpPr>
        <p:grpSpPr>
          <a:xfrm>
            <a:off x="3076471" y="4094938"/>
            <a:ext cx="2795493" cy="2550676"/>
            <a:chOff x="2307353" y="3071203"/>
            <a:chExt cx="2096620" cy="1913007"/>
          </a:xfrm>
        </p:grpSpPr>
        <p:cxnSp>
          <p:nvCxnSpPr>
            <p:cNvPr id="39" name="Straight Arrow Connector 38">
              <a:extLst>
                <a:ext uri="{FF2B5EF4-FFF2-40B4-BE49-F238E27FC236}">
                  <a16:creationId xmlns:a16="http://schemas.microsoft.com/office/drawing/2014/main" id="{639E185E-57B9-ED1D-0AE8-30BAF0468D94}"/>
                </a:ext>
              </a:extLst>
            </p:cNvPr>
            <p:cNvCxnSpPr>
              <a:cxnSpLocks/>
            </p:cNvCxnSpPr>
            <p:nvPr/>
          </p:nvCxnSpPr>
          <p:spPr>
            <a:xfrm flipV="1">
              <a:off x="2307353" y="3071203"/>
              <a:ext cx="2096620" cy="1201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24F30F0-59C8-5536-A8F6-DCA2639FD3A7}"/>
                </a:ext>
              </a:extLst>
            </p:cNvPr>
            <p:cNvSpPr txBox="1"/>
            <p:nvPr/>
          </p:nvSpPr>
          <p:spPr>
            <a:xfrm>
              <a:off x="3076469" y="3121685"/>
              <a:ext cx="782570" cy="284742"/>
            </a:xfrm>
            <a:prstGeom prst="rect">
              <a:avLst/>
            </a:prstGeom>
            <a:noFill/>
          </p:spPr>
          <p:txBody>
            <a:bodyPr wrap="square" rtlCol="0">
              <a:spAutoFit/>
            </a:bodyPr>
            <a:lstStyle/>
            <a:p>
              <a:pPr defTabSz="1219170">
                <a:buClr>
                  <a:srgbClr val="000000"/>
                </a:buClr>
              </a:pPr>
              <a:r>
                <a:rPr lang="en-US" sz="1867" kern="0" dirty="0">
                  <a:solidFill>
                    <a:srgbClr val="0097A7">
                      <a:lumMod val="60000"/>
                      <a:lumOff val="40000"/>
                    </a:srgbClr>
                  </a:solidFill>
                  <a:latin typeface="Arial"/>
                  <a:cs typeface="Arial"/>
                  <a:sym typeface="Arial"/>
                </a:rPr>
                <a:t>Redo A</a:t>
              </a:r>
            </a:p>
          </p:txBody>
        </p:sp>
        <p:sp>
          <p:nvSpPr>
            <p:cNvPr id="56" name="TextBox 55">
              <a:extLst>
                <a:ext uri="{FF2B5EF4-FFF2-40B4-BE49-F238E27FC236}">
                  <a16:creationId xmlns:a16="http://schemas.microsoft.com/office/drawing/2014/main" id="{993A6098-6D52-27E2-6454-699C48F5D33E}"/>
                </a:ext>
              </a:extLst>
            </p:cNvPr>
            <p:cNvSpPr txBox="1"/>
            <p:nvPr/>
          </p:nvSpPr>
          <p:spPr>
            <a:xfrm>
              <a:off x="2919657" y="4263300"/>
              <a:ext cx="782570" cy="284742"/>
            </a:xfrm>
            <a:prstGeom prst="rect">
              <a:avLst/>
            </a:prstGeom>
            <a:noFill/>
          </p:spPr>
          <p:txBody>
            <a:bodyPr wrap="square" rtlCol="0">
              <a:spAutoFit/>
            </a:bodyPr>
            <a:lstStyle/>
            <a:p>
              <a:pPr defTabSz="1219170">
                <a:buClr>
                  <a:srgbClr val="000000"/>
                </a:buClr>
              </a:pPr>
              <a:r>
                <a:rPr lang="en-US" sz="1867" kern="0" dirty="0">
                  <a:solidFill>
                    <a:srgbClr val="0097A7">
                      <a:lumMod val="60000"/>
                      <a:lumOff val="40000"/>
                    </a:srgbClr>
                  </a:solidFill>
                  <a:latin typeface="Arial"/>
                  <a:cs typeface="Arial"/>
                  <a:sym typeface="Arial"/>
                </a:rPr>
                <a:t>Redo A</a:t>
              </a:r>
            </a:p>
          </p:txBody>
        </p:sp>
        <p:cxnSp>
          <p:nvCxnSpPr>
            <p:cNvPr id="57" name="Straight Arrow Connector 56">
              <a:extLst>
                <a:ext uri="{FF2B5EF4-FFF2-40B4-BE49-F238E27FC236}">
                  <a16:creationId xmlns:a16="http://schemas.microsoft.com/office/drawing/2014/main" id="{3935FE7C-B5CC-EDFA-4ED5-4074D5A98F37}"/>
                </a:ext>
              </a:extLst>
            </p:cNvPr>
            <p:cNvCxnSpPr>
              <a:cxnSpLocks/>
              <a:stCxn id="4" idx="6"/>
              <a:endCxn id="46" idx="1"/>
            </p:cNvCxnSpPr>
            <p:nvPr/>
          </p:nvCxnSpPr>
          <p:spPr>
            <a:xfrm>
              <a:off x="2307353" y="4273062"/>
              <a:ext cx="2035634" cy="71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76F7FC4-843E-CACF-54F3-B81D73941E68}"/>
              </a:ext>
            </a:extLst>
          </p:cNvPr>
          <p:cNvSpPr/>
          <p:nvPr/>
        </p:nvSpPr>
        <p:spPr>
          <a:xfrm>
            <a:off x="8647016" y="3426951"/>
            <a:ext cx="212377" cy="20759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17" name="Group 16">
            <a:extLst>
              <a:ext uri="{FF2B5EF4-FFF2-40B4-BE49-F238E27FC236}">
                <a16:creationId xmlns:a16="http://schemas.microsoft.com/office/drawing/2014/main" id="{78C0F4CC-FB9F-B2AB-7BF0-D72A8A4BBD0C}"/>
              </a:ext>
            </a:extLst>
          </p:cNvPr>
          <p:cNvGrpSpPr/>
          <p:nvPr/>
        </p:nvGrpSpPr>
        <p:grpSpPr>
          <a:xfrm>
            <a:off x="7878903" y="3040792"/>
            <a:ext cx="2321405" cy="595806"/>
            <a:chOff x="5909177" y="2280592"/>
            <a:chExt cx="1741054" cy="446854"/>
          </a:xfrm>
        </p:grpSpPr>
        <p:grpSp>
          <p:nvGrpSpPr>
            <p:cNvPr id="15" name="Group 14">
              <a:extLst>
                <a:ext uri="{FF2B5EF4-FFF2-40B4-BE49-F238E27FC236}">
                  <a16:creationId xmlns:a16="http://schemas.microsoft.com/office/drawing/2014/main" id="{5B4C3BFF-2AA5-2C68-0307-F6FF1D0CAE3C}"/>
                </a:ext>
              </a:extLst>
            </p:cNvPr>
            <p:cNvGrpSpPr/>
            <p:nvPr/>
          </p:nvGrpSpPr>
          <p:grpSpPr>
            <a:xfrm>
              <a:off x="6037243" y="2569912"/>
              <a:ext cx="388799" cy="157534"/>
              <a:chOff x="6037243" y="2569912"/>
              <a:chExt cx="388799" cy="157534"/>
            </a:xfrm>
          </p:grpSpPr>
          <p:sp>
            <p:nvSpPr>
              <p:cNvPr id="61" name="Rectangle 60">
                <a:extLst>
                  <a:ext uri="{FF2B5EF4-FFF2-40B4-BE49-F238E27FC236}">
                    <a16:creationId xmlns:a16="http://schemas.microsoft.com/office/drawing/2014/main" id="{D863D4AB-C531-9ED2-A50D-36C9296D2212}"/>
                  </a:ext>
                </a:extLst>
              </p:cNvPr>
              <p:cNvSpPr/>
              <p:nvPr/>
            </p:nvSpPr>
            <p:spPr>
              <a:xfrm>
                <a:off x="6037243" y="2571750"/>
                <a:ext cx="159283" cy="1556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2" name="Rectangle 61">
                <a:extLst>
                  <a:ext uri="{FF2B5EF4-FFF2-40B4-BE49-F238E27FC236}">
                    <a16:creationId xmlns:a16="http://schemas.microsoft.com/office/drawing/2014/main" id="{0D78A964-0EBA-0A9B-1736-13033252BDCD}"/>
                  </a:ext>
                </a:extLst>
              </p:cNvPr>
              <p:cNvSpPr/>
              <p:nvPr/>
            </p:nvSpPr>
            <p:spPr>
              <a:xfrm>
                <a:off x="6266759" y="2569912"/>
                <a:ext cx="159283" cy="15569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67" name="TextBox 66">
              <a:extLst>
                <a:ext uri="{FF2B5EF4-FFF2-40B4-BE49-F238E27FC236}">
                  <a16:creationId xmlns:a16="http://schemas.microsoft.com/office/drawing/2014/main" id="{C3FF630D-55D8-9E44-FA2E-565D2FBE04D3}"/>
                </a:ext>
              </a:extLst>
            </p:cNvPr>
            <p:cNvSpPr txBox="1"/>
            <p:nvPr/>
          </p:nvSpPr>
          <p:spPr>
            <a:xfrm>
              <a:off x="5909177" y="2280592"/>
              <a:ext cx="1741054" cy="284742"/>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Seg 1 Redo Log</a:t>
              </a:r>
            </a:p>
          </p:txBody>
        </p:sp>
      </p:grpSp>
      <p:grpSp>
        <p:nvGrpSpPr>
          <p:cNvPr id="16" name="Group 15">
            <a:extLst>
              <a:ext uri="{FF2B5EF4-FFF2-40B4-BE49-F238E27FC236}">
                <a16:creationId xmlns:a16="http://schemas.microsoft.com/office/drawing/2014/main" id="{6A61088D-BCD3-0B74-F94F-B3D686E27B42}"/>
              </a:ext>
            </a:extLst>
          </p:cNvPr>
          <p:cNvGrpSpPr/>
          <p:nvPr/>
        </p:nvGrpSpPr>
        <p:grpSpPr>
          <a:xfrm>
            <a:off x="6893377" y="6094775"/>
            <a:ext cx="1966015" cy="594382"/>
            <a:chOff x="5170032" y="4571077"/>
            <a:chExt cx="1474511" cy="445786"/>
          </a:xfrm>
        </p:grpSpPr>
        <p:sp>
          <p:nvSpPr>
            <p:cNvPr id="71" name="TextBox 70">
              <a:extLst>
                <a:ext uri="{FF2B5EF4-FFF2-40B4-BE49-F238E27FC236}">
                  <a16:creationId xmlns:a16="http://schemas.microsoft.com/office/drawing/2014/main" id="{1090458C-4D1B-47C6-BA28-598F0978FE78}"/>
                </a:ext>
              </a:extLst>
            </p:cNvPr>
            <p:cNvSpPr txBox="1"/>
            <p:nvPr/>
          </p:nvSpPr>
          <p:spPr>
            <a:xfrm>
              <a:off x="5170032" y="4571077"/>
              <a:ext cx="1474511" cy="284742"/>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Seg 1 Redo Log</a:t>
              </a:r>
            </a:p>
          </p:txBody>
        </p:sp>
        <p:sp>
          <p:nvSpPr>
            <p:cNvPr id="6" name="Rectangle 5">
              <a:extLst>
                <a:ext uri="{FF2B5EF4-FFF2-40B4-BE49-F238E27FC236}">
                  <a16:creationId xmlns:a16="http://schemas.microsoft.com/office/drawing/2014/main" id="{525A01E5-FC53-2D3E-7F8C-4F2698E8047C}"/>
                </a:ext>
              </a:extLst>
            </p:cNvPr>
            <p:cNvSpPr/>
            <p:nvPr/>
          </p:nvSpPr>
          <p:spPr>
            <a:xfrm>
              <a:off x="5287003" y="4861167"/>
              <a:ext cx="159283" cy="1556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 name="Rectangle 6">
              <a:extLst>
                <a:ext uri="{FF2B5EF4-FFF2-40B4-BE49-F238E27FC236}">
                  <a16:creationId xmlns:a16="http://schemas.microsoft.com/office/drawing/2014/main" id="{9463A82C-B448-C026-E489-E2CD8C0E5A7A}"/>
                </a:ext>
              </a:extLst>
            </p:cNvPr>
            <p:cNvSpPr/>
            <p:nvPr/>
          </p:nvSpPr>
          <p:spPr>
            <a:xfrm>
              <a:off x="5516519" y="4859329"/>
              <a:ext cx="159283" cy="15569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8" name="Rectangle 7">
            <a:extLst>
              <a:ext uri="{FF2B5EF4-FFF2-40B4-BE49-F238E27FC236}">
                <a16:creationId xmlns:a16="http://schemas.microsoft.com/office/drawing/2014/main" id="{98C6A742-C32A-5587-C044-52C864F35188}"/>
              </a:ext>
            </a:extLst>
          </p:cNvPr>
          <p:cNvSpPr/>
          <p:nvPr/>
        </p:nvSpPr>
        <p:spPr>
          <a:xfrm>
            <a:off x="7646696" y="6479507"/>
            <a:ext cx="212377" cy="20759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1" name="Group 20">
            <a:extLst>
              <a:ext uri="{FF2B5EF4-FFF2-40B4-BE49-F238E27FC236}">
                <a16:creationId xmlns:a16="http://schemas.microsoft.com/office/drawing/2014/main" id="{969CC80B-C596-9AB5-E036-FF52F2536705}"/>
              </a:ext>
            </a:extLst>
          </p:cNvPr>
          <p:cNvGrpSpPr/>
          <p:nvPr/>
        </p:nvGrpSpPr>
        <p:grpSpPr>
          <a:xfrm>
            <a:off x="9064082" y="3040789"/>
            <a:ext cx="2870089" cy="2333440"/>
            <a:chOff x="6798061" y="2280592"/>
            <a:chExt cx="2152567" cy="1750080"/>
          </a:xfrm>
        </p:grpSpPr>
        <p:grpSp>
          <p:nvGrpSpPr>
            <p:cNvPr id="14" name="Group 13">
              <a:extLst>
                <a:ext uri="{FF2B5EF4-FFF2-40B4-BE49-F238E27FC236}">
                  <a16:creationId xmlns:a16="http://schemas.microsoft.com/office/drawing/2014/main" id="{9225080D-2256-9E31-E1D6-537E641A1116}"/>
                </a:ext>
              </a:extLst>
            </p:cNvPr>
            <p:cNvGrpSpPr/>
            <p:nvPr/>
          </p:nvGrpSpPr>
          <p:grpSpPr>
            <a:xfrm>
              <a:off x="6798061" y="2648061"/>
              <a:ext cx="2152567" cy="1382611"/>
              <a:chOff x="6825001" y="2576670"/>
              <a:chExt cx="2152567" cy="1382611"/>
            </a:xfrm>
          </p:grpSpPr>
          <p:pic>
            <p:nvPicPr>
              <p:cNvPr id="9" name="Picture 8">
                <a:extLst>
                  <a:ext uri="{FF2B5EF4-FFF2-40B4-BE49-F238E27FC236}">
                    <a16:creationId xmlns:a16="http://schemas.microsoft.com/office/drawing/2014/main" id="{5AB54250-C415-EFE7-ED2D-AF707C9F4FF5}"/>
                  </a:ext>
                </a:extLst>
              </p:cNvPr>
              <p:cNvPicPr>
                <a:picLocks noChangeAspect="1"/>
              </p:cNvPicPr>
              <p:nvPr/>
            </p:nvPicPr>
            <p:blipFill>
              <a:blip r:embed="rId3"/>
              <a:stretch>
                <a:fillRect/>
              </a:stretch>
            </p:blipFill>
            <p:spPr>
              <a:xfrm>
                <a:off x="7986968" y="2879781"/>
                <a:ext cx="990600" cy="1079500"/>
              </a:xfrm>
              <a:prstGeom prst="rect">
                <a:avLst/>
              </a:prstGeom>
            </p:spPr>
          </p:pic>
          <p:cxnSp>
            <p:nvCxnSpPr>
              <p:cNvPr id="12" name="Straight Arrow Connector 11">
                <a:extLst>
                  <a:ext uri="{FF2B5EF4-FFF2-40B4-BE49-F238E27FC236}">
                    <a16:creationId xmlns:a16="http://schemas.microsoft.com/office/drawing/2014/main" id="{92425EA1-6018-945A-D0F5-3F15EA03F13C}"/>
                  </a:ext>
                </a:extLst>
              </p:cNvPr>
              <p:cNvCxnSpPr>
                <a:cxnSpLocks/>
              </p:cNvCxnSpPr>
              <p:nvPr/>
            </p:nvCxnSpPr>
            <p:spPr>
              <a:xfrm>
                <a:off x="6825001" y="2576670"/>
                <a:ext cx="866076" cy="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225164-A1EA-37F9-E474-AB8781C07B02}"/>
                  </a:ext>
                </a:extLst>
              </p:cNvPr>
              <p:cNvSpPr txBox="1"/>
              <p:nvPr/>
            </p:nvSpPr>
            <p:spPr>
              <a:xfrm>
                <a:off x="6923378" y="2702859"/>
                <a:ext cx="669105" cy="284742"/>
              </a:xfrm>
              <a:prstGeom prst="rect">
                <a:avLst/>
              </a:prstGeom>
              <a:noFill/>
            </p:spPr>
            <p:txBody>
              <a:bodyPr wrap="square" rtlCol="0">
                <a:spAutoFit/>
              </a:bodyPr>
              <a:lstStyle/>
              <a:p>
                <a:pPr defTabSz="1219170">
                  <a:buClr>
                    <a:srgbClr val="000000"/>
                  </a:buClr>
                </a:pPr>
                <a:r>
                  <a:rPr lang="en-US" sz="1867" i="1" kern="0" dirty="0">
                    <a:solidFill>
                      <a:srgbClr val="FFAB40">
                        <a:lumMod val="75000"/>
                      </a:srgbClr>
                    </a:solidFill>
                    <a:latin typeface="Arial"/>
                    <a:cs typeface="Arial"/>
                    <a:sym typeface="Arial"/>
                  </a:rPr>
                  <a:t>Async</a:t>
                </a:r>
              </a:p>
            </p:txBody>
          </p:sp>
        </p:grpSp>
        <p:sp>
          <p:nvSpPr>
            <p:cNvPr id="20" name="Folded Corner 19">
              <a:extLst>
                <a:ext uri="{FF2B5EF4-FFF2-40B4-BE49-F238E27FC236}">
                  <a16:creationId xmlns:a16="http://schemas.microsoft.com/office/drawing/2014/main" id="{BE8747D7-E3F8-205B-C609-A70181A79C2E}"/>
                </a:ext>
              </a:extLst>
            </p:cNvPr>
            <p:cNvSpPr/>
            <p:nvPr/>
          </p:nvSpPr>
          <p:spPr>
            <a:xfrm>
              <a:off x="7872978" y="2280592"/>
              <a:ext cx="537769" cy="658155"/>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pPr>
              <a:r>
                <a:rPr lang="en-US" sz="1600" kern="0" dirty="0">
                  <a:solidFill>
                    <a:srgbClr val="FFFFFF"/>
                  </a:solidFill>
                  <a:latin typeface="Arial"/>
                  <a:sym typeface="Arial"/>
                </a:rPr>
                <a:t>Data Blocks</a:t>
              </a:r>
            </a:p>
          </p:txBody>
        </p:sp>
      </p:grpSp>
      <p:grpSp>
        <p:nvGrpSpPr>
          <p:cNvPr id="32" name="Group 31">
            <a:extLst>
              <a:ext uri="{FF2B5EF4-FFF2-40B4-BE49-F238E27FC236}">
                <a16:creationId xmlns:a16="http://schemas.microsoft.com/office/drawing/2014/main" id="{E357E003-73F1-1D52-3D7D-3A80F7F08F87}"/>
              </a:ext>
            </a:extLst>
          </p:cNvPr>
          <p:cNvGrpSpPr/>
          <p:nvPr/>
        </p:nvGrpSpPr>
        <p:grpSpPr>
          <a:xfrm>
            <a:off x="3721735" y="4449615"/>
            <a:ext cx="3534509" cy="1133711"/>
            <a:chOff x="2791301" y="3337211"/>
            <a:chExt cx="2650882" cy="850283"/>
          </a:xfrm>
        </p:grpSpPr>
        <p:cxnSp>
          <p:nvCxnSpPr>
            <p:cNvPr id="27" name="Straight Arrow Connector 26">
              <a:extLst>
                <a:ext uri="{FF2B5EF4-FFF2-40B4-BE49-F238E27FC236}">
                  <a16:creationId xmlns:a16="http://schemas.microsoft.com/office/drawing/2014/main" id="{EFAC6213-9FA7-98ED-9532-102F2E97E3A7}"/>
                </a:ext>
              </a:extLst>
            </p:cNvPr>
            <p:cNvCxnSpPr>
              <a:cxnSpLocks/>
            </p:cNvCxnSpPr>
            <p:nvPr/>
          </p:nvCxnSpPr>
          <p:spPr>
            <a:xfrm flipH="1">
              <a:off x="2791301" y="3337211"/>
              <a:ext cx="1459505" cy="850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2B35CC1-4F6C-6379-2CFC-C19A7BA4C8D1}"/>
                </a:ext>
              </a:extLst>
            </p:cNvPr>
            <p:cNvSpPr txBox="1"/>
            <p:nvPr/>
          </p:nvSpPr>
          <p:spPr>
            <a:xfrm>
              <a:off x="3609255" y="3596417"/>
              <a:ext cx="1832928" cy="284742"/>
            </a:xfrm>
            <a:prstGeom prst="rect">
              <a:avLst/>
            </a:prstGeom>
            <a:noFill/>
          </p:spPr>
          <p:txBody>
            <a:bodyPr wrap="square" rtlCol="0">
              <a:spAutoFit/>
            </a:bodyPr>
            <a:lstStyle/>
            <a:p>
              <a:pPr defTabSz="1219170">
                <a:buClr>
                  <a:srgbClr val="000000"/>
                </a:buClr>
              </a:pPr>
              <a:r>
                <a:rPr lang="en-US" sz="1867" i="1" kern="0" dirty="0">
                  <a:solidFill>
                    <a:srgbClr val="000000"/>
                  </a:solidFill>
                  <a:latin typeface="Arial"/>
                  <a:cs typeface="Arial"/>
                  <a:sym typeface="Arial"/>
                </a:rPr>
                <a:t>Synchronous Ack</a:t>
              </a:r>
            </a:p>
          </p:txBody>
        </p:sp>
      </p:grpSp>
      <p:grpSp>
        <p:nvGrpSpPr>
          <p:cNvPr id="33" name="Group 32">
            <a:extLst>
              <a:ext uri="{FF2B5EF4-FFF2-40B4-BE49-F238E27FC236}">
                <a16:creationId xmlns:a16="http://schemas.microsoft.com/office/drawing/2014/main" id="{2F0AA4C8-5675-66E1-CAFE-4CFAE276D835}"/>
              </a:ext>
            </a:extLst>
          </p:cNvPr>
          <p:cNvGrpSpPr/>
          <p:nvPr/>
        </p:nvGrpSpPr>
        <p:grpSpPr>
          <a:xfrm>
            <a:off x="2656764" y="5916221"/>
            <a:ext cx="2443904" cy="827001"/>
            <a:chOff x="2359550" y="3555857"/>
            <a:chExt cx="1832928" cy="620251"/>
          </a:xfrm>
        </p:grpSpPr>
        <p:cxnSp>
          <p:nvCxnSpPr>
            <p:cNvPr id="34" name="Straight Arrow Connector 33">
              <a:extLst>
                <a:ext uri="{FF2B5EF4-FFF2-40B4-BE49-F238E27FC236}">
                  <a16:creationId xmlns:a16="http://schemas.microsoft.com/office/drawing/2014/main" id="{EEC236AD-68BB-1E7B-67AE-AC9CEC54B707}"/>
                </a:ext>
              </a:extLst>
            </p:cNvPr>
            <p:cNvCxnSpPr>
              <a:cxnSpLocks/>
            </p:cNvCxnSpPr>
            <p:nvPr/>
          </p:nvCxnSpPr>
          <p:spPr>
            <a:xfrm flipH="1" flipV="1">
              <a:off x="2728036" y="3555857"/>
              <a:ext cx="1284887" cy="46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72EF93-F3D0-3380-6272-5D34E4ACF564}"/>
                </a:ext>
              </a:extLst>
            </p:cNvPr>
            <p:cNvSpPr txBox="1"/>
            <p:nvPr/>
          </p:nvSpPr>
          <p:spPr>
            <a:xfrm>
              <a:off x="2359550" y="3891366"/>
              <a:ext cx="1832928" cy="284742"/>
            </a:xfrm>
            <a:prstGeom prst="rect">
              <a:avLst/>
            </a:prstGeom>
            <a:noFill/>
          </p:spPr>
          <p:txBody>
            <a:bodyPr wrap="square" rtlCol="0">
              <a:spAutoFit/>
            </a:bodyPr>
            <a:lstStyle/>
            <a:p>
              <a:pPr defTabSz="1219170">
                <a:buClr>
                  <a:srgbClr val="000000"/>
                </a:buClr>
              </a:pPr>
              <a:r>
                <a:rPr lang="en-US" sz="1867" i="1" kern="0" dirty="0">
                  <a:solidFill>
                    <a:srgbClr val="000000"/>
                  </a:solidFill>
                  <a:latin typeface="Arial"/>
                  <a:cs typeface="Arial"/>
                  <a:sym typeface="Arial"/>
                </a:rPr>
                <a:t>Synchronous Ack</a:t>
              </a:r>
            </a:p>
          </p:txBody>
        </p:sp>
      </p:grpSp>
    </p:spTree>
    <p:extLst>
      <p:ext uri="{BB962C8B-B14F-4D97-AF65-F5344CB8AC3E}">
        <p14:creationId xmlns:p14="http://schemas.microsoft.com/office/powerpoint/2010/main" val="131847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right)">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6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72D0-32FB-1F6D-5E68-57D0E3FFFF57}"/>
              </a:ext>
            </a:extLst>
          </p:cNvPr>
          <p:cNvSpPr>
            <a:spLocks noGrp="1"/>
          </p:cNvSpPr>
          <p:nvPr>
            <p:ph type="title"/>
          </p:nvPr>
        </p:nvSpPr>
        <p:spPr/>
        <p:txBody>
          <a:bodyPr>
            <a:normAutofit/>
          </a:bodyPr>
          <a:lstStyle/>
          <a:p>
            <a:r>
              <a:rPr lang="en-US" dirty="0"/>
              <a:t>Quorum Writes</a:t>
            </a:r>
          </a:p>
        </p:txBody>
      </p:sp>
      <p:sp>
        <p:nvSpPr>
          <p:cNvPr id="3" name="Text Placeholder 2">
            <a:extLst>
              <a:ext uri="{FF2B5EF4-FFF2-40B4-BE49-F238E27FC236}">
                <a16:creationId xmlns:a16="http://schemas.microsoft.com/office/drawing/2014/main" id="{457C7179-05C4-1359-49B2-EC8E8787FE1C}"/>
              </a:ext>
            </a:extLst>
          </p:cNvPr>
          <p:cNvSpPr>
            <a:spLocks noGrp="1"/>
          </p:cNvSpPr>
          <p:nvPr>
            <p:ph type="body" idx="1"/>
          </p:nvPr>
        </p:nvSpPr>
        <p:spPr>
          <a:xfrm>
            <a:off x="69770" y="1536633"/>
            <a:ext cx="7077790" cy="4555200"/>
          </a:xfrm>
        </p:spPr>
        <p:txBody>
          <a:bodyPr>
            <a:normAutofit/>
          </a:bodyPr>
          <a:lstStyle/>
          <a:p>
            <a:r>
              <a:rPr lang="en-US" sz="2400" dirty="0"/>
              <a:t>Rather than writing all replicas, primary writes to a quorum</a:t>
            </a:r>
          </a:p>
          <a:p>
            <a:r>
              <a:rPr lang="en-US" sz="2400" dirty="0"/>
              <a:t>Allows survival of failure of one or more replicas</a:t>
            </a:r>
          </a:p>
          <a:p>
            <a:r>
              <a:rPr lang="en-US" sz="2400" dirty="0"/>
              <a:t>Typically, Aurora uses N=6, W=4, meaning it can tolerate the failure of 2 replicas.  </a:t>
            </a:r>
          </a:p>
          <a:p>
            <a:pPr lvl="1"/>
            <a:r>
              <a:rPr lang="en-US" dirty="0"/>
              <a:t>Replicas are spread across 3 availability zones</a:t>
            </a:r>
          </a:p>
          <a:p>
            <a:pPr lvl="1"/>
            <a:r>
              <a:rPr lang="en-US" dirty="0"/>
              <a:t>Tolerating 2 failures allows one AZ to be down and one other failure</a:t>
            </a:r>
          </a:p>
        </p:txBody>
      </p:sp>
      <p:pic>
        <p:nvPicPr>
          <p:cNvPr id="5" name="Picture 4">
            <a:extLst>
              <a:ext uri="{FF2B5EF4-FFF2-40B4-BE49-F238E27FC236}">
                <a16:creationId xmlns:a16="http://schemas.microsoft.com/office/drawing/2014/main" id="{1BA27648-5FDE-A243-7CA9-AD6C81764BA0}"/>
              </a:ext>
            </a:extLst>
          </p:cNvPr>
          <p:cNvPicPr>
            <a:picLocks noChangeAspect="1"/>
          </p:cNvPicPr>
          <p:nvPr/>
        </p:nvPicPr>
        <p:blipFill>
          <a:blip r:embed="rId2"/>
          <a:stretch>
            <a:fillRect/>
          </a:stretch>
        </p:blipFill>
        <p:spPr>
          <a:xfrm>
            <a:off x="6899031" y="1135940"/>
            <a:ext cx="5967047" cy="4955893"/>
          </a:xfrm>
          <a:prstGeom prst="rect">
            <a:avLst/>
          </a:prstGeom>
        </p:spPr>
      </p:pic>
    </p:spTree>
    <p:extLst>
      <p:ext uri="{BB962C8B-B14F-4D97-AF65-F5344CB8AC3E}">
        <p14:creationId xmlns:p14="http://schemas.microsoft.com/office/powerpoint/2010/main" val="5248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C06F-6D61-FD65-D0B7-20F61EAF2D04}"/>
              </a:ext>
            </a:extLst>
          </p:cNvPr>
          <p:cNvSpPr>
            <a:spLocks noGrp="1"/>
          </p:cNvSpPr>
          <p:nvPr>
            <p:ph type="title"/>
          </p:nvPr>
        </p:nvSpPr>
        <p:spPr/>
        <p:txBody>
          <a:bodyPr>
            <a:normAutofit/>
          </a:bodyPr>
          <a:lstStyle/>
          <a:p>
            <a:r>
              <a:rPr lang="en-US" dirty="0"/>
              <a:t>Log Processing</a:t>
            </a:r>
          </a:p>
        </p:txBody>
      </p:sp>
      <p:sp>
        <p:nvSpPr>
          <p:cNvPr id="3" name="Text Placeholder 2">
            <a:extLst>
              <a:ext uri="{FF2B5EF4-FFF2-40B4-BE49-F238E27FC236}">
                <a16:creationId xmlns:a16="http://schemas.microsoft.com/office/drawing/2014/main" id="{AAAA07F5-B34B-AF2A-CBFB-96AFFFD2568C}"/>
              </a:ext>
            </a:extLst>
          </p:cNvPr>
          <p:cNvSpPr>
            <a:spLocks noGrp="1"/>
          </p:cNvSpPr>
          <p:nvPr>
            <p:ph type="body" idx="1"/>
          </p:nvPr>
        </p:nvSpPr>
        <p:spPr>
          <a:xfrm>
            <a:off x="314230" y="1140275"/>
            <a:ext cx="11858461" cy="4555200"/>
          </a:xfrm>
        </p:spPr>
        <p:txBody>
          <a:bodyPr>
            <a:normAutofit/>
          </a:bodyPr>
          <a:lstStyle/>
          <a:p>
            <a:r>
              <a:rPr lang="en-US" sz="2400" dirty="0"/>
              <a:t>Every write (log record) has an LSN, generated by primary</a:t>
            </a:r>
          </a:p>
          <a:p>
            <a:r>
              <a:rPr lang="en-US" sz="2400" dirty="0"/>
              <a:t>Storage nodes process log writes in order</a:t>
            </a:r>
          </a:p>
          <a:p>
            <a:pPr lvl="1"/>
            <a:r>
              <a:rPr lang="en-US" dirty="0"/>
              <a:t>Stall if missing a block</a:t>
            </a:r>
          </a:p>
          <a:p>
            <a:r>
              <a:rPr lang="en-US" sz="2400" dirty="0"/>
              <a:t>If a storage node is missing some log, it gossips with other nodes to fill in holes</a:t>
            </a:r>
          </a:p>
          <a:p>
            <a:endParaRPr lang="en-US" sz="2400" dirty="0"/>
          </a:p>
          <a:p>
            <a:endParaRPr lang="en-US" sz="2400" dirty="0"/>
          </a:p>
          <a:p>
            <a:endParaRPr lang="en-US" sz="2400" dirty="0"/>
          </a:p>
        </p:txBody>
      </p:sp>
      <p:sp>
        <p:nvSpPr>
          <p:cNvPr id="4" name="Can 3">
            <a:extLst>
              <a:ext uri="{FF2B5EF4-FFF2-40B4-BE49-F238E27FC236}">
                <a16:creationId xmlns:a16="http://schemas.microsoft.com/office/drawing/2014/main" id="{F0ABB45D-D03C-20B1-5348-E8FA3450980E}"/>
              </a:ext>
            </a:extLst>
          </p:cNvPr>
          <p:cNvSpPr/>
          <p:nvPr/>
        </p:nvSpPr>
        <p:spPr>
          <a:xfrm>
            <a:off x="4157728" y="3130874"/>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2</a:t>
            </a:r>
          </a:p>
        </p:txBody>
      </p:sp>
      <p:sp>
        <p:nvSpPr>
          <p:cNvPr id="5" name="Can 4">
            <a:extLst>
              <a:ext uri="{FF2B5EF4-FFF2-40B4-BE49-F238E27FC236}">
                <a16:creationId xmlns:a16="http://schemas.microsoft.com/office/drawing/2014/main" id="{F73D99F2-1C5C-D7AA-D12B-1B1732B8ED40}"/>
              </a:ext>
            </a:extLst>
          </p:cNvPr>
          <p:cNvSpPr/>
          <p:nvPr/>
        </p:nvSpPr>
        <p:spPr>
          <a:xfrm>
            <a:off x="6629113" y="4493645"/>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3</a:t>
            </a:r>
          </a:p>
        </p:txBody>
      </p:sp>
      <p:sp>
        <p:nvSpPr>
          <p:cNvPr id="6" name="Can 5">
            <a:extLst>
              <a:ext uri="{FF2B5EF4-FFF2-40B4-BE49-F238E27FC236}">
                <a16:creationId xmlns:a16="http://schemas.microsoft.com/office/drawing/2014/main" id="{9A2230CF-6947-994C-30F1-638453115D83}"/>
              </a:ext>
            </a:extLst>
          </p:cNvPr>
          <p:cNvSpPr/>
          <p:nvPr/>
        </p:nvSpPr>
        <p:spPr>
          <a:xfrm>
            <a:off x="3306560" y="5276952"/>
            <a:ext cx="1938273" cy="158104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1219170">
              <a:buClr>
                <a:srgbClr val="000000"/>
              </a:buClr>
            </a:pPr>
            <a:r>
              <a:rPr lang="en-US" sz="1867" kern="0" dirty="0">
                <a:solidFill>
                  <a:srgbClr val="FFFFFF"/>
                </a:solidFill>
                <a:latin typeface="Arial"/>
                <a:sym typeface="Arial"/>
              </a:rPr>
              <a:t>Storage Node 1</a:t>
            </a:r>
          </a:p>
        </p:txBody>
      </p:sp>
      <p:grpSp>
        <p:nvGrpSpPr>
          <p:cNvPr id="7" name="Group 6">
            <a:extLst>
              <a:ext uri="{FF2B5EF4-FFF2-40B4-BE49-F238E27FC236}">
                <a16:creationId xmlns:a16="http://schemas.microsoft.com/office/drawing/2014/main" id="{73647667-13DF-8AF4-2CF3-94870ABE03E6}"/>
              </a:ext>
            </a:extLst>
          </p:cNvPr>
          <p:cNvGrpSpPr/>
          <p:nvPr/>
        </p:nvGrpSpPr>
        <p:grpSpPr>
          <a:xfrm>
            <a:off x="3467745" y="3886971"/>
            <a:ext cx="5022643" cy="2949260"/>
            <a:chOff x="3825501" y="2921734"/>
            <a:chExt cx="3766982" cy="2211945"/>
          </a:xfrm>
        </p:grpSpPr>
        <p:sp>
          <p:nvSpPr>
            <p:cNvPr id="8" name="Rectangle 7">
              <a:extLst>
                <a:ext uri="{FF2B5EF4-FFF2-40B4-BE49-F238E27FC236}">
                  <a16:creationId xmlns:a16="http://schemas.microsoft.com/office/drawing/2014/main" id="{8FFCCF09-A71F-8E57-83C0-229990CEEB25}"/>
                </a:ext>
              </a:extLst>
            </p:cNvPr>
            <p:cNvSpPr/>
            <p:nvPr/>
          </p:nvSpPr>
          <p:spPr>
            <a:xfrm>
              <a:off x="4403973" y="2921734"/>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1</a:t>
              </a:r>
            </a:p>
          </p:txBody>
        </p:sp>
        <p:sp>
          <p:nvSpPr>
            <p:cNvPr id="10" name="Rectangle 9">
              <a:extLst>
                <a:ext uri="{FF2B5EF4-FFF2-40B4-BE49-F238E27FC236}">
                  <a16:creationId xmlns:a16="http://schemas.microsoft.com/office/drawing/2014/main" id="{3100877B-063F-452D-81AE-1AEC23F4C8EF}"/>
                </a:ext>
              </a:extLst>
            </p:cNvPr>
            <p:cNvSpPr/>
            <p:nvPr/>
          </p:nvSpPr>
          <p:spPr>
            <a:xfrm>
              <a:off x="4921459" y="316127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2</a:t>
              </a:r>
            </a:p>
          </p:txBody>
        </p:sp>
        <p:sp>
          <p:nvSpPr>
            <p:cNvPr id="11" name="Rectangle 10">
              <a:extLst>
                <a:ext uri="{FF2B5EF4-FFF2-40B4-BE49-F238E27FC236}">
                  <a16:creationId xmlns:a16="http://schemas.microsoft.com/office/drawing/2014/main" id="{0EF3804B-5BB0-F500-8EBA-3F9DF988E6D2}"/>
                </a:ext>
              </a:extLst>
            </p:cNvPr>
            <p:cNvSpPr/>
            <p:nvPr/>
          </p:nvSpPr>
          <p:spPr>
            <a:xfrm>
              <a:off x="6317416" y="400771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2</a:t>
              </a:r>
            </a:p>
          </p:txBody>
        </p:sp>
        <p:sp>
          <p:nvSpPr>
            <p:cNvPr id="12" name="Rectangle 11">
              <a:extLst>
                <a:ext uri="{FF2B5EF4-FFF2-40B4-BE49-F238E27FC236}">
                  <a16:creationId xmlns:a16="http://schemas.microsoft.com/office/drawing/2014/main" id="{2372DB6E-1946-3435-9761-7569D11E0375}"/>
                </a:ext>
              </a:extLst>
            </p:cNvPr>
            <p:cNvSpPr/>
            <p:nvPr/>
          </p:nvSpPr>
          <p:spPr>
            <a:xfrm>
              <a:off x="6834902" y="4247260"/>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3</a:t>
              </a:r>
            </a:p>
          </p:txBody>
        </p:sp>
        <p:sp>
          <p:nvSpPr>
            <p:cNvPr id="13" name="Rectangle 12">
              <a:extLst>
                <a:ext uri="{FF2B5EF4-FFF2-40B4-BE49-F238E27FC236}">
                  <a16:creationId xmlns:a16="http://schemas.microsoft.com/office/drawing/2014/main" id="{885DD117-71B7-A45A-041D-3AE2F6036F03}"/>
                </a:ext>
              </a:extLst>
            </p:cNvPr>
            <p:cNvSpPr/>
            <p:nvPr/>
          </p:nvSpPr>
          <p:spPr>
            <a:xfrm>
              <a:off x="3825501" y="4595197"/>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3</a:t>
              </a:r>
            </a:p>
          </p:txBody>
        </p:sp>
        <p:sp>
          <p:nvSpPr>
            <p:cNvPr id="14" name="Rectangle 13">
              <a:extLst>
                <a:ext uri="{FF2B5EF4-FFF2-40B4-BE49-F238E27FC236}">
                  <a16:creationId xmlns:a16="http://schemas.microsoft.com/office/drawing/2014/main" id="{545D3A79-E990-73A3-7F06-870796C1D2D9}"/>
                </a:ext>
              </a:extLst>
            </p:cNvPr>
            <p:cNvSpPr/>
            <p:nvPr/>
          </p:nvSpPr>
          <p:spPr>
            <a:xfrm>
              <a:off x="4342987" y="4834740"/>
              <a:ext cx="757581" cy="29893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600" kern="0" dirty="0">
                  <a:solidFill>
                    <a:srgbClr val="FFFFFF"/>
                  </a:solidFill>
                  <a:latin typeface="Arial"/>
                  <a:sym typeface="Arial"/>
                </a:rPr>
                <a:t>Seg 1</a:t>
              </a:r>
            </a:p>
          </p:txBody>
        </p:sp>
      </p:grpSp>
      <p:sp>
        <p:nvSpPr>
          <p:cNvPr id="16" name="Rectangle 15">
            <a:extLst>
              <a:ext uri="{FF2B5EF4-FFF2-40B4-BE49-F238E27FC236}">
                <a16:creationId xmlns:a16="http://schemas.microsoft.com/office/drawing/2014/main" id="{B315FD41-12BE-DD65-9EE1-7A6CAB98343B}"/>
              </a:ext>
            </a:extLst>
          </p:cNvPr>
          <p:cNvSpPr/>
          <p:nvPr/>
        </p:nvSpPr>
        <p:spPr>
          <a:xfrm>
            <a:off x="7014093" y="3418276"/>
            <a:ext cx="212377" cy="20759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17" name="Group 16">
            <a:extLst>
              <a:ext uri="{FF2B5EF4-FFF2-40B4-BE49-F238E27FC236}">
                <a16:creationId xmlns:a16="http://schemas.microsoft.com/office/drawing/2014/main" id="{2097DE3C-CF8B-179A-7C6B-C1B742C06C81}"/>
              </a:ext>
            </a:extLst>
          </p:cNvPr>
          <p:cNvGrpSpPr/>
          <p:nvPr/>
        </p:nvGrpSpPr>
        <p:grpSpPr>
          <a:xfrm>
            <a:off x="6245980" y="3032117"/>
            <a:ext cx="2321405" cy="595806"/>
            <a:chOff x="5909177" y="2280592"/>
            <a:chExt cx="1741054" cy="446854"/>
          </a:xfrm>
        </p:grpSpPr>
        <p:sp>
          <p:nvSpPr>
            <p:cNvPr id="20" name="Rectangle 19">
              <a:extLst>
                <a:ext uri="{FF2B5EF4-FFF2-40B4-BE49-F238E27FC236}">
                  <a16:creationId xmlns:a16="http://schemas.microsoft.com/office/drawing/2014/main" id="{C0EFBA2E-9E16-124A-95E2-389734103E17}"/>
                </a:ext>
              </a:extLst>
            </p:cNvPr>
            <p:cNvSpPr/>
            <p:nvPr/>
          </p:nvSpPr>
          <p:spPr>
            <a:xfrm>
              <a:off x="6037243" y="2571750"/>
              <a:ext cx="159283" cy="1556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9" name="TextBox 18">
              <a:extLst>
                <a:ext uri="{FF2B5EF4-FFF2-40B4-BE49-F238E27FC236}">
                  <a16:creationId xmlns:a16="http://schemas.microsoft.com/office/drawing/2014/main" id="{A95B20B6-D7D7-6F74-4F00-9026EBECEC84}"/>
                </a:ext>
              </a:extLst>
            </p:cNvPr>
            <p:cNvSpPr txBox="1"/>
            <p:nvPr/>
          </p:nvSpPr>
          <p:spPr>
            <a:xfrm>
              <a:off x="5909177" y="2280592"/>
              <a:ext cx="1741054" cy="284742"/>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Seg 1 Redo Log</a:t>
              </a:r>
            </a:p>
          </p:txBody>
        </p:sp>
      </p:grpSp>
      <p:grpSp>
        <p:nvGrpSpPr>
          <p:cNvPr id="22" name="Group 21">
            <a:extLst>
              <a:ext uri="{FF2B5EF4-FFF2-40B4-BE49-F238E27FC236}">
                <a16:creationId xmlns:a16="http://schemas.microsoft.com/office/drawing/2014/main" id="{1178136E-175A-2147-A716-1C41CD904F9A}"/>
              </a:ext>
            </a:extLst>
          </p:cNvPr>
          <p:cNvGrpSpPr/>
          <p:nvPr/>
        </p:nvGrpSpPr>
        <p:grpSpPr>
          <a:xfrm>
            <a:off x="5260454" y="6086100"/>
            <a:ext cx="1966015" cy="594382"/>
            <a:chOff x="5170032" y="4571077"/>
            <a:chExt cx="1474511" cy="445786"/>
          </a:xfrm>
        </p:grpSpPr>
        <p:sp>
          <p:nvSpPr>
            <p:cNvPr id="23" name="TextBox 22">
              <a:extLst>
                <a:ext uri="{FF2B5EF4-FFF2-40B4-BE49-F238E27FC236}">
                  <a16:creationId xmlns:a16="http://schemas.microsoft.com/office/drawing/2014/main" id="{04773798-E298-57C7-C4C6-73A85963BA0B}"/>
                </a:ext>
              </a:extLst>
            </p:cNvPr>
            <p:cNvSpPr txBox="1"/>
            <p:nvPr/>
          </p:nvSpPr>
          <p:spPr>
            <a:xfrm>
              <a:off x="5170032" y="4571077"/>
              <a:ext cx="1474511" cy="284742"/>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Seg 1 Redo Log</a:t>
              </a:r>
            </a:p>
          </p:txBody>
        </p:sp>
        <p:sp>
          <p:nvSpPr>
            <p:cNvPr id="24" name="Rectangle 23">
              <a:extLst>
                <a:ext uri="{FF2B5EF4-FFF2-40B4-BE49-F238E27FC236}">
                  <a16:creationId xmlns:a16="http://schemas.microsoft.com/office/drawing/2014/main" id="{8BF8E810-5F4B-8DAE-B830-60DB8CF5A97D}"/>
                </a:ext>
              </a:extLst>
            </p:cNvPr>
            <p:cNvSpPr/>
            <p:nvPr/>
          </p:nvSpPr>
          <p:spPr>
            <a:xfrm>
              <a:off x="5287003" y="4861167"/>
              <a:ext cx="159283" cy="1556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5" name="Rectangle 24">
              <a:extLst>
                <a:ext uri="{FF2B5EF4-FFF2-40B4-BE49-F238E27FC236}">
                  <a16:creationId xmlns:a16="http://schemas.microsoft.com/office/drawing/2014/main" id="{FFED3F4B-7434-72BB-25A6-B0C49097AA77}"/>
                </a:ext>
              </a:extLst>
            </p:cNvPr>
            <p:cNvSpPr/>
            <p:nvPr/>
          </p:nvSpPr>
          <p:spPr>
            <a:xfrm>
              <a:off x="5516519" y="4859329"/>
              <a:ext cx="159283" cy="15569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26" name="Rectangle 25">
            <a:extLst>
              <a:ext uri="{FF2B5EF4-FFF2-40B4-BE49-F238E27FC236}">
                <a16:creationId xmlns:a16="http://schemas.microsoft.com/office/drawing/2014/main" id="{075E090C-F94E-3D2A-1425-2A12089C7E01}"/>
              </a:ext>
            </a:extLst>
          </p:cNvPr>
          <p:cNvSpPr/>
          <p:nvPr/>
        </p:nvSpPr>
        <p:spPr>
          <a:xfrm>
            <a:off x="6013773" y="6470832"/>
            <a:ext cx="212377" cy="20759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37" name="Group 36">
            <a:extLst>
              <a:ext uri="{FF2B5EF4-FFF2-40B4-BE49-F238E27FC236}">
                <a16:creationId xmlns:a16="http://schemas.microsoft.com/office/drawing/2014/main" id="{A4DFDA3F-7A12-D852-2753-0A256A497E77}"/>
              </a:ext>
            </a:extLst>
          </p:cNvPr>
          <p:cNvGrpSpPr/>
          <p:nvPr/>
        </p:nvGrpSpPr>
        <p:grpSpPr>
          <a:xfrm>
            <a:off x="4275697" y="4711921"/>
            <a:ext cx="2083076" cy="763785"/>
            <a:chOff x="3206772" y="3533942"/>
            <a:chExt cx="1562307" cy="572839"/>
          </a:xfrm>
        </p:grpSpPr>
        <p:cxnSp>
          <p:nvCxnSpPr>
            <p:cNvPr id="34" name="Straight Arrow Connector 33">
              <a:extLst>
                <a:ext uri="{FF2B5EF4-FFF2-40B4-BE49-F238E27FC236}">
                  <a16:creationId xmlns:a16="http://schemas.microsoft.com/office/drawing/2014/main" id="{01AAACF7-FF9F-A067-D976-A2D62174CBE5}"/>
                </a:ext>
              </a:extLst>
            </p:cNvPr>
            <p:cNvCxnSpPr>
              <a:stCxn id="6" idx="1"/>
              <a:endCxn id="4" idx="3"/>
            </p:cNvCxnSpPr>
            <p:nvPr/>
          </p:nvCxnSpPr>
          <p:spPr>
            <a:xfrm flipV="1">
              <a:off x="3206772" y="3533942"/>
              <a:ext cx="638376" cy="4237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BD8079A-08E7-A34C-48C2-125436D0A5CA}"/>
                </a:ext>
              </a:extLst>
            </p:cNvPr>
            <p:cNvSpPr txBox="1"/>
            <p:nvPr/>
          </p:nvSpPr>
          <p:spPr>
            <a:xfrm>
              <a:off x="3875876" y="3606548"/>
              <a:ext cx="893203" cy="500233"/>
            </a:xfrm>
            <a:prstGeom prst="rect">
              <a:avLst/>
            </a:prstGeom>
            <a:noFill/>
          </p:spPr>
          <p:txBody>
            <a:bodyPr wrap="square" rtlCol="0">
              <a:spAutoFit/>
            </a:bodyPr>
            <a:lstStyle/>
            <a:p>
              <a:pPr defTabSz="1219170">
                <a:buClr>
                  <a:srgbClr val="000000"/>
                </a:buClr>
              </a:pPr>
              <a:r>
                <a:rPr lang="en-US" sz="1867" i="1" kern="0" dirty="0">
                  <a:solidFill>
                    <a:srgbClr val="000000"/>
                  </a:solidFill>
                  <a:latin typeface="Arial"/>
                  <a:cs typeface="Arial"/>
                  <a:sym typeface="Arial"/>
                </a:rPr>
                <a:t>Log Gossip</a:t>
              </a:r>
            </a:p>
          </p:txBody>
        </p:sp>
      </p:grpSp>
      <p:sp>
        <p:nvSpPr>
          <p:cNvPr id="36" name="Rectangle 35">
            <a:extLst>
              <a:ext uri="{FF2B5EF4-FFF2-40B4-BE49-F238E27FC236}">
                <a16:creationId xmlns:a16="http://schemas.microsoft.com/office/drawing/2014/main" id="{B7DD1ECC-D513-245F-DC23-485CFA0FB5C0}"/>
              </a:ext>
            </a:extLst>
          </p:cNvPr>
          <p:cNvSpPr/>
          <p:nvPr/>
        </p:nvSpPr>
        <p:spPr>
          <a:xfrm>
            <a:off x="6716021" y="3417004"/>
            <a:ext cx="212377" cy="207595"/>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38" name="Group 37">
            <a:extLst>
              <a:ext uri="{FF2B5EF4-FFF2-40B4-BE49-F238E27FC236}">
                <a16:creationId xmlns:a16="http://schemas.microsoft.com/office/drawing/2014/main" id="{B261E577-6FAC-93D6-601D-1F332FFC9099}"/>
              </a:ext>
            </a:extLst>
          </p:cNvPr>
          <p:cNvGrpSpPr/>
          <p:nvPr/>
        </p:nvGrpSpPr>
        <p:grpSpPr>
          <a:xfrm>
            <a:off x="1384564" y="3777137"/>
            <a:ext cx="2714178" cy="2483367"/>
            <a:chOff x="2307353" y="3121685"/>
            <a:chExt cx="2035634" cy="1862525"/>
          </a:xfrm>
        </p:grpSpPr>
        <p:cxnSp>
          <p:nvCxnSpPr>
            <p:cNvPr id="39" name="Straight Arrow Connector 38">
              <a:extLst>
                <a:ext uri="{FF2B5EF4-FFF2-40B4-BE49-F238E27FC236}">
                  <a16:creationId xmlns:a16="http://schemas.microsoft.com/office/drawing/2014/main" id="{B8DB9237-B111-B2D8-13B9-C0ED1C2ACDC1}"/>
                </a:ext>
              </a:extLst>
            </p:cNvPr>
            <p:cNvCxnSpPr>
              <a:cxnSpLocks/>
            </p:cNvCxnSpPr>
            <p:nvPr/>
          </p:nvCxnSpPr>
          <p:spPr>
            <a:xfrm flipV="1">
              <a:off x="2307353" y="3457281"/>
              <a:ext cx="1423113" cy="815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8A612F5-6385-D5E9-D687-6101F954DB44}"/>
                </a:ext>
              </a:extLst>
            </p:cNvPr>
            <p:cNvSpPr txBox="1"/>
            <p:nvPr/>
          </p:nvSpPr>
          <p:spPr>
            <a:xfrm>
              <a:off x="3076469" y="3121685"/>
              <a:ext cx="782570" cy="284742"/>
            </a:xfrm>
            <a:prstGeom prst="rect">
              <a:avLst/>
            </a:prstGeom>
            <a:noFill/>
          </p:spPr>
          <p:txBody>
            <a:bodyPr wrap="square" rtlCol="0">
              <a:spAutoFit/>
            </a:bodyPr>
            <a:lstStyle/>
            <a:p>
              <a:pPr defTabSz="1219170">
                <a:buClr>
                  <a:srgbClr val="000000"/>
                </a:buClr>
              </a:pPr>
              <a:r>
                <a:rPr lang="en-US" sz="1867" kern="0" dirty="0">
                  <a:solidFill>
                    <a:srgbClr val="0097A7">
                      <a:lumMod val="60000"/>
                      <a:lumOff val="40000"/>
                    </a:srgbClr>
                  </a:solidFill>
                  <a:latin typeface="Arial"/>
                  <a:cs typeface="Arial"/>
                  <a:sym typeface="Arial"/>
                </a:rPr>
                <a:t>Redo A</a:t>
              </a:r>
            </a:p>
          </p:txBody>
        </p:sp>
        <p:sp>
          <p:nvSpPr>
            <p:cNvPr id="41" name="TextBox 40">
              <a:extLst>
                <a:ext uri="{FF2B5EF4-FFF2-40B4-BE49-F238E27FC236}">
                  <a16:creationId xmlns:a16="http://schemas.microsoft.com/office/drawing/2014/main" id="{1688D7BE-BA5D-24F0-2312-8B44C70CB36D}"/>
                </a:ext>
              </a:extLst>
            </p:cNvPr>
            <p:cNvSpPr txBox="1"/>
            <p:nvPr/>
          </p:nvSpPr>
          <p:spPr>
            <a:xfrm>
              <a:off x="2919657" y="4263300"/>
              <a:ext cx="782570" cy="284742"/>
            </a:xfrm>
            <a:prstGeom prst="rect">
              <a:avLst/>
            </a:prstGeom>
            <a:noFill/>
          </p:spPr>
          <p:txBody>
            <a:bodyPr wrap="square" rtlCol="0">
              <a:spAutoFit/>
            </a:bodyPr>
            <a:lstStyle/>
            <a:p>
              <a:pPr defTabSz="1219170">
                <a:buClr>
                  <a:srgbClr val="000000"/>
                </a:buClr>
              </a:pPr>
              <a:r>
                <a:rPr lang="en-US" sz="1867" kern="0" dirty="0">
                  <a:solidFill>
                    <a:srgbClr val="0097A7">
                      <a:lumMod val="60000"/>
                      <a:lumOff val="40000"/>
                    </a:srgbClr>
                  </a:solidFill>
                  <a:latin typeface="Arial"/>
                  <a:cs typeface="Arial"/>
                  <a:sym typeface="Arial"/>
                </a:rPr>
                <a:t>Redo A</a:t>
              </a:r>
            </a:p>
          </p:txBody>
        </p:sp>
        <p:cxnSp>
          <p:nvCxnSpPr>
            <p:cNvPr id="42" name="Straight Arrow Connector 41">
              <a:extLst>
                <a:ext uri="{FF2B5EF4-FFF2-40B4-BE49-F238E27FC236}">
                  <a16:creationId xmlns:a16="http://schemas.microsoft.com/office/drawing/2014/main" id="{2FD7DC7E-BC67-43B6-EA1C-A49712DA0BC7}"/>
                </a:ext>
              </a:extLst>
            </p:cNvPr>
            <p:cNvCxnSpPr>
              <a:cxnSpLocks/>
            </p:cNvCxnSpPr>
            <p:nvPr/>
          </p:nvCxnSpPr>
          <p:spPr>
            <a:xfrm>
              <a:off x="2307353" y="4273062"/>
              <a:ext cx="2035634" cy="71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246B220-6F97-499F-2F06-609D250B02FC}"/>
              </a:ext>
            </a:extLst>
          </p:cNvPr>
          <p:cNvGrpSpPr/>
          <p:nvPr/>
        </p:nvGrpSpPr>
        <p:grpSpPr>
          <a:xfrm>
            <a:off x="8785726" y="3118836"/>
            <a:ext cx="2870089" cy="2333440"/>
            <a:chOff x="6798061" y="2280592"/>
            <a:chExt cx="2152567" cy="1750080"/>
          </a:xfrm>
        </p:grpSpPr>
        <p:grpSp>
          <p:nvGrpSpPr>
            <p:cNvPr id="44" name="Group 43">
              <a:extLst>
                <a:ext uri="{FF2B5EF4-FFF2-40B4-BE49-F238E27FC236}">
                  <a16:creationId xmlns:a16="http://schemas.microsoft.com/office/drawing/2014/main" id="{E703E7E6-F11A-3609-8CA2-B6D275D1E0EE}"/>
                </a:ext>
              </a:extLst>
            </p:cNvPr>
            <p:cNvGrpSpPr/>
            <p:nvPr/>
          </p:nvGrpSpPr>
          <p:grpSpPr>
            <a:xfrm>
              <a:off x="6798061" y="2648061"/>
              <a:ext cx="2152567" cy="1382611"/>
              <a:chOff x="6825001" y="2576670"/>
              <a:chExt cx="2152567" cy="1382611"/>
            </a:xfrm>
          </p:grpSpPr>
          <p:pic>
            <p:nvPicPr>
              <p:cNvPr id="46" name="Picture 45">
                <a:extLst>
                  <a:ext uri="{FF2B5EF4-FFF2-40B4-BE49-F238E27FC236}">
                    <a16:creationId xmlns:a16="http://schemas.microsoft.com/office/drawing/2014/main" id="{DC397B02-F692-6C8C-159A-C9074605B415}"/>
                  </a:ext>
                </a:extLst>
              </p:cNvPr>
              <p:cNvPicPr>
                <a:picLocks noChangeAspect="1"/>
              </p:cNvPicPr>
              <p:nvPr/>
            </p:nvPicPr>
            <p:blipFill>
              <a:blip r:embed="rId3"/>
              <a:stretch>
                <a:fillRect/>
              </a:stretch>
            </p:blipFill>
            <p:spPr>
              <a:xfrm>
                <a:off x="7986968" y="2879781"/>
                <a:ext cx="990600" cy="1079500"/>
              </a:xfrm>
              <a:prstGeom prst="rect">
                <a:avLst/>
              </a:prstGeom>
            </p:spPr>
          </p:pic>
          <p:cxnSp>
            <p:nvCxnSpPr>
              <p:cNvPr id="47" name="Straight Arrow Connector 46">
                <a:extLst>
                  <a:ext uri="{FF2B5EF4-FFF2-40B4-BE49-F238E27FC236}">
                    <a16:creationId xmlns:a16="http://schemas.microsoft.com/office/drawing/2014/main" id="{6849F890-E6BF-2788-D760-510B6E0AE25C}"/>
                  </a:ext>
                </a:extLst>
              </p:cNvPr>
              <p:cNvCxnSpPr>
                <a:cxnSpLocks/>
              </p:cNvCxnSpPr>
              <p:nvPr/>
            </p:nvCxnSpPr>
            <p:spPr>
              <a:xfrm>
                <a:off x="6825001" y="2576670"/>
                <a:ext cx="866076" cy="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B29A94-8189-602D-7613-99192E428F87}"/>
                  </a:ext>
                </a:extLst>
              </p:cNvPr>
              <p:cNvSpPr txBox="1"/>
              <p:nvPr/>
            </p:nvSpPr>
            <p:spPr>
              <a:xfrm>
                <a:off x="6923378" y="2702859"/>
                <a:ext cx="669105" cy="284742"/>
              </a:xfrm>
              <a:prstGeom prst="rect">
                <a:avLst/>
              </a:prstGeom>
              <a:noFill/>
            </p:spPr>
            <p:txBody>
              <a:bodyPr wrap="square" rtlCol="0">
                <a:spAutoFit/>
              </a:bodyPr>
              <a:lstStyle/>
              <a:p>
                <a:pPr defTabSz="1219170">
                  <a:buClr>
                    <a:srgbClr val="000000"/>
                  </a:buClr>
                </a:pPr>
                <a:r>
                  <a:rPr lang="en-US" sz="1867" i="1" kern="0" dirty="0">
                    <a:solidFill>
                      <a:srgbClr val="FFAB40">
                        <a:lumMod val="75000"/>
                      </a:srgbClr>
                    </a:solidFill>
                    <a:latin typeface="Arial"/>
                    <a:cs typeface="Arial"/>
                    <a:sym typeface="Arial"/>
                  </a:rPr>
                  <a:t>Async</a:t>
                </a:r>
              </a:p>
            </p:txBody>
          </p:sp>
        </p:grpSp>
        <p:sp>
          <p:nvSpPr>
            <p:cNvPr id="45" name="Folded Corner 44">
              <a:extLst>
                <a:ext uri="{FF2B5EF4-FFF2-40B4-BE49-F238E27FC236}">
                  <a16:creationId xmlns:a16="http://schemas.microsoft.com/office/drawing/2014/main" id="{2AC18B0D-5B86-517B-9349-153C46E80EA9}"/>
                </a:ext>
              </a:extLst>
            </p:cNvPr>
            <p:cNvSpPr/>
            <p:nvPr/>
          </p:nvSpPr>
          <p:spPr>
            <a:xfrm>
              <a:off x="7872978" y="2280592"/>
              <a:ext cx="537769" cy="658155"/>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pPr>
              <a:r>
                <a:rPr lang="en-US" sz="1600" kern="0" dirty="0">
                  <a:solidFill>
                    <a:srgbClr val="FFFFFF"/>
                  </a:solidFill>
                  <a:latin typeface="Arial"/>
                  <a:sym typeface="Arial"/>
                </a:rPr>
                <a:t>Data Blocks</a:t>
              </a:r>
            </a:p>
          </p:txBody>
        </p:sp>
      </p:grpSp>
      <p:sp>
        <p:nvSpPr>
          <p:cNvPr id="18" name="Cross 17">
            <a:extLst>
              <a:ext uri="{FF2B5EF4-FFF2-40B4-BE49-F238E27FC236}">
                <a16:creationId xmlns:a16="http://schemas.microsoft.com/office/drawing/2014/main" id="{14690207-261B-FF96-09AC-2F493D040B08}"/>
              </a:ext>
            </a:extLst>
          </p:cNvPr>
          <p:cNvSpPr/>
          <p:nvPr/>
        </p:nvSpPr>
        <p:spPr>
          <a:xfrm rot="19131462">
            <a:off x="3382159" y="3834693"/>
            <a:ext cx="540393" cy="541853"/>
          </a:xfrm>
          <a:prstGeom prst="plus">
            <a:avLst>
              <a:gd name="adj" fmla="val 3867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37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36"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6567</TotalTime>
  <Words>4958</Words>
  <Application>Microsoft Macintosh PowerPoint</Application>
  <PresentationFormat>Widescreen</PresentationFormat>
  <Paragraphs>924</Paragraphs>
  <Slides>54</Slides>
  <Notes>40</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54</vt:i4>
      </vt:variant>
    </vt:vector>
  </HeadingPairs>
  <TitlesOfParts>
    <vt:vector size="69" baseType="lpstr">
      <vt:lpstr>Arial</vt:lpstr>
      <vt:lpstr>Avenir Book</vt:lpstr>
      <vt:lpstr>Avenir Medium</vt:lpstr>
      <vt:lpstr>Avenir Next</vt:lpstr>
      <vt:lpstr>Calibri</vt:lpstr>
      <vt:lpstr>Courier</vt:lpstr>
      <vt:lpstr>Courier New</vt:lpstr>
      <vt:lpstr>Gill Sans</vt:lpstr>
      <vt:lpstr>Gill Sans Light</vt:lpstr>
      <vt:lpstr>Helvetica</vt:lpstr>
      <vt:lpstr>Lato</vt:lpstr>
      <vt:lpstr>Lato Light</vt:lpstr>
      <vt:lpstr>Söhne</vt:lpstr>
      <vt:lpstr>Office Theme</vt:lpstr>
      <vt:lpstr>Simple Light</vt:lpstr>
      <vt:lpstr>Cluster Computing: Spark Some slides from Mosharaf Chowdhury, Michael Cafarella</vt:lpstr>
      <vt:lpstr>Last Time: High Performance Transactions</vt:lpstr>
      <vt:lpstr>Transactions in the Cloud</vt:lpstr>
      <vt:lpstr>Cloud-native OLTP</vt:lpstr>
      <vt:lpstr>Example: Amazon Aurora</vt:lpstr>
      <vt:lpstr>Aurora Execution</vt:lpstr>
      <vt:lpstr>Storage</vt:lpstr>
      <vt:lpstr>Quorum Writes</vt:lpstr>
      <vt:lpstr>Log Processing</vt:lpstr>
      <vt:lpstr>Reads</vt:lpstr>
      <vt:lpstr>Commit</vt:lpstr>
      <vt:lpstr>Performance</vt:lpstr>
      <vt:lpstr>Takeaways</vt:lpstr>
      <vt:lpstr>Where Are We???</vt:lpstr>
      <vt:lpstr>Today</vt:lpstr>
      <vt:lpstr>MapReduce: programming model for processing large data sets across a distributed cluster.</vt:lpstr>
      <vt:lpstr>MapReduce Execution</vt:lpstr>
      <vt:lpstr>Motivation &amp; Background</vt:lpstr>
      <vt:lpstr>Spark: Resilient Distributed Datasets (RDDs)</vt:lpstr>
      <vt:lpstr>RDDs</vt:lpstr>
      <vt:lpstr>Example: Console Log Mining</vt:lpstr>
      <vt:lpstr>RDDs: Fault Tolerance</vt:lpstr>
      <vt:lpstr>Example: Console Log Mining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RDDs</vt:lpstr>
      <vt:lpstr>Example : PageRank</vt:lpstr>
      <vt:lpstr>PowerPoint Presentation</vt:lpstr>
      <vt:lpstr>PowerPoint Presentation</vt:lpstr>
      <vt:lpstr>PowerPoint Presentation</vt:lpstr>
      <vt:lpstr>PowerPoint Presentation</vt:lpstr>
      <vt:lpstr>PowerPoint Presentation</vt:lpstr>
      <vt:lpstr>PowerPoint Presentation</vt:lpstr>
      <vt:lpstr>PageRank Challenges</vt:lpstr>
      <vt:lpstr>PageRank Challenges</vt:lpstr>
      <vt:lpstr>Example : PageRank</vt:lpstr>
      <vt:lpstr>RDD Representation</vt:lpstr>
      <vt:lpstr>Job Scheduling</vt:lpstr>
      <vt:lpstr>A Moment About Data Storage</vt:lpstr>
      <vt:lpstr>Fault Tolerance</vt:lpstr>
      <vt:lpstr>Memory Management</vt:lpstr>
      <vt:lpstr>Checkpointing and Failures with Spark</vt:lpstr>
      <vt:lpstr>Performance: Iterative Machine Learning</vt:lpstr>
      <vt:lpstr>Performance: Iterative Machine Learning</vt:lpstr>
      <vt:lpstr>Failure and Recovery</vt:lpstr>
      <vt:lpstr>Spark and MapReduce</vt:lpstr>
      <vt:lpstr>Spark and RDBMS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Mosharaf Chowdhury</dc:creator>
  <cp:lastModifiedBy>Samuel R Madden</cp:lastModifiedBy>
  <cp:revision>156</cp:revision>
  <dcterms:created xsi:type="dcterms:W3CDTF">2015-12-27T15:42:19Z</dcterms:created>
  <dcterms:modified xsi:type="dcterms:W3CDTF">2023-11-15T18:35:48Z</dcterms:modified>
</cp:coreProperties>
</file>