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3"/>
  </p:notesMasterIdLst>
  <p:sldIdLst>
    <p:sldId id="256" r:id="rId2"/>
    <p:sldId id="268" r:id="rId3"/>
    <p:sldId id="276" r:id="rId4"/>
    <p:sldId id="277" r:id="rId5"/>
    <p:sldId id="274" r:id="rId6"/>
    <p:sldId id="285" r:id="rId7"/>
    <p:sldId id="287" r:id="rId8"/>
    <p:sldId id="407" r:id="rId9"/>
    <p:sldId id="402" r:id="rId10"/>
    <p:sldId id="382" r:id="rId11"/>
    <p:sldId id="269" r:id="rId12"/>
    <p:sldId id="309" r:id="rId13"/>
    <p:sldId id="370" r:id="rId14"/>
    <p:sldId id="311" r:id="rId15"/>
    <p:sldId id="321" r:id="rId16"/>
    <p:sldId id="337" r:id="rId17"/>
    <p:sldId id="383" r:id="rId18"/>
    <p:sldId id="399" r:id="rId19"/>
    <p:sldId id="312" r:id="rId20"/>
    <p:sldId id="313" r:id="rId21"/>
    <p:sldId id="385" r:id="rId22"/>
    <p:sldId id="386" r:id="rId23"/>
    <p:sldId id="387" r:id="rId24"/>
    <p:sldId id="388" r:id="rId25"/>
    <p:sldId id="315" r:id="rId26"/>
    <p:sldId id="314" r:id="rId27"/>
    <p:sldId id="297" r:id="rId28"/>
    <p:sldId id="316" r:id="rId29"/>
    <p:sldId id="389" r:id="rId30"/>
    <p:sldId id="390" r:id="rId31"/>
    <p:sldId id="391" r:id="rId32"/>
    <p:sldId id="392" r:id="rId33"/>
    <p:sldId id="393" r:id="rId34"/>
    <p:sldId id="394" r:id="rId35"/>
    <p:sldId id="319" r:id="rId36"/>
    <p:sldId id="320" r:id="rId37"/>
    <p:sldId id="372" r:id="rId38"/>
    <p:sldId id="403" r:id="rId39"/>
    <p:sldId id="322" r:id="rId40"/>
    <p:sldId id="323" r:id="rId41"/>
    <p:sldId id="373" r:id="rId42"/>
    <p:sldId id="374" r:id="rId43"/>
    <p:sldId id="375" r:id="rId44"/>
    <p:sldId id="378" r:id="rId45"/>
    <p:sldId id="376" r:id="rId46"/>
    <p:sldId id="377" r:id="rId47"/>
    <p:sldId id="379" r:id="rId48"/>
    <p:sldId id="380" r:id="rId49"/>
    <p:sldId id="331" r:id="rId50"/>
    <p:sldId id="381" r:id="rId51"/>
    <p:sldId id="396" r:id="rId52"/>
    <p:sldId id="397" r:id="rId53"/>
    <p:sldId id="398" r:id="rId54"/>
    <p:sldId id="400" r:id="rId55"/>
    <p:sldId id="404" r:id="rId56"/>
    <p:sldId id="405" r:id="rId57"/>
    <p:sldId id="264" r:id="rId58"/>
    <p:sldId id="408" r:id="rId59"/>
    <p:sldId id="409" r:id="rId60"/>
    <p:sldId id="410" r:id="rId61"/>
    <p:sldId id="411" r:id="rId62"/>
    <p:sldId id="412" r:id="rId63"/>
    <p:sldId id="413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291" r:id="rId72"/>
    <p:sldId id="257" r:id="rId73"/>
    <p:sldId id="288" r:id="rId74"/>
    <p:sldId id="421" r:id="rId75"/>
    <p:sldId id="296" r:id="rId76"/>
    <p:sldId id="422" r:id="rId77"/>
    <p:sldId id="290" r:id="rId78"/>
    <p:sldId id="423" r:id="rId79"/>
    <p:sldId id="424" r:id="rId80"/>
    <p:sldId id="425" r:id="rId81"/>
    <p:sldId id="426" r:id="rId82"/>
    <p:sldId id="259" r:id="rId83"/>
    <p:sldId id="427" r:id="rId84"/>
    <p:sldId id="278" r:id="rId85"/>
    <p:sldId id="293" r:id="rId86"/>
    <p:sldId id="294" r:id="rId87"/>
    <p:sldId id="265" r:id="rId88"/>
    <p:sldId id="428" r:id="rId89"/>
    <p:sldId id="295" r:id="rId90"/>
    <p:sldId id="406" r:id="rId91"/>
    <p:sldId id="258" r:id="rId92"/>
    <p:sldId id="300" r:id="rId93"/>
    <p:sldId id="301" r:id="rId94"/>
    <p:sldId id="302" r:id="rId95"/>
    <p:sldId id="303" r:id="rId96"/>
    <p:sldId id="304" r:id="rId97"/>
    <p:sldId id="260" r:id="rId98"/>
    <p:sldId id="261" r:id="rId99"/>
    <p:sldId id="305" r:id="rId100"/>
    <p:sldId id="299" r:id="rId101"/>
    <p:sldId id="401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07"/>
    <p:restoredTop sz="94694"/>
  </p:normalViewPr>
  <p:slideViewPr>
    <p:cSldViewPr snapToGrid="0" snapToObjects="1">
      <p:cViewPr varScale="1">
        <p:scale>
          <a:sx n="153" d="100"/>
          <a:sy n="153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5:05:58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6:33:06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6:33:0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6:33:06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7:25.4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469 6518 24575,'-12'53'0,"-2"-14"0,-11 27 0,-1-10 0,8-12 0,-2 24 0,1 14 0,5-15 0,4-3 0,1 5 0,5-17 0,1 0 0,-3 14 0,0 0 0,-1 29 0,-7-34 0,0-3 0,3 13 0,-3-19 0,3-2 0,9 9 0,-13-17 0,13-2 0,-8-14 0,6 7 0,3-12 0,-7 20 0,2-12 0,-10 34 0,9-25 0,-5 23 0,-7-1 0,-23-14 0,13 40 0,-9-53 0,38 29 0,0-5 0,0-3 0,0 3 0,0 19 0,0-24 0,0 1 0,7 29 0,-6-2 0,11-19 0,-5 6 0,0-23 0,5 13 0,-6-23 0,7 14 0,-2-14 0,0 6 0,-1-13 0,1 4 0,3 3 0,2-5 0,4 10 0,-5-18 0,10 5 0,-7-1 0,15 5 0,-4-2 0,15 16 0,-8-19 0,14 14 0,11-13 0,3 0 0,26-2 0,-18-4 0,18-4-626,-8-2 626,11 2 0,-1-1 0,-19 5 0,4-5 0,-19 8 0,3-6 0,-12 0 0,-8-7 0,-1 0 0,22-8 626,1 10-626,8-11 0,-4 5 0,-1-6 0,-11 0 0,-11 0 0,-20 0 0,44 0 0,-2 0 0,-5 0 0,4 0-516,-11 0 1,-1 0 515,14 0 0,-2 0 0,27 0 0,-30-3 0,0-1 0,14-5 0,-18 1 0,0-1 0,27-12-263,-33 9 1,-2 0 262,22-17 0,8 0 0,-10 8 0,10-7 0,-8 6 0,18-2 0,-8-3 0,1 10 0,7-5 0,-18 8 0,8-1 0,-20 2 0,-1 0 0,-10 1 0,-7 0 1002,-1-5-1002,-9 5 554,1-8-554,-7 4 0,5-5 0,6-15 0,0 4 0,9-13 0,-16 9 0,7-8 0,15-27 0,-24 31 0,2-2-379,1-3 1,1-2 378,1-2 0,-1 0 0,22-28 0,-18 28 0,2-1 0,-4 4 0,-1 1 0,-1 5 0,0-1 0,1-8 0,-1 1 0,22-22 0,-26 27 0,-1 1 0,24-25-188,-9-1 188,0 11 0,-8-2 0,-2 7 0,-9 10 0,2-6 749,2-8-749,-1 2 196,5-19-196,-6 22 0,1-8 0,-1 10 0,-1-1 0,9-6 0,-13 18 0,10-7 0,-19 24 0,0 2 0,-7 2 0,-4 8 0,0-8 0,0 8 0,0-9 0,0 4 0,0-4 0,4-1 0,2-6 0,4-1 0,0-1 0,1-4 0,-1 11 0,0-11 0,0 11 0,1-11 0,-2 11 0,2-11 0,2 10 0,-1-10 0,2 11 0,0-5 0,-3 0 0,3 5 0,1-11 0,-3 5 0,8-7 0,-3 0 0,6-7 0,-1 6 0,10-17 0,-7 9 0,6-3 0,1-5 0,-1 5 0,1-1 0,9-11 0,-6 7 0,-1 2 0,-1 2 0,9-9 0,0-1 0,0 0 0,24-18 0,-31 36 0,1-1 0,3 3 0,0 0 0,33-28 0,-24 24 0,5-1 0,-5 1 0,14-2 0,-5 1 0,11-1 0,-11 0 0,11 0 0,-11-5-438,-10 18 1,1 0 437,25-32 0,-23 28 0,1-1 0,-10-2 0,-1 0 0,25-12 0,-26 14 0,0 0 0,26-11 0,12-17 0,0 0 0,-9 10 0,3 1 0,-26 22 0,0 2 0,32-19-449,4-8 449,-4 18 0,-20-3 0,23 3 0,-16-6 0,-2 0 0,-32 16 0,-5-15 0,-19 10 0,6-18 0,9-10 0,26-28-126,-8 17 126,-9 12 0,0-1 0,15-20 0,-21 27 0,0 0 0,21-30 0,-16 24 0,0 1 0,9-13 0,-14 19 0,0 0 0,10-20 144,-4-1-144,6-8 0,-8 11 0,0-1 0,0 1 0,-2 8 0,2-7 0,-8 8 0,5-1 0,-5 3 0,10-14 0,-10 25 989,3-23-989,-12 35 317,1-5-317,-1 8 0,0-8 0,-5-24 0,5-6 0,-4-5 0,-1 11 0,4 22 0,-3-6 0,4 14 0,0-7 0,0 9 0,-5 5 0,-1-20 0,-5-1 0,0-12 0,-5 1 0,3 10 0,-9-1 0,-3-8 0,0-3 0,-13-9 0,12 1 0,-10 8 0,11 3 0,-10 8 0,10 1 0,-8 7 0,9-6 0,-3 14 0,5-7 0,0 9 0,0-1 0,0-8 0,-5 7 0,5-1 0,-5 4 0,3 11 0,-4-11 0,-21-18 0,13 16 0,-9-14 0,15 22 0,4 5 0,-16-26 0,0 8 0,-9-13 0,1 7 0,0-1 0,1 6 0,1 0 0,-5 9 0,8 8 0,-7-1 0,1 5 0,6 3 0,-14 2 0,14 2 0,-6 0 0,13 1 0,2 0 0,11 1 0,-3 0 0,6 4 0,-61 1 0,10 4 0,7 0 0,-3 0 0,-34 0 0,9 0-529,26 0 0,-1 0 529,8 0 0,0 0 0,-9 0 0,-2 0 0,2 0 0,2 0 0,-39 0-503,2 0 503,4 0 0,37 0 0,-1 0 0,-45 0 0,40 0 0,1 0 0,-24 0 0,-8 0 0,17 0 0,-6 6 0,9 2 0,9 5 0,3-5 0,16 2 1031,2-4-1031,7 5 530,1 0-530,-8 0 0,5 0 0,-5 6 0,7 0 0,1 4 0,-17 18 0,18-15 0,-18 21 0,20-16 0,-7 1 0,0 6 0,-1-4 0,-3 1 0,-29 24 0,28-22 0,0-2 0,-16 7 0,25-19 0,-1 1 0,7-1 0,-5 0 0,11-2 0,-7 7 0,8-6 0,-2 11 0,4-19 0,-25 3 0,-12-15 0,-18 12 0,22 0 0,-1 3 0,-35 17 0,35-10 0,-2 3 0,-5 3 0,2 0 0,12-4 0,1 0 0,-6 7 0,4-1 0,-15 4 0,5 6 0,-30 8 0,15-8 0,-10 0 0,26-18 0,1-3 0,-10 5 0,7-7 0,1 2 0,-6 6 0,-6-10 0,-16 9 0,2 1 0,-3-4 0,28 1 0,16-10 0,7 3 0,1-3 0,-1 4 0,-7 1 0,6-5 0,-14 12 0,6-11 0,-8 10 0,1-9 0,-1 4 0,-21 5 0,23-8 0,-14 7 0,21-2 0,13-7 0,-5 5 0,19-9 0,5 0 0,2-2 0,3-2 0,-38 44 0,-15-1 0,14 0 0,-1 4-532,-3-4 1,2-1 531,7-2 0,1 0 0,1 0 0,0-1-550,-23 23 550,23-24 0,1 0 0,-27 27 0,22-25 0,-2 2 0,-3 5 0,1-1 0,9-12 0,0-1 0,-6 4 0,1 0 0,-13 22 0,7-28 0,-9 26 0,15-22 0,5-1 0,-2 3 0,4-3 0,1 0 0,-3 4 0,0-1 0,-21 22 0,23-21 0,-2-6 1033,11-4-1033,-6 9 580,8-8-580,-1 6 0,0 1 0,0 1 0,-1 0 0,-8 8 0,8-15 0,-8 15 0,10-15 0,1-1 0,5-9 0,2-7 0,6-4 0,-1-1 0,5-5 0,-3 0 0,6-1 0,-7 6 0,-2 7 0,-1 0 0,-5 11 0,1-4 0,3 5 0,-3 1 0,-1 0 0,4-1 0,-4 1 0,10-1 0,-8 9 0,7-6 0,-3 6 0,0-1 0,-8 38 0,3-19 0,-7 27 0,9-22 0,1-11 0,0 4 0,6-17 0,-3-14 0,8 5 0,-8-10 0,8-1 0,-3-3 0,0-3 0,3 0 0,-3 3 0,0-3 0,3 0 0,-4 4 0,1 2 0,-3 14 0,1-5 0,-3 10 0,8-12 0,-9 5 0,5 9 0,-5-13 0,4 12 0,2-20 0,0 5 0,3 0 0,-3-5 0,0 5 0,3-6 0,-3-1 0,4-4 0,-5 4 0,4-5 0,-3 6 0,4 8 0,0-11 0,-4 10 0,3-17 0,-3 8 0,4-8 0,0 9 0,-4 4 0,3 2 0,-8 4 0,8-6 0,-3-3 0,4 0 0,-4-1 0,3-4 0,-3 4 0,0-9 0,3 3 0,-2-4 0,3 5 0,-3 4 0,2 3 0,-7 2 0,7-8 0,-3 3 0,4-8 0,-4 4 0,4-2 0,-4-2 0,4 2 0,0-3 0,0 0 0,-3-1 0,2 1 0,-3 0 0,4 0 0,0 0 0,0-1 0,0 1 0,0-1 0,-3 1 0,2 0 0,-3-1 0,1 1 0,2-1 0,-2 1 0,-1-1 0,3 1 0,-2-1 0,-1 1 0,3 0 0,-2 0 0,-1 0 0,4 0 0,-7-1 0,6 1 0,-3 0 0,4 0 0,-3-1 0,3 1 0,-7-1 0,6 1 0,-6 0 0,6 3 0,-2-2 0,-1-1 0,3-1 0,-2-4 0,0 5 0,2-1 0,-6 1 0,6 0 0,-6-4 0,6 3 0,-2-2 0,-1-1 0,3 3 0,-2-7 0,3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7:31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7:45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4968 24575,'0'18'0,"0"29"0,0 9 0,0 24 0,0-11 0,0-8 0,0 1 0,0 21 0,0-21 0,0-2 0,0 1 0,0-3 0,0-8 0,0 21 0,0-15 0,0 6 0,0 0 0,0-7 0,1 1 0,-2-2 0,-4-10 0,3 7 0,-14-3 0,13-20 0,-8 33 0,11-30 0,-8 18 0,6-18 0,-7-5 0,9 7 0,0-7 0,0 5 0,-4-4 0,-2 5 0,0 9 0,-5 1 0,10 0 0,-10 5 0,-1 10 0,-2-4 0,3 3 0,0-8 0,5-13 0,-7 12 0,2-12 0,0 19 0,1-24 0,4 16 0,-3-20 0,3 1 0,1 4 0,-4-5 0,7 1 0,-7 4 0,3-5 0,0 7 0,-3-7 0,8 5 0,-8-5 0,7 9 0,-7-8 0,8-5 0,-3-4 0,4-9 0,0 3 0,0-4 0,0 4 0,0-4 0,0 3 0,0 1 0,-5 7 0,4 2 0,-4 17 0,1-9 0,2 11 0,-7-14 0,4-1 0,-7-8 0,6 2 0,-1 12 0,7 14 0,0 38 0,-5-15 0,-1 6 0,2-2 0,0-1 0,-3 0 0,1-5 0,1 14 0,5-41 0,0 10 0,0 5 0,0 12 0,0-7 0,0-1 0,0-6 0,0 7 0,0-10 0,0-7 0,0-2 0,0-7 0,0-1 0,0-5 0,0-2 0,0 2 0,0-7 0,0 7 0,0-8 0,0 6 0,4-5 0,-3 5 0,8 0 0,-8-5 0,8 5 0,-8 0 0,8-5 0,-8 0 0,7 6 0,-7-15 0,7 15 0,-7-12 0,8 4 0,-8 1 0,7 0 0,-7-1 0,7 1 0,-2 0 0,3-1 0,-4 7 0,8 10 0,-6-7 0,8 12 0,-6-20 0,1 5 0,-1-6 0,1-1 0,-2-4 0,2 4 0,-2-1 0,1 11 0,-1-4 0,2 3 0,-1-8 0,1 5 0,0-3 0,0 4 0,0-1 0,3-3 0,-2 4 0,2-12 0,-4 0 0,3 3 0,-7-6 0,6 6 0,-7-8 0,4 0 0,1 4 0,-1 2 0,16 19 0,-7-10 0,19 18 0,-19-14 0,9 1 0,-10-3 0,2-6 0,-3 0 0,-2-5 0,0-1 0,-4-5 0,4 0 0,-6 0 0,6-3 0,-4-2 0,4-3 0,-2 0 0,6 0 0,23 0 0,11 0 0,18 0 0,11 7 0,2 1-517,-24-4 1,2 1 516,39 9 0,-41-10 0,1 0 0,-6 1 0,-2-1 0,26 3 0,-7-3 0,-2 1 0,-4 2-294,-1 2 1,1 0 293,10-2 0,18 7 0,-9-7 0,-4 8 0,-18-7 0,7 4 0,-17-5 0,0 1 1002,-3-3-1002,3-5 618,1 0-618,25 0 0,8 0 0,11 0 0,-11 0 0,-7 0 0,-18 0 0,1 0 0,-3 0 0,-16 0 0,15 0 0,-32 0 0,11 0 0,-28 0 0,-1 0 0,19 0 0,4 0 0,20 0 0,30 0 0,-3 0-543,-21-3 1,4-1 542,0 3 0,0 0 0,1-7 0,0 1 0,5 6 0,0 0 0,0-7 0,0 0 0,-5 3 0,0 0 0,5-3 0,0-1 0,-6 0 0,-2 1 0,39-8 0,-25 3 0,-3-1 0,4-2 0,-4 0 0,1-2 0,6-5-251,-24 7 0,0 0 251,31-14 0,-32 12 0,0 1 0,24-6 0,7-2 0,-23 18 0,-17-3 0,6 8 0,-20-2 1057,14 4-1057,-18 0 530,1 0-530,-9 0 0,0 0 0,21-13 0,24-4 0,33-14-919,-43 19 1,5-1 918,22-9 0,6-1-1714,8 0 0,6 0 1714,-16 1 0,4-2 0,1 1-1105,5-1 1,0 0 0,2 0 1104,-21 5 0,1 1 0,1-1 0,-1 1 0,0-1 0,-1 0 0,1 1 0,0 0 0,0 2 0,-1 0 0,1 1 0,1-1 0,3-2 0,2-1 0,-1 0 0,-1 2 0,17-1 0,-1 2 0,0-1 0,4-4 0,0 0 0,-3 2 0,-12 6 0,-4 2 0,-3 0-502,9-4 0,-3 1 502,5 4 0,-5 0 0,-31 3 0,-2-1 431,18-3 0,-2 0-431,16-4 2649,-21-2-2649,-41 12 4010,-15-7-4010,11 10 1699,29-7-1699,19 9 0,-7 0 0,5 0-838,6 1 1,4-2 837,18-3 0,4-1-797,-27 4 0,1 1 1,0-2 796,0-3 0,-1-2 0,1 1 0,4 1 0,0 2 0,-1-1 0,22-2 0,1 1 0,-23 1 0,1 1 0,-1 0 0,23 3 0,-1 0 0,7 0 0,-2 0 0,-11 0 0,-6 0-384,-20 0 0,-1 0 384,5 0 0,-4 0 0,6 6 0,17-4 1688,-32 4-1688,-18-6 2527,-16 4-2527,-6-4 980,4 4-980,23-4 0,25 0 0,20 7 0,9 1-545,-40 4 0,0 0 545,3-3 0,-2 0 0,35 14 0,-33-15 0,1 0 0,32 7 0,-35-7 0,1 0 0,5 1 0,-2-1 0,39 8 0,-25-3 0,1 1 0,-21-5 0,0 0 0,20 4 0,2 1 0,-13-1 0,0-1 0,1-2 0,0 0 0,-5 2 0,-2 0-169,-2-4 1,-2 0 168,32 7 0,11 0 0,-40-4 0,-2-1 0,18-1 0,2 3 0,-44-8 0,-3-3 0,-10 3 1072,-1-4-1072,-6 0 355,19 0-355,-3 0 0,25 0 0,-6 0 0,16 7 0,13 1 0,1 0 0,18 6-461,-36-13 0,-1-1 461,46 7 0,-1-7-147,-20 0 147,-17 0 0,8 0 0,-16 0 0,4 0 0,-23 0 0,0 0 914,-3 0-914,-4 0 155,5 0-155,9-11 0,-5-8 0,12-7 0,-9-10 0,1 11 0,-5-3 0,-8 7 0,-3 1 0,-5 1 0,0 1 0,-5 4 0,-1-4 0,-4 5 0,14-21 0,-9-2 0,15-6 0,-1-21 0,8 3 0,-1 0 0,-6-2 0,-8 28 0,-9-7 0,5 1 0,-1 6 0,-3-14 0,3 14 0,-4-14 0,7-3 0,-6 7 0,13-52 0,-18 24-206,-1 22 1,-2-3 205,-5-37 0,0 18 0,0 8 0,0-1 0,0-8 0,0 10 0,0-1 0,0-9 0,0-20 0,0 0 0,-3 25 0,-2-3 0,0 13 0,1 0-400,-1-14 1,-1 2 399,-1 16 0,0 3 0,5-41-308,-5-1 308,7 11 0,0 2 0,0 20 0,0 1 388,0 10-388,0-1 802,0 8-802,0 2 328,0 16-328,0-23 0,0 3 0,-13-36 0,-11-2-1699,-9-11 1699,3 22 0,-2-5-1528,2-2 1,-1-4 1527,0 11 0,-3-5 0,-1 1 0,2 0 0,-2 1 0,1 0 0,0-1 0,1 0 0,-2 0 0,-2 4 0,0 0 0,2 0 0,5 0 0,1-1 0,-1 2 0,-5 3 0,-1 3 0,1-2 0,5 0 0,2 0 0,0 0-210,1 5 0,-1-1 0,0-1 210,-4-14 0,1-4 0,2 7 0,3 1 0,1 2-341,1 7 1,0-4-1,4 8 341,-4-37 0,9 48 0,1 1 1273,-2-35-1273,2 25 2982,5 22-2982,8 9 764,-15-4-764,-5-2 0,-13-20 0,-27-23 30,3-5-30,17 30 0,-1 0 0,3 0 0,0 0 0,1 0 0,-1 0 0,-2 0 0,-1 0 0,1-7 0,1 2-669,-17-18 669,16 20 0,0 1 0,-8-18 0,18 28 0,-2-1 0,1 0 0,2 0 0,-14-26 0,-7 3 0,19 16 0,1 8 0,11 20 1309,-7 3-1309,15 9 717,-2-17-717,14 2 0,0-22 0,-10 14 0,8-23 0,-8 4 0,5-7 0,-2 1 0,-6 10 0,7-10 0,-5 7 0,3-15 0,-5 15 0,0-6 0,1 8 0,0 8 0,1 2 0,0 8 0,5-1 0,-3 7 0,8-5 0,-7 10 0,7-10 0,-8 5 0,7-7 0,-13-21 0,7 8 0,-8-10 0,-1 16 0,4-1 0,-12-8 0,1-9 0,-3 8 0,-5 7 0,9 12 0,-10 1 0,5 2 0,-9-8 0,4 13 0,-4-13 0,2 6 0,6 1 0,-4 1 0,13 9 0,-5-1 0,6 5 0,5 3 0,2 3 0,4 5 0,4-3 0,-3 6 0,-15-3 0,-18 4 0,-20 0 0,-10 0 0,-10 0-825,22 0 0,-5 0 825,-6 0 0,-4 0 0,-15 0 0,-4 0-1192,2 0 1,0 0 1191,-8 0 0,-1 0 0,5 1 0,4-2 0,16-1 0,1-2-523,-6 1 1,4-4 522,25-3 0,0-3 0,-16 0 0,0-1 0,12-2 0,1-1-216,0 1 1,2 0 215,-42-8 0,11 3 0,2 12 0,0 3 1313,18 6-1313,-16 0 2358,26 0-2358,-6 0 1265,0 15-1265,23-11 573,-19 11-573,21-15 0,-17 0 0,1 0 0,-1 0 0,-30 0 0,13 0 0,17 1 0,-1-2 0,-32-6 0,10 6 0,12-6 0,-7 0 0,-13 2 0,-4 1 0,-10 0 0,-4 0-674,21 1 0,-2 0 0,7 2 674,9 0 0,4 2 0,-6-1 0,-3 0 0,-26 0 0,-7 0 0,32 0 0,-2-1 0,-2 2 0,-10 1 0,-2 0 0,5 0-266,-10-2 0,13 1 266,5 6 0,39-3 0,9-3 1964,11 3-1964,-1-4 0,-4 0 0,-21 0 590,3 5-590,-20 2 0,-15 10 0,6-2 0,-26 4 0,23-5 0,8 0 0,3-1 0,-1 0 0,7-1 0,-6-4 0,9-3 0,-1-5 0,1 0 0,-1 0 0,8 0 0,-28 0 0,30 0 0,-22 5 0,22 2 0,6-1 0,0 4 0,9-9 0,6 7 0,0-7 0,2 7 0,4-4 0,1 4 0,1 0 0,2-1 0,-2 1 0,3 0 0,-5 1 0,4-5 0,-3 4 0,4-4 0,-8 8 0,6-3 0,-11 4 0,12-5 0,-8 1 0,3 4 0,-5-3 0,-6 9 0,5-8 0,-11 4 0,11-1 0,-11-2 0,4 2 0,1-4 0,-5 1 0,4-1 0,-5 1 0,5-1 0,-4 1 0,11 2 0,-5-2 0,7 3 0,-1-5 0,0 1 0,0-1 0,6 0 0,-13 4 0,10-8 0,-11 8 0,0-4 0,6 2 0,-6 2 0,13-4 0,-3 4 0,8-4 0,-4 4 0,5-5 0,1-1 0,-1 1 0,0 0 0,-5 1 0,-4 3 0,2 2 0,-2-1 0,4 5 0,4-9 0,-9 4 0,9 0 0,-12 1 0,5 0 0,-2 3 0,1-7 0,7 3 0,-8-4 0,5 0 0,-6 0 0,5 0 0,-3 0 0,3 4 0,-5-3 0,5 3 0,2-4 0,-1-1 0,4 0 0,-3-3 0,-14-1 0,-5-4 0,-18 5 0,-1 8 0,8 0 0,-5 4 0,-4 8 0,-10-2 0,-9 5 0,10-4 0,-8-2 0,17-3 0,-8 6 0,1-10 0,-13 11 0,-1-4 0,1 0 0,-7 6 0,4-13 0,-18 15 0,9-8 0,4 1 0,9-3 0,9-1 0,3-4 0,16 2 0,8-2 0,3-3 0,11 1 0,-5 1 0,6-3 0,0 6 0,-8 2 0,7 1 0,-7-1 0,2 0 0,5-9 0,-5 5 0,6-6 0,-6 1 0,8-4 0,-21-1 0,4 6 0,-15 2 0,-3 20 0,9-8 0,-31 26 0,7-13-286,25-11 0,-2 0 286,-2-4 0,2 0 0,-28 19 0,-8 2 0,10-3 0,1 1 0,-1 0 0,7 0 0,1-1 0,14-1 0,-5 1 0,13-3 0,-13 3 0,5-1 572,1 0-572,2-1 0,-1 0 0,14-3 0,-10-4 0,12 1 0,8-11 0,-4 5 0,12-5 0,0-4 0,3-4 0,-8 3 0,-6 10 0,-19 13 0,1 16 0,-5 6 0,20-19 0,0 4 0,-5 7 0,0 3 0,1 1 0,1-1-253,-2-2 0,3-3 253,-8 28 0,-2-16 0,12-5 0,-4-7 0,7-2 0,-7 2 0,-5 13 0,-3-15 506,-3 15-506,-5-11 0,14-7 0,-11 4 0,21-18 0,-3-4 0,7-4 0,5-7 0,2 1 0,-1 0 0,5-5 0,-5 3 0,6-3 0,-6 4 0,4 1 0,-4 0 0,-1 6 0,1-2 0,-1 3 0,-2-4 0,6-3 0,-6-5 0,-2 12 0,4-14 0,-7 14 0,13-12 0,-4 0 0,0 3 0,3-3 0,-4 5 0,1-5 0,3 4 0,-7 0 0,7-4 0,2 3 0,1-10 0,6 1 0,-6 0 0,2 0 0,-2 3 0,2-2 0,-2 2 0,-2 2 0,-1 1 0,-7 4 0,6 1 0,-6-4 0,2 2 0,1-7 0,2 3 0,4-6 0,0 1 0,4 0 0,-8 0 0,2 1 0,-17 9 0,0-1 0,-2 2 0,-2 1 0,5-4 0,-7 6 0,-1 7 0,7-7 0,-6 6 0,6-8 0,1 1 0,-14 8 0,18-8 0,-11 4 0,18-8 0,3-7 0,7 3 0,1-6 0,1-2 0,2 1 0,-3-5 0,4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7:55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8:10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871 4603 24575,'-10'18'0,"-11"13"0,-12 20 0,-5-9 0,10 6 0,4-27 0,-4 16 0,11-15 0,-48 49 0,41-37 0,-38 34 0,38-35 0,-11 4 0,17-10 0,-8 0 0,16-13 0,1-2 0,2 0 0,-1 0 0,-1 5 0,-4 6 0,4-3 0,-7 11 0,6-10 0,-11 10 0,10-11 0,-3 5 0,5-11 0,4 3 0,-2-8 0,-2 17 0,3-15 0,-2 10 0,4-13 0,4 0 0,-4 4 0,0 2 0,3 5 0,-3 0 0,0-1 0,3 1 0,-8 8 0,8-6 0,-3 6 0,4-9 0,-4 1 0,3-5 0,-3 2 0,4-7 0,0 2 0,0 2 0,0 0 0,0 6 0,0 0 0,0-1 0,0 7 0,0 2 0,0-1 0,0 20 0,0-8 0,0 5 0,0-10 0,0-8 0,0-5 0,0 5 0,0-6 0,0-1 0,0-4 0,0-1 0,0-5 0,0 0 0,0 3 0,-3-6 0,-1 2 0,-4-7 0,4 3 0,0 12 0,4 22 0,-13 27 0,3 8 0,-5 18 0,2-18 0,6 8 0,-7-10 0,6-1 0,-4-8 0,11 6 0,-5-15 0,6-1 0,0-4 0,-5-5 0,4 7 0,-5-7 0,6-1 0,0-1 0,-5-6 0,4 6 0,-4-7 0,5 7 0,0-5 0,0 5 0,0-8 0,0 1 0,0-7 0,0 5 0,0-10 0,-4 3 0,3 1 0,-3-5 0,4 20 0,0-18 0,0 17 0,0-12 0,0 5 0,0 16 0,0 2 0,0 1 0,0-4 0,0-14 0,0-1 0,0-5 0,0 4 0,0-11 0,0 0 0,0-3 0,0-4 0,0 0 0,0-1 0,0-5 0,0 11 0,0-3 0,0 16 0,0 3 0,-11 8 0,8 0 0,-8 6 0,11-14 0,-5 14 0,3-6 0,-3 29 0,5-16 0,0 26 0,0-21 0,0 10 0,0 0 0,0-10 0,0 30 0,0-19 0,0 13 0,0-27 0,0-17 0,0-7 0,5 7 0,-3-6 0,8 6 0,-9-7 0,9 7 0,-8-5 0,3 5 0,0-8 0,-4 1 0,9 0 0,-9-1 0,4 1 0,0-1 0,-4 1 0,9 7 0,-8 2 0,8 0 0,-3 6 0,-1-14 0,5 14 0,-4-6 0,5 0 0,-1-2 0,1 0 0,-1-5 0,0 5 0,0-8 0,-1-5 0,1 4 0,4-5 0,-2 14 0,7-5 0,-6 12 0,2-12 0,1 13 0,-3-6 0,8 14 0,-14-12 0,6 3 0,-8-14 0,4-7 0,-4 5 0,2-11 0,-7 0 0,8-2 0,-5-9 0,1 3 0,2-4 0,-6 3 0,6-2 0,-6 2 0,2-3 0,1 0 0,0 0 0,4 0 0,1 4 0,-1 2 0,2 5 0,0 6 0,3-5 0,-2 5 0,3-6 0,-6-6 0,1 0 0,-1-5 0,8-4 0,31 0 0,16-4 0,-6-1 0,3 2-634,-5 2 1,1 1 633,15 1 0,3 0-976,0 4 0,1 1 976,7 0 0,2-1-1207,13 2 0,2-1 1207,-32-3 0,-1 0 0,1 0 0,5 0 0,1 0 0,-2 0 0,-3 0 0,-2 0 0,0 0-662,35 4 0,-5-1 662,-25-1 0,-1 0 0,9 1 0,-2-1 0,-14-4 0,-2-1 47,6 1 0,1-2-47,-4-2 0,4-2 0,27 1 0,-3 0 0,-39 0 0,-1 0 0,34 0 0,-4 0 0,-8 0 1429,8 0-1429,-2 0 2447,-19 0-2447,-10 0 1713,-17 4-1713,-18 1 1125,-2 0-1125,10-2 149,9-3-149,16-5 0,-7 3 0,6-9 0,-13 5 0,5-10 0,-8 4 0,1-4 0,-1 5 0,9 0 0,-7-5 0,6 3 0,-8-2 0,1 4 0,0-5 0,-1 4 0,-5-3 0,4 4 0,10-4 0,-5 3 0,11-8 0,-15 8 0,1-4 0,0 5 0,-7 1 0,5-1 0,-11 2 0,5-1 0,0 0 0,-5 0 0,5 0 0,8 1 0,-10-1 0,10 1 0,-8 4 0,-5-3 0,5 6 0,0-2 0,-5 4 0,11-4 0,3 2 0,8-8 0,7 3 0,32-7 0,-5-1 0,9 6-246,-27-2 0,-3-1 246,5 2 0,-4-2 0,1 0 0,16-3 0,20 0 0,-11 6 0,-2-4 0,-29 9 0,-1 1 0,27-5 0,15 2 0,-25 6 0,-15 0 0,6 0 0,-16 0 0,-8 0 0,-14 0 0,-7 0 492,-6 0-492,28 0 0,17 0 0,20 0 0,18 0-406,-7 0 406,-1 0-844,-20 3 0,5 3 844,-4-1 0,5 1-1238,27 4 1,5 0 1237,-34-3 0,0 0 0,3 0-980,12 1 0,4 0 0,0-1 980,-5 1 0,0 0 0,2-1 0,13-2 0,4 0 0,-2-2 0,-6 1 0,-1 0 0,7-1 0,-13-2 0,6-1 0,4-1 0,-2 1 0,-5 0 0,0 0 0,-5 0 0,0 0 0,1 0 0,10 0 0,2 0 0,-1 0 0,-7 0 0,-1 0 0,-6 0 0,-5 0 64,4 0 1,-1 0-65,23 0 0,-3 0 0,-33 0 0,-6 0 0,-3 0 0,-9 0 1203,-13 0-1203,-14 0 2225,-7 0-2225,-5 0 3746,0 3-3746,-1 1 206,1 4-206,0 0 0,0-4 0,10 0 0,30-4 0,30 0 0,-27-3 0,5-2-1401,14 1 0,6-2 1401,-5-4 0,6-2 0,-1 1-1325,-1-1 0,1 0 0,5 0 1325,3 2 0,8 0 0,-1-1 0,-6 1 0,-5-1 0,-4 0 0,4 1 0,7 2 0,7 1 0,0 0 0,-3 2-1130,9 0 0,-4 2 1,4-1 1129,-10-2 0,2-1 0,2 1 0,-2 1 0,-4 3 0,0 2 0,-3 0 0,-4-1 0,-3-3 0,-5 0 0,1 0-443,7 4 1,1 0 0,-7 0 442,-1 0 0,-3 0 409,15 0 1,-3 0-410,-18 0 0,-5 0 2845,31 0-2845,-38 0 4157,-4-4-4157,-22-2 2481,-7-3-2481,-8 0 1191,-7-3-1191,1 6 0,17-2 0,26 1 0,6 5 0,-7-5 0,3 0-426,37 5 426,-34-2 0,-1 0 0,32 4 0,15 0 0,-24 0 0,18 0 0,-23 0 0,-20 5 0,-2 1 0,-26 4 0,4-4 0,-19-3 0,0-3 426,2 0-426,9 0 0,5-5 0,9-1 0,-1-5 0,8-6 0,-5 0 0,12-2 0,-5-3 0,0 4 0,-1-5 0,-1-2 0,-11 8 0,-1-1 0,-10 9 0,-9 1 0,3 0 0,-4 0 0,5-5 0,-3-1 0,2 0 0,2-3 0,-5 3 0,4 0 0,1-3 0,-5 3 0,4 0 0,0 1 0,-3 0 0,3 3 0,0-3 0,-4 5 0,5-5 0,-6 4 0,0-4 0,5 0 0,-4 4 0,4-8 0,-4 3 0,0-5 0,0 5 0,4-3 0,-3 3 0,3-5 0,0-3 0,-3 8 0,2-7 0,-4 12 0,1-4 0,-1 5 0,0-5 0,0 4 0,-3-3 0,3-1 0,-4 4 0,10-17 0,-4 4 0,4-6 0,1-3 0,3-3 0,11-3 0,4-14 0,16-6 0,4-10-424,6-1 424,-7 3 0,2 9 0,-19 12 0,1-2 0,25-18 0,-25 15 0,-2 2 0,12-2 0,2-11 0,-7 13 0,7-9 0,-8 9 0,7-1 0,-15 13 0,12-4 424,-7 2-424,-5 2 0,9-3 0,-2 1 0,0-1 0,15-3 0,-15 3 0,14-3 0,-8 9 0,2-6 0,-6 13 0,-7-4 0,-7 17 0,-2 3 0,0 9 0,1-10 0,23 1 0,4-8 0,17 3 0,0-6 0,9 4 0,-6-4-224,-16 7 0,0 1 224,5-3 0,-6-1 0,-1 0 0,-8 2 0,21-6 0,-18 2 0,6 0 0,-12-5 0,-3 2 0,-16 6 448,0-4-448,1 2 0,7-4 0,7-2 0,2-1 0,0 1 0,-2 0 0,0 5 0,-12-1 0,11 6 0,-19 0 0,5 3 0,-6 1 0,5-1 0,-3 0 0,10-6 0,-5 5 0,14-11 0,-3-2 0,11-2 0,-1-12 0,6 4 0,-6-6 0,-2 1 0,13-31 0,-15 24 0,9-29 0,-16 36 0,-12-1 0,12 3 0,-18 4 0,10-2 0,-11 3 0,0-1 0,3 1 0,-2-9 0,0-1 0,6-7 0,6-23 0,-7 8 0,11-9 0,-19 5 0,9 16 0,-9-15 0,3 15 0,1-37 0,-5 10 0,-1-7 0,-7 14 0,-6 23 0,0-1 0,0-8 0,0 6 0,0-15 0,0 15 0,0-16 0,0 8 0,0-1 0,0 10 0,0 11 0,0 7 0,0 7 0,0-2 0,0 14 0,-5-13 0,-41-18 0,9 8 0,-5-3-1889,-19-6 1,-10-4 1888,13 10 0,-6-5 0,-2 1 0,4 5 0,3 5 0,1 5 0,-4-4 0,-11-8 0,-6-6 0,-1 0 0,5 6 0,7 8 0,4 4 0,-2-1 0,-17-12 0,-3-4 0,6 4-871,-3-5 1,3 2 870,-11-1 0,5 1 0,31 6 0,1 1 0,-15-1 0,0 2-406,17 3 1,2 0 405,-7-1 0,3 2-337,-19-12 337,26 18 0,0-1 0,-36-16 0,37 24 0,0 0 0,-28-15 0,-4 6 0,18 3 3123,-10-2-3123,9 2 1971,3 5-1971,16 4 1084,-15 4-1084,27 7 488,-45-8-488,26-6 0,-25-10 0,6-12 0,11 1-556,10 13 0,-1 0 556,6-4 0,0-1 0,-15-6 0,-1-2 0,7-1 0,1-1 0,-2 1 0,2-1 0,2 1 0,1-1 0,-6-5 0,2 0 0,16 10 0,2 1-327,-9-8 1,2 0 326,-6-29 0,-5 4 0,13-8 0,-2 21 0,20 20 0,-33-16 0,4 9-306,10 13 0,0-3 306,1-5 0,2 0 0,-30-22 0,25 17 0,-1-2 0,5 9 0,-1-1 0,-10-10 0,0 0 0,10 7 0,1 0 0,-5-1 0,2 0 0,-16-26 0,-11-1 0,24 13 1039,-5 1-1039,3-20 0,15 17 0,-6-23 669,22 30-669,-5-8 0,7 10 0,2 21 669,-27-6-669,-5 12 0,-21-13 0,16 8 0,-1-3-526,6-1 1,0-2 525,-15-3 0,0-1 0,16 6 0,0-1 0,-24-15 0,2 1 0,3-3 0,5 1 0,1 0 0,-3-5 0,4-5 0,13 21 0,0 2 0,-3-9 0,-12-16 0,28 32 0,5-3 0,3 11 1051,-1-5-1051,-3-2 0,12 6 0,-5-1 0,15 9 0,-2 5 0,3 1 0,-3 2 0,-20 2 0,-16 3 0,-13-11 0,-6 8 0,8-13 0,-19 0 0,-4 1 0,-9-13-560,-9 11 560,9-11 0,24 15 0,-1 0 0,-20-11 0,23 11 0,0 2 0,-17-3 0,-20-2 0,0 1 0,11 0 0,2 1 0,11 6 0,-1-5 0,9 12 0,3-5 0,8 6 0,8 0 0,-6 0 560,19 0-560,-10 0 0,21 0 0,-63 0 0,-7 0-889,9 0 0,-5 0 889,14 0 0,2 0 0,-7 0 0,3 0-306,18 0 1,1 0 305,0 0 0,2 0 0,-32 0 0,33-1 0,-1 2 0,-46 6 0,38-2 0,-1 0 0,6-1 0,1 1 0,2-1 0,-3 0 0,-26-4 0,2 0 0,-12 0 0,12 0 0,2 0 0,3 0 0,-20 0 0,11 0 0,2 0 0,-12 0 0,26 0 0,-1 0 1720,38 0-1720,17 0 669,4 0-669,1 3 0,0-3 0,-28 3 0,-7-3 0,-37 0 0,-4 0-612,-9 0 612,-1 0-743,36 0 1,-3 0 742,-9 0 0,0 0 0,10 3 0,1 1-428,-13-1 0,1 3 428,-27 9 0,44-10 0,-1 0 0,1 2 0,2 0-195,-42 2 195,11 5 0,11 0 0,3 0 534,17-1-534,0-6 1443,3 4-1443,-1 0 944,12-3-944,-9 7 227,20-9-227,-1 4 0,-4 1 0,5-1 0,-7 1 0,1-1 0,-1 1 0,-7 1 0,5-1 0,-12 1 0,12-1 0,-12 1 0,18-1 0,-3-1 0,13 0 0,5-2 0,-1-3 0,-11-1 0,0-4 0,-14 0 0,7 0 0,1 0 0,5 0 0,-11 0 0,2 5 0,-14 2 0,1 6 0,-1-1 0,0 0 0,1 6 0,-10-3 0,8 8 0,-16-1 0,15 3 0,-7 1 0,17-3 0,2 0 0,8-1 0,5-2 0,-6 9 0,12-9 0,-6 7 0,9-12 0,-7 4 0,5-4 0,-11 1 0,-10 13 0,-3-8 0,-5 11 0,9-9 0,0-6 0,-2 5 0,0-4 0,-6 1 0,6 3 0,-8-8 0,1 4 0,-1 0 0,-8-4 0,6 4 0,-15 2 0,15-4 0,-1-1 0,-19 9 0,21-10 0,0 2 0,-13 11 0,18-11 0,-16 17 0,19-13 0,1-1 0,7 0 0,10-5 0,7-8 0,-24 3 0,-5-3 0,-14 1 0,3 11 0,-1 9 0,8 0 0,0 4 0,3-7 0,-3 7 0,-15 0 0,-5 1 0,28-8 0,-2 0-545,-39 11 1,0-3 544,-1 4 0,28-15 0,-2-1 0,4-3 0,3 0 0,-36 15 0,17-10 0,3-1 0,4 3 0,2-4 0,-3 3 0,17-3 0,2-1 0,-33 12 0,-10 2 0,39-15 0,8-6 0,2-1 0,8 0 0,11-5 1089,-47 17-1089,21 1 0,-3-4 0,-2 3 0,-20 20 0,-12 9-721,20-8 721,22-9 0,-2 0 0,-37 23 0,34-17 0,0 1 0,2-8 0,1-1 0,-27 36-279,6-17 279,10 2 0,-1-10 0,0 4 0,9-9 0,-7 3 0,7-3 0,-3 9 711,-4-5-711,13 3 289,-5-6-289,11-10 0,-1 5 0,3-11 0,-4 11 0,10-17 0,0 8 0,8-11 0,6-2 0,-5 5 0,8-4 0,-7 4 0,7 1 0,-4 0 0,5-1 0,-1 7 0,-5 10 0,3 7 0,-3 1 0,3-3 0,1-7 0,5-1 0,-3-5 0,3 18 0,-9 0 0,8-1 0,-3 9 0,6-31 0,3 17 0,-8-13 0,8 7 0,-9-1 0,9 1 0,-8-7 0,8 5 0,-3-10 0,0 18 0,3-11 0,-3 13 0,4-8 0,0-7 0,-5 5 0,4-4 0,-4 5 0,0 1 0,4-7 0,-8-1 0,8-6 0,-8 3 0,8-7 0,-3 1 0,1-8 0,2 0 0,-7 4 0,3 2 0,0 5 0,-3-1 0,2 1 0,-4 6 0,-3 3 0,2-5 0,-2 2 0,5-16 0,0 4 0,3-5 0,2 0 0,-1-1 0,3 1 0,-5 7 0,2-6 0,-3 7 0,2-8 0,-1-1 0,5-3 0,-2-1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8:17.9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8:32.2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982 4462 24575,'-5'13'0,"-6"6"0,-6 3 0,-5 9 0,-5-9 0,2 10 0,-27 8 0,21 4 0,-21 20 0,32-26 0,-13 19 0,14-28 0,-7 6 0,3 6 0,2-19 0,5 4 0,2-10 0,5-10 0,4 8 0,-3-7 0,3 6 0,-5 1 0,1 6 0,3-2 0,-4 2 0,5-1 0,-5-1 0,1 1 0,3-6 0,-1-1 0,6 1 0,-3 1 0,0 5 0,3 0 0,-9 0 0,9 7 0,-8 0 0,7 2 0,-8 12 0,4-18 0,0 13 0,2-17 0,4 8 0,-5-6 0,4 6 0,-3-1 0,4-4 0,-6 10 0,5-9 0,-9 10 0,8-12 0,-7 6 0,8 1 0,-8-6 0,8 13 0,-4-13 0,0 4 0,0 3 0,0-8 0,-4 8 0,7-9 0,-3 7 0,1-6 0,3 6 0,-3-7 0,-1 0 0,4-5 0,-3 4 0,4-8 0,0 6 0,0-8 0,-3 0 0,2 8 0,-2 1 0,-3 14 0,-7 10 0,-14 23 0,-6 9 0,5-14 0,-1 1 0,-8 23 0,4-2 0,10-29 0,5-7 0,6-1 0,2-5 0,8-17 0,-8 26 0,4-16 0,-1 20 0,2-25 0,5 7 0,0-6 0,0 4 0,0-4 0,0 4 0,0-12 0,0 6 0,0-7 0,0-6 0,0 6 0,0-10 0,0 4 0,0-6 0,0 7 0,0 0 0,0 5 0,0 0 0,0 6 0,0-4 0,0 10 0,0-3 0,0-2 0,5 21 0,-4-22 0,9 15 0,-9-26 0,4 4 0,-1-9 0,-4 4 0,4-1 0,-1-2 0,-2 8 0,4-4 0,-5 12 0,4-6 0,-3 12 0,3-12 0,1 21 0,-4-4 0,3 1 0,-4-5 0,0-13 0,6-1 0,-5-5 0,3 4 0,-4-4 0,0 6 0,0-2 0,0 8 0,0-6 0,0 6 0,0-1 0,0-4 0,0 10 0,5-3 0,-4-2 0,5 6 0,-6-11 0,0 10 0,0-14 0,0 6 0,0-9 0,0 9 0,0-3 0,0 3 0,0-9 0,0 3 0,0-2 0,0 4 0,0 1 0,0-2 0,0 1 0,0 7 0,0-6 0,0 6 0,0-1 0,0-4 0,0 4 0,0-5 0,0-2 0,0 2 0,0-1 0,0-1 0,0 2 0,0-1 0,0 0 0,0 0 0,0 7 0,0 0 0,0 8 0,0 7 0,0-5 0,0 12 0,0-5 0,0-1 0,0 22 0,0-24 0,0 15 0,0-21 0,0-2 0,0-4 0,0 4 0,0-12 0,0 0 0,0-2 0,0-9 0,0 4 0,-3-9 0,2 4 0,-3 14 0,4 19 0,0 20 0,0 11 0,-16 21-1237,12 6 1237,-5-33 0,2 3 0,6-6 0,2-2 0,-1-4 0,0-1-306,0 2 1,0 0 305,0 40 0,0-42 0,0-1 0,0-2 0,0 0 0,0 42 0,6-11 0,3-2 0,5-20 0,6-3 0,-6-8 0,6-8 1197,-7 5-1197,-2-12 651,2 12-651,4-4 0,-3-1 0,2-1 0,-6-15 0,-3-1 0,2-8 0,-8 2 0,8 7 0,-3 3 0,-1-6 0,-1 3 0,-4-18 0,0 9 0,5-8 0,-5 7 0,4-3 0,0 6 0,-3-2 0,4 2 0,-1-1 0,3 15 0,2-12 0,1 12 0,1-15 0,-2 1 0,1-2 0,12 3 0,-5-2 0,16 4 0,-11-4 0,11 2 0,-1 7 0,11-2 0,-4 3 0,7 2 0,-11-8 0,14 16 0,-9-7 0,24 18 0,-22-17 0,11 7 0,-25-24 0,-6-2 0,-8-6 0,-6-3 0,1-1 0,-1-4 0,29 0 0,19 0 0,46 0-516,-45 0 0,1 0 516,4 0 0,4 0-1158,18 0 1,7 0 1157,6 5 0,11 1-1153,-23-3 0,8 2 0,4-1 0,-3 0 1153,-8-1 0,-2 1 0,2-1 0,3 1 0,0-1 0,7 1 0,1-1 0,-3 0 0,-7-2 0,14 0 0,-9-1 0,12-1-692,-20 2 1,9-1 0,5 1 0,1 0 0,-4-2-1,-7-1 692,6-2 0,-8-4 0,0 1 0,8 1 0,-7 1 0,7 0 0,3 1 0,0 0 0,-2-2 0,-7 0-310,18-4 0,-6-1 1,-5 0-1,-5 0 310,-3-2 0,-8 2 0,3 1-22,13 1 1,2 2 0,-11-1 21,-14-1 0,-3 0 1070,14 0 1,-1 0-1071,-21 3 0,-6 1 4563,21-7-4563,-27 10 3250,-19-3-3250,-17 1 2477,-8 0-2477,-2-7 979,4 4-979,18 0 0,20 7 0,31 0 0,26 0-509,-45 0 1,1 0 508,6 0 0,0 0 0,7 0 0,0 0 0,3 0 0,-2 0 0,2 0 0,-3 0 0,-10 0 0,-3 0 0,3 0 0,1 0 0,42 0 0,-42 0 0,4 0 0,12 0 0,2 0 0,-13 0 0,1 0 0,11 0 0,0 0 0,-21 1 0,-1-2 0,12-3 0,1 0 0,-10 3 0,-1 0 0,-1-3 0,3 0 0,24 0 0,-3 1 0,9 1-14,-22-4 1,-4-1 13,-18 1 0,-11-4 0,-21-4 0,4 8 0,33-3 0,5 8 0,8 2 0,-4-1 0,4 0-487,20 1 0,2-2 487,0-9 0,1 0-1022,-16 8 1,4 1 0,1 0 1021,7-5 0,2-2 0,4 1-1010,13 6 0,4 2 1,-2-1 1009,-12 0 0,-1 0 0,2 0 0,9 0 0,2 0 0,-2 0 0,-10 0 0,-3 0 0,6 0 0,-1 3 0,6 0 0,2 0 0,-6 0 0,4-2 0,-4-1 0,4 1 0,-8 2 0,5 0 0,-1 0 0,-7-1 0,-1-2 0,-6 0 0,1 0-149,0 0 0,-1 0 0,1 0 149,-1 0 0,0 0 0,-4 0 0,11 0 0,-5 0 0,-1 0 0,-7 0 0,0 0 1284,-30 0-1284,-17 0 2650,-4 0-2650,26 0 0,19 0 0,-17 0 0,4 0 1085,-2 0 1,3 0-1086,34 0 0,7 0-1375,2 0 1,5 0 1374,-12 0 0,4 0 0,1 0 0,0 0 0,0 0 0,0 0 0,-1 0 0,1 0 0,0 0 0,-1 0 0,-1 0 0,-1 0 0,-6 0 0,1 0 0,-2 0 0,3 0 0,-1 0 0,-2 0 0,-4 0 0,-1 0 0,0 0-729,0 0 0,-1 0 1,-2 0 728,-8 0 0,-2 0 0,-3 0-411,12 0 1,-3 0 410,7 0 0,-4 0 0,-26 0 0,-3 0 0,13 0 0,0 0 533,-7 0 1,-3 0-534,24 0 2991,-5 0-2991,-35 0 2726,-10 0-2726,-15 0 1274,0 0-1274,7 0 151,1 0-151,11 0 0,-10 4 0,10-3 0,-16 6 0,8-6 0,-9 7 0,-2-7 0,5 4 0,11 0 0,9 2 0,7-1 0,6 5 0,-7-4 0,8 6 0,1-1 0,25 0 0,-20 0 0,20 1 0,-26-1 0,-7-5 0,-3 4 0,0-5 0,-6 6 0,14-5 0,-13 3 0,13-3 0,-6 4 0,33 8 0,-19-5 0,27 5 0,-30 0 0,8-5 0,-10 8 0,-12-10 0,-5-2 0,2-6 0,0-4 0,34 7 0,20 4-495,-37-4 1,3 2 494,4-1 0,2 1 0,5 4 0,2 1-781,1-1 1,0 3 780,7 6 0,0 2 0,-19-10 0,-1 1-389,9 7 1,-2-2 388,-14-7 0,-1 0 0,6 0 0,-1 0 0,0-1 0,-1 1-111,33 8 111,-3-4 0,-11 3 864,-10-7-864,8 8 1559,-8-6-1559,1 4 882,6 2-882,-16-7 133,16 7-133,-16-8 0,31-6 0,-27-1 0,16-6 0,-22 0 0,-1 0 0,1-11 0,8 2 0,28-34 0,-19 17 0,26-20-658,-9 10 658,4-4 0,-43 19 0,3 1 0,4-1 0,-3 3 0,18-10 0,-17 12 0,0 0 0,24-13 0,-28 10 0,1-1 0,37-11-90,-11-5 90,-11 1 0,-18 2 0,1-7 0,-16 5 0,0-17 0,-6-25 0,-4 0 8,-7 19 1,-1 0-9,2-29 0,-4 34 0,0 0 0,0 0 0,0-2 0,-4 2 0,1-3-733,9-9 1,-2-5 732,-6-3 0,1-6 0,5 3 0,3-5 0,0 1 0,-7 12 0,-2 2 0,2-1 0,7-13 0,1-3 0,-2 8 0,-4 8 0,0 5 0,7-5 0,0 4-675,-2-36 675,2 45 0,-2-2 0,-10 2 0,0 2 0,13-32-32,-8 12 32,0 3 568,-2 16-568,-5-15 1543,-2 15-1543,-6-16 754,0 7-754,0-10 38,0 2-38,0 8 0,0-7 0,0 23 0,0-4 0,0 20 0,0-20 0,0-11 0,0-23 0,0-1-629,0 28 1,0-2 628,1 2 0,-2-2 0,-3-9 0,0-3 0,3-2 0,0-1 0,-7 12 0,0-1 0,1-10 0,3-2 0,-1 5 0,-1 3 0,-1 12 0,-1 2-333,4-10 0,-2-1 333,-10-25 0,2 16 0,-1-4 0,5 12 0,0 2 0,-4 4 0,0 0 0,4-14 0,1 4 0,-6 4 0,2-25 0,0-4 0,-4 6 0,5 18 0,0 2 0,-5-24 0,9 18-196,-6-7 196,5-1 0,0 8 0,-5-7 0,6 10 0,-3 20 0,0-1 0,1-27 0,-9-15 0,10 26 0,-4 37 0,-44-38 0,-9 28-160,6 2 0,-4-2 160,2 4 0,-2 1 0,-13-9 0,-1 3 0,9 7 0,0 1 0,-7-8 0,-1-1-957,-6 3 1,0 0 956,-5-12 0,-2-1 0,22 16 0,-2 0 0,-1-2 0,-2-2 0,0-1 0,-1 2 0,-4 0 0,-1 2 0,5 1 0,-4-2 0,1 1-351,8 5 0,-3 1 1,10 5 350,-16 1-300,9-1 0,-1 2 300,-20 8 1054,11-4-1054,-5 5 0,34 6 0,-2-7 0,-5-6-147,-6-5 1,-5-5 146,-8-3 0,-9-5 0,2 1 0,12 6 0,1 0 0,-7-1-673,-4-3 0,-8-2 0,-1 0 0,5 2 673,-3 0 0,4 2 0,-3-1 0,5-1 0,-3-2 0,-2 0 0,5 0 0,-11-5 0,1-1 0,5 1 19,6 3 0,2 1 1,4-3-20,4-3 0,2 0 0,4 2 0,-10-1 0,6 0 0,8-3 0,7 2 0,-21-16 134,33 16-134,15 10 2306,4 5-2306,10 21 4713,-17-21-4713,-17-1 0,-7-10 0,3 5 0,-4 2 132,-20-13-132,19 15 0,-2 0 0,10 7 0,2-1 0,-7-2 0,1 1 0,-36-29 0,41 27 0,1-2 0,-18-27 0,-18-6 0,24-7 0,-5 12 0,18-3 0,9 18 0,8-6 0,16 23 0,2-10 0,7 23 0,-1-3 592,-6 12-592,-8-8 0,-12-7 0,1-1 0,-1-10 0,-1 4 0,8 2 0,-7-7 0,12 6 0,-3-5 0,4 6 0,-1-5 0,-1 12 0,1-12 0,3 12 0,-6-6 0,5 7 0,1 4 0,-4-2 0,4 3 0,-12-7 0,6 2 0,-13-3 0,3-6 0,-4 4 0,-11-6 0,8 0 0,-34-14 0,28 10 0,-17-8 0,25 21 0,0-9 0,7 8 0,-1-6 0,10 9 0,3 6 0,-11-13 0,-9-1 0,-4-4 0,-16-9 0,12 13 0,-15-12 0,-4 10 0,2-13 0,-4 6 0,0-7 0,15 10 0,-13-7 0,26 15 0,-9-6 0,19 10 0,2 5 0,5 1 0,2 6 0,4 4 0,-5-3 0,-1 7 0,-16-13 0,6 8 0,-11-10 0,13 6 0,-6-6 0,0-2 0,0 1 0,-16-4 0,12 14 0,-5-3 0,11 10 0,-4 0 0,0 0 0,-6 0 0,7 0 0,1 5 0,0 6 0,0 2 0,6 2 0,9-9 0,-14-2 0,-19-11 0,-26-2 0,-11-5-854,24 0 1,-7 0 853,4 1 0,-3-3 0,-23-4 0,-4 0-1161,2-2 1,-1 3 1160,-1 1 0,4 4 0,24 3 0,1 2-487,-14 2 0,2 4 487,27 3 0,2 0 0,-18-4 0,0 0-235,13 3 1,1 0 234,0-3 0,1 1 0,-33 3 0,-8-7 1326,29 5-1326,-16-12 2305,28 13-2305,-32-12 1173,29 12-1173,-11-6 619,26 7-619,9 0 48,0 0-48,0 0 0,7 0 0,-7 0 0,-22 0 0,-26 0 0,-20 0-583,1 7 583,5 1 0,20 7 0,23-7 0,-2 0-630,-2 4 0,-3 2 630,-10-4 0,-3-1 0,-5 5 0,-2 0-976,-6-4 1,0-1 975,-3 2 0,1-2 0,-1-4 0,0 2 0,-7 2 0,4 0-529,30-8 0,0 0 529,-21 3 0,2 1 0,-13 2-92,25-6 1,1-1 91,-23 8 844,-6-8-844,22 7 1905,12-6-1905,9 10 1232,11-10-1232,9 9 805,-1-9-805,-27 4 0,-8-5 0,-30 0 0,2 0 0,20 0 0,-6 0 249,30 0-249,1 0 0,-19 0 0,2 8 0,-9-1 0,-3 7 0,7 0-661,-25 3 661,-3-2 0,50-7 0,-4 1 0,-27 3 0,1 0 0,-13 4 0,13-4 0,4 1 0,12 0 0,-18 2 0,29-2 0,-5 0 0,26-2 0,-1 0 0,-6 10 0,19-9 661,-11 7-661,6-1 0,6-2 0,-2 8 0,7-10 0,5-5 0,-21 8 0,-27 16 0,14-5 0,-4 5-962,-10 6 1,-5 5 961,-13 12 0,-2 0 0,8-6 0,1-2 0,6-3 0,0-1 0,1 0 0,-2 1 0,-3-1 0,-1 0 0,4-1 0,-1 1 0,-13 2 0,0-2 0,15-12 0,-2-2 0,-11-2 0,-3 1-1070,-6 5 1,-3 0 1069,-5-3 0,-3 2-796,29-7 1,-1 3 0,1-2 795,-29 10 0,0 0 0,1 3 0,-1 2-525,32-12 0,0 1 0,2-1 525,-12 4 0,2 0 372,-3 4 0,2-3-372,24-14 0,4-1 0,-32 24 1720,18-17-1720,13 5 2537,-18 3-2537,26-15 2208,-18 13-2208,31-22 814,1 4-814,7-6 0,5 1 0,2-5 0,-7-2 0,4-3 0,-17 0 0,4 10 0,1 1 0,-6 6 0,-6 11 0,-15 1 0,-29 26 0,23-18 0,-1 2 0,2 2 0,0-2-244,4 1 1,-2 0 243,-4 5 0,-8 6 0,10-2 0,9-6 0,-1 11 0,12-14 0,5 5 0,-3-8 0,12-2 487,-12 1-487,15-8 0,-6 0 0,8-9 0,2-1 0,-2-2 0,1 2 0,5-4 0,-5 6 0,5-6 0,-6 11 0,-1-9 0,1 10 0,-1-1 0,2-4 0,3 4 0,-2-10 0,8 3 0,-4-3 0,1-1 0,7 0 0,-5-5 0,11-2 0,-4 1 0,2 0 0,2 1 0,-3-2 0,0 1 0,-1 13 0,-5-4 0,1 10 0,-1-8 0,-1 6 0,0-4 0,1 4 0,0-5 0,-5-2 0,4 1 0,-4 1 0,1-2 0,3 2 0,-8-5 0,-2 12 0,5-16 0,-6 11 0,12-14 0,-4 1 0,0 0 0,4-1 0,-8 1 0,3 0 0,-6 5 0,2 1 0,-10 8 0,2 6 0,1-3 0,2 1 0,13-13 0,-3 4 0,6-9 0,-2 8 0,2-7 0,-2 3 0,6 0 0,-4-4 0,3 9 0,-4-4 0,-2 6 0,6-7 0,-4 5 0,3-3 0,0-1 0,2-2 0,1-4 0,2 0 0,-4 1 0,5-1 0,0-4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5:05:58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6:33:0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6:33:06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6:33:0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6:33:06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6:33:0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6:33:06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6:33:0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0253-A706-9249-A08C-50E1DF5235BA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2915C-69C9-184E-B956-A9D8B5827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6B8A-6A05-2446-8FEB-9630C33D33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86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>
            <a:extLst>
              <a:ext uri="{FF2B5EF4-FFF2-40B4-BE49-F238E27FC236}">
                <a16:creationId xmlns:a16="http://schemas.microsoft.com/office/drawing/2014/main" id="{9316BC8E-0745-1947-A998-ED31B5BFF8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D3891A-415C-C54B-8A02-30862540662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EF5D27DD-94B8-F943-A319-CA8117B1B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7341A2C8-AF3D-6E49-B2DB-CF3493B1FD82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An array of </a:t>
            </a:r>
            <a:r>
              <a:rPr lang="en-GB" dirty="0" err="1"/>
              <a:t>HeapPages</a:t>
            </a:r>
            <a:r>
              <a:rPr lang="en-GB" dirty="0"/>
              <a:t> on disk</a:t>
            </a:r>
          </a:p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err="1"/>
              <a:t>Javadoc</a:t>
            </a:r>
            <a:r>
              <a:rPr lang="en-GB" dirty="0"/>
              <a:t> is your friend!</a:t>
            </a:r>
          </a:p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Implement everything except </a:t>
            </a:r>
            <a:r>
              <a:rPr lang="en-GB" dirty="0" err="1"/>
              <a:t>addTuple</a:t>
            </a:r>
            <a:r>
              <a:rPr lang="en-GB" dirty="0"/>
              <a:t> and </a:t>
            </a:r>
            <a:r>
              <a:rPr lang="en-GB" dirty="0" err="1"/>
              <a:t>removeTuple</a:t>
            </a:r>
            <a:endParaRPr lang="en-GB" dirty="0"/>
          </a:p>
          <a:p>
            <a:pPr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679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>
            <a:extLst>
              <a:ext uri="{FF2B5EF4-FFF2-40B4-BE49-F238E27FC236}">
                <a16:creationId xmlns:a16="http://schemas.microsoft.com/office/drawing/2014/main" id="{D9192E77-DCC9-A347-82F9-73BE41134A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02E6C-C90A-2D44-92D1-2677D33C05C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C1F82512-6283-7544-99DE-3C74D7AF9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B99D5C7-905C-204A-96B7-C38E39E4237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Format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Header is a bitmap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Page contents are an array of fixed-length Tuples</a:t>
            </a: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Full page size =  </a:t>
            </a:r>
            <a:r>
              <a:rPr lang="en-GB" dirty="0" err="1">
                <a:cs typeface="+mn-cs"/>
              </a:rPr>
              <a:t>BufferPool.PAGE_SIZE</a:t>
            </a:r>
            <a:endParaRPr lang="en-GB" dirty="0">
              <a:cs typeface="+mn-cs"/>
            </a:endParaRP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Number of bits in Header = number of Tuples</a:t>
            </a: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Header size + size of tuples = </a:t>
            </a:r>
            <a:r>
              <a:rPr lang="en-GB" dirty="0" err="1">
                <a:cs typeface="+mn-cs"/>
              </a:rPr>
              <a:t>BufferPool.PAGE_SIZE</a:t>
            </a:r>
            <a:endParaRPr lang="en-GB" dirty="0">
              <a:cs typeface="+mn-cs"/>
            </a:endParaRP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Note </a:t>
            </a:r>
            <a:r>
              <a:rPr lang="en-GB" dirty="0" err="1">
                <a:cs typeface="+mn-cs"/>
              </a:rPr>
              <a:t>endianness</a:t>
            </a:r>
            <a:r>
              <a:rPr lang="en-GB" dirty="0">
                <a:cs typeface="+mn-cs"/>
              </a:rPr>
              <a:t>!</a:t>
            </a:r>
          </a:p>
          <a:p>
            <a:pPr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>
            <a:extLst>
              <a:ext uri="{FF2B5EF4-FFF2-40B4-BE49-F238E27FC236}">
                <a16:creationId xmlns:a16="http://schemas.microsoft.com/office/drawing/2014/main" id="{45D2BE46-30CA-D44C-92F0-CFA0A284F7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01B998-A3A3-A748-86C7-771D67D4070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053125A-E131-8640-B93B-936F886B0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B6308330-2C14-6C4D-B9BE-962D1BA43CD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73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>
            <a:extLst>
              <a:ext uri="{FF2B5EF4-FFF2-40B4-BE49-F238E27FC236}">
                <a16:creationId xmlns:a16="http://schemas.microsoft.com/office/drawing/2014/main" id="{A78D00BD-9832-5845-8D66-483363AD2F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7251F1-ED68-5A43-A20A-BA3FC993DC9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652E35B-A27C-9446-9FA2-36BA5C687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C4059B71-609A-3048-BD6D-22CC3A1254E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60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>
            <a:extLst>
              <a:ext uri="{FF2B5EF4-FFF2-40B4-BE49-F238E27FC236}">
                <a16:creationId xmlns:a16="http://schemas.microsoft.com/office/drawing/2014/main" id="{734BF0E6-943E-9B4C-AA8E-57ED166F9E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6C2DEF-CAB2-5C40-8E8F-FF1357FAF43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957E79EE-0976-5848-B25C-F2A2DB6B9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2E113069-20AB-3245-91C2-94EF86A0BC47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17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3E209-F4D9-084B-9978-0C95EA46620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4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B580D-40C4-5642-8088-AD18AFCF845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3E209-F4D9-084B-9978-0C95EA46620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0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>
            <a:extLst>
              <a:ext uri="{FF2B5EF4-FFF2-40B4-BE49-F238E27FC236}">
                <a16:creationId xmlns:a16="http://schemas.microsoft.com/office/drawing/2014/main" id="{7A72A3EA-C8B9-F04B-A69E-A9162970FF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691128-6A40-8F4A-9D2F-B4E9C09D63B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0597F2ED-A091-9C4B-8637-E4961077C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37898060-8B97-5040-9E70-9AB0D0CCC31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77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>
            <a:extLst>
              <a:ext uri="{FF2B5EF4-FFF2-40B4-BE49-F238E27FC236}">
                <a16:creationId xmlns:a16="http://schemas.microsoft.com/office/drawing/2014/main" id="{34E42257-9E6D-F44A-88F4-DF7555FE86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7CCBCA-EC33-A743-A85D-EB785B593BD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E464A108-F212-B642-A2A4-75C8C3874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1C604BD9-B15B-734F-B593-D8D083FDF2F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7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>
            <a:extLst>
              <a:ext uri="{FF2B5EF4-FFF2-40B4-BE49-F238E27FC236}">
                <a16:creationId xmlns:a16="http://schemas.microsoft.com/office/drawing/2014/main" id="{95145302-137A-B844-BF11-2A2572D792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0CE47D-F7E2-6544-AAFB-7F8C98FA7CD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823B9004-7D0E-634B-8970-6E63A1541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D4F0E06-558A-6742-9B91-804404C12858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028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>
            <a:extLst>
              <a:ext uri="{FF2B5EF4-FFF2-40B4-BE49-F238E27FC236}">
                <a16:creationId xmlns:a16="http://schemas.microsoft.com/office/drawing/2014/main" id="{764C6739-96DD-2D44-9E97-CC3C7DC02B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12AF63-5833-7B47-8813-8C2CC5B6072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640E5870-ED0C-2D43-ABB7-D9A16D9C5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12FB68DE-FAEE-6348-A435-D342DCEDC2D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Catalog stores a list of available tables, TupleDesc</a:t>
            </a:r>
          </a:p>
          <a:p>
            <a:pPr marL="736600" lvl="1" indent="-279400">
              <a:lnSpc>
                <a:spcPct val="84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void addTable(DbFile d, TupleDesc d)‏</a:t>
            </a:r>
          </a:p>
          <a:p>
            <a:pPr marL="736600" lvl="1" indent="-279400">
              <a:lnSpc>
                <a:spcPct val="84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DbFile getTable(int tableid)‏</a:t>
            </a:r>
          </a:p>
          <a:p>
            <a:pPr marL="736600" lvl="1" indent="-279400">
              <a:lnSpc>
                <a:spcPct val="84000"/>
              </a:lnSpc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TupleDesc getTupleDesc(int tableid)‏</a:t>
            </a:r>
          </a:p>
          <a:p>
            <a:pPr marL="336550" indent="-336550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Not persisted to disk</a:t>
            </a:r>
          </a:p>
          <a:p>
            <a:pPr marL="336550" indent="-33655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77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>
            <a:extLst>
              <a:ext uri="{FF2B5EF4-FFF2-40B4-BE49-F238E27FC236}">
                <a16:creationId xmlns:a16="http://schemas.microsoft.com/office/drawing/2014/main" id="{DDAD16D3-F9C9-784C-886E-D445436FEB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991D67-105A-8540-B511-20F04C013C2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B3B1BEE7-A06A-B346-B057-7910E7382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EC64AB9F-AAEF-434B-BE7A-67AF6CDD3AF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ln/>
          <a:extLst>
            <a:ext uri="{AF507438-7753-43e0-B8FC-AC1667EBCBE1}"/>
          </a:extLst>
        </p:spPr>
        <p:txBody>
          <a:bodyPr wrap="none" anchor="ctr"/>
          <a:lstStyle/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Manages cache of pages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Evicts pages when cache is full [not lab 1]</a:t>
            </a:r>
          </a:p>
          <a:p>
            <a:pPr marL="336550" indent="-336550">
              <a:lnSpc>
                <a:spcPct val="93000"/>
              </a:lnSpc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All page accesses should use </a:t>
            </a:r>
            <a:r>
              <a:rPr lang="en-GB" dirty="0" err="1">
                <a:cs typeface="+mn-cs"/>
              </a:rPr>
              <a:t>getPage</a:t>
            </a:r>
            <a:endParaRPr lang="en-GB" dirty="0">
              <a:cs typeface="+mn-cs"/>
            </a:endParaRP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Even from inside </a:t>
            </a:r>
            <a:r>
              <a:rPr lang="en-GB" dirty="0" err="1"/>
              <a:t>DbFile</a:t>
            </a:r>
            <a:r>
              <a:rPr lang="en-GB" dirty="0"/>
              <a:t>!</a:t>
            </a:r>
          </a:p>
          <a:p>
            <a:pPr marL="336550" indent="-336550">
              <a:lnSpc>
                <a:spcPct val="93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>
                <a:cs typeface="+mn-cs"/>
              </a:rPr>
              <a:t>You will eventually implement 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locking for transactions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Flushing of pages for recovery</a:t>
            </a:r>
          </a:p>
          <a:p>
            <a:pPr>
              <a:buFont typeface="Times New Roman" charset="0"/>
              <a:buNone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51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DB68-6067-AD44-BA51-F7D77A165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999C2-C6EB-684B-B389-5EAD35FAC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3AFA1-66F9-754D-988E-69B48E63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39649-DBBA-5143-9C45-8E5F1498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9A9DC-E0BE-1A4A-90CA-F60B0A5D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1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CD86-7BF8-5543-AFEA-E3F50E7A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04595-E950-0B48-8A41-20939B0CB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6DD2F-9A26-8A4A-A912-D024B89C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6946B-3010-E249-B7C8-1C20DADA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850E0-6648-384A-B8E9-35BEF985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8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1F336-9E1C-124A-9E12-4553CAF5A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A9BB2-77C6-0A41-A1D6-F6422CDA9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35B8-B092-7D42-820A-662C911B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AC90F-80B4-0F4A-85A7-C2150907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0442-2F96-C042-82B7-B7FCEC9A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6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FC60-5559-AC4A-919A-4A5FD3D3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4700-7554-CF42-9488-95384B354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52334-CB03-0F4D-A680-EC642A5C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F9CA-5909-D04D-9E6F-DCDCA721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AA8E5-EA03-3741-BD4B-2E02E4AF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3351-D8E0-5541-9E3B-03F687FE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336B5-CB10-E742-B37C-308E62C37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3ECEA-E9E2-0D43-A57A-139965DE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45EC3-6C46-FE41-BD14-A89684F3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BFA73-4E11-8647-8D95-6BD0E60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C7838-796A-7F4C-BE2B-8100BF45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3D317-685D-DC4F-97FC-EFD707000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25D81-B8A5-4045-ABEC-F055F93D9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136CD-57F3-B543-B385-614E269A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08506-54F8-CB4A-9C8C-A3B3BB2F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FDAA6-59A0-6643-8CAB-F69C8884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2487-8615-EA4A-9E5A-DD85BAC5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5ACE1-E437-9F40-8739-FACDC3164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ACC0E-AFA7-284D-95B6-DCF64D5B2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BAA27-80F5-AE43-A7A3-2B6F70D25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F68F2-A94A-CF45-98B6-7263A4F15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10C9C-E621-F249-AE9F-954FF8EF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2C84E-DECC-3545-BDCB-314E2A27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002D2-B3DD-1148-B81C-E9F87D1D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73DB-C324-5B4F-9AF7-48B51447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A4EDE-026A-EE4D-A1FD-7EDCE6E0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C6753-97C3-D548-A1E5-D7087354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CEBAA-1400-7C4C-86F6-11671FAD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3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8D239-FD1E-204C-80B2-9098B5A9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B53B6-CD1A-2E48-B352-847FA7B7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91D23-BA53-9749-B216-FDB4FC8E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6B5E-7F0E-DF4C-A0DF-6869ED55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28AF3-DAF9-8F4B-9924-97682B82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F6C8A-1F08-8A4E-82AE-7940543AE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875AC-3E5C-5E4A-BC34-0B537BC2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7326E-7899-2C46-A234-5616DBC8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7AB4F-BFB7-1B46-9F32-78376165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7D25-8F1B-7B42-9237-8B0504CD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4867A-66C0-2C49-A5A6-7EA3C7242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9D65C-D654-424F-A11A-551093452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45192-F635-0040-A2CD-0D8FAA5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EE88-CAC3-2247-A83C-4C30F2EE854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E6430-EA0C-CB4E-AFD5-FF1D4007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FDB48-E6B9-1342-80E7-07215A6E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62636-1365-9F41-B70A-00DECE6B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92077-8A4E-0544-8ECF-DBE9B1708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3FE7C-C98B-6548-8EE8-1F074BBED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3EE88-CAC3-2247-A83C-4C30F2EE854B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63E2F-F6C8-054A-A6EA-420DE69D4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1DD91-97DE-9648-BF09-635F00429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8990-2E81-6146-9E10-6DD68052F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5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40.png"/><Relationship Id="rId12" Type="http://schemas.openxmlformats.org/officeDocument/2006/relationships/customXml" Target="../ink/ink18.xml"/><Relationship Id="rId17" Type="http://schemas.openxmlformats.org/officeDocument/2006/relationships/image" Target="../media/image10.svg"/><Relationship Id="rId2" Type="http://schemas.openxmlformats.org/officeDocument/2006/relationships/customXml" Target="../ink/ink1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5" Type="http://schemas.openxmlformats.org/officeDocument/2006/relationships/image" Target="../media/image8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5.png"/><Relationship Id="rId14" Type="http://schemas.openxmlformats.org/officeDocument/2006/relationships/customXml" Target="../ink/ink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1B8D-0662-B948-915D-79F880C65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0435" y="1243069"/>
            <a:ext cx="5184914" cy="2387600"/>
          </a:xfrm>
        </p:spPr>
        <p:txBody>
          <a:bodyPr/>
          <a:lstStyle/>
          <a:p>
            <a:r>
              <a:rPr lang="en-US" dirty="0"/>
              <a:t>6.5830 Lecture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F662A-6A05-8140-86B7-FD8B9DBD3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438" y="346377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Sam Madden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233B3-42D7-7F48-BF3A-6E8968617E38}"/>
              </a:ext>
            </a:extLst>
          </p:cNvPr>
          <p:cNvSpPr/>
          <p:nvPr/>
        </p:nvSpPr>
        <p:spPr>
          <a:xfrm>
            <a:off x="467639" y="48882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Key ideas: </a:t>
            </a:r>
          </a:p>
          <a:p>
            <a:r>
              <a:rPr lang="en-US" sz="2400" dirty="0"/>
              <a:t>Advanced SQL</a:t>
            </a:r>
          </a:p>
          <a:p>
            <a:r>
              <a:rPr lang="en-US" sz="2400" dirty="0"/>
              <a:t>Schema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9D0D7-F89D-1E46-81D3-C0272F73F2EA}"/>
              </a:ext>
            </a:extLst>
          </p:cNvPr>
          <p:cNvSpPr/>
          <p:nvPr/>
        </p:nvSpPr>
        <p:spPr>
          <a:xfrm>
            <a:off x="219541" y="91689"/>
            <a:ext cx="3212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dsg.csail.mit.edu</a:t>
            </a:r>
            <a:r>
              <a:rPr lang="en-US" dirty="0"/>
              <a:t>/6.5830/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BE6FFD-38B4-E948-8E69-87659E7A82BD}"/>
              </a:ext>
            </a:extLst>
          </p:cNvPr>
          <p:cNvSpPr/>
          <p:nvPr/>
        </p:nvSpPr>
        <p:spPr>
          <a:xfrm>
            <a:off x="3950438" y="42916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Lab 0 Due</a:t>
            </a:r>
          </a:p>
          <a:p>
            <a:r>
              <a:rPr lang="en-US" sz="2400" b="1" dirty="0"/>
              <a:t>Lab 1 Out ( due 9/27)</a:t>
            </a:r>
          </a:p>
        </p:txBody>
      </p:sp>
      <p:pic>
        <p:nvPicPr>
          <p:cNvPr id="4098" name="Picture 2" descr="SELECT * FROM MEME_IDEAS WHERE TOPIC = 'SQL' AND EFFORT = 'LOW' :  r/ProgrammerHumor">
            <a:extLst>
              <a:ext uri="{FF2B5EF4-FFF2-40B4-BE49-F238E27FC236}">
                <a16:creationId xmlns:a16="http://schemas.microsoft.com/office/drawing/2014/main" id="{CC122384-46B9-5A9D-09C8-C5FAB52AC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349" y="1530349"/>
            <a:ext cx="3799012" cy="47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4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A859-EAAD-0B02-AEC5-641F8511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Animal DB, as a Graph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C930A87-CBA8-9E87-0AF4-7E15BFC11280}"/>
              </a:ext>
            </a:extLst>
          </p:cNvPr>
          <p:cNvSpPr/>
          <p:nvPr/>
        </p:nvSpPr>
        <p:spPr>
          <a:xfrm>
            <a:off x="1150705" y="3184988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6BEA36-6EC4-5ACF-EBAD-5089B9B50040}"/>
              </a:ext>
            </a:extLst>
          </p:cNvPr>
          <p:cNvSpPr/>
          <p:nvPr/>
        </p:nvSpPr>
        <p:spPr>
          <a:xfrm>
            <a:off x="3994933" y="2412715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ED635C3-C96B-6004-E6AE-8FC0CEC88DF6}"/>
              </a:ext>
            </a:extLst>
          </p:cNvPr>
          <p:cNvSpPr/>
          <p:nvPr/>
        </p:nvSpPr>
        <p:spPr>
          <a:xfrm>
            <a:off x="8812653" y="4387063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5A77BEA-4CAA-A4F5-5B4B-01DCD3FBA6CA}"/>
              </a:ext>
            </a:extLst>
          </p:cNvPr>
          <p:cNvSpPr/>
          <p:nvPr/>
        </p:nvSpPr>
        <p:spPr>
          <a:xfrm>
            <a:off x="4751798" y="4700427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4887095-12F8-85CC-69BE-DE3AAA201B80}"/>
              </a:ext>
            </a:extLst>
          </p:cNvPr>
          <p:cNvSpPr/>
          <p:nvPr/>
        </p:nvSpPr>
        <p:spPr>
          <a:xfrm>
            <a:off x="6525801" y="5416192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06CA22D-B23C-1B1B-3A20-F699BB434C11}"/>
              </a:ext>
            </a:extLst>
          </p:cNvPr>
          <p:cNvSpPr>
            <a:spLocks noChangeAspect="1"/>
          </p:cNvSpPr>
          <p:nvPr/>
        </p:nvSpPr>
        <p:spPr>
          <a:xfrm>
            <a:off x="8720187" y="278943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Anant</a:t>
            </a:r>
          </a:p>
          <a:p>
            <a:pPr algn="ctr"/>
            <a:r>
              <a:rPr lang="en-US" dirty="0"/>
              <a:t>Kid=4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966E92F-9ADD-EB0C-DEB4-8B6A7275BF00}"/>
              </a:ext>
            </a:extLst>
          </p:cNvPr>
          <p:cNvSpPr>
            <a:spLocks noChangeAspect="1"/>
          </p:cNvSpPr>
          <p:nvPr/>
        </p:nvSpPr>
        <p:spPr>
          <a:xfrm>
            <a:off x="539393" y="5018926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Jane</a:t>
            </a:r>
          </a:p>
          <a:p>
            <a:pPr algn="ctr"/>
            <a:r>
              <a:rPr lang="en-US" dirty="0"/>
              <a:t>Kid=1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BE126DB-C946-4DE9-2833-4CFB7CADA557}"/>
              </a:ext>
            </a:extLst>
          </p:cNvPr>
          <p:cNvSpPr>
            <a:spLocks noChangeAspect="1"/>
          </p:cNvSpPr>
          <p:nvPr/>
        </p:nvSpPr>
        <p:spPr>
          <a:xfrm>
            <a:off x="6467579" y="400178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Yuan</a:t>
            </a:r>
          </a:p>
          <a:p>
            <a:pPr algn="ctr"/>
            <a:r>
              <a:rPr lang="en-US" dirty="0"/>
              <a:t>Kid=3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FAE08B4-A4EE-9D9B-3137-C699DD65FD2A}"/>
              </a:ext>
            </a:extLst>
          </p:cNvPr>
          <p:cNvSpPr>
            <a:spLocks noChangeAspect="1"/>
          </p:cNvSpPr>
          <p:nvPr/>
        </p:nvSpPr>
        <p:spPr>
          <a:xfrm>
            <a:off x="2589089" y="2630186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Joe</a:t>
            </a:r>
          </a:p>
          <a:p>
            <a:pPr algn="ctr"/>
            <a:r>
              <a:rPr lang="en-US" dirty="0"/>
              <a:t>Kid=2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63C90CB-18AE-8F65-417E-AC269B9853D4}"/>
              </a:ext>
            </a:extLst>
          </p:cNvPr>
          <p:cNvCxnSpPr>
            <a:cxnSpLocks/>
            <a:stCxn id="44" idx="0"/>
            <a:endCxn id="38" idx="3"/>
          </p:cNvCxnSpPr>
          <p:nvPr/>
        </p:nvCxnSpPr>
        <p:spPr>
          <a:xfrm flipV="1">
            <a:off x="996593" y="4167178"/>
            <a:ext cx="322629" cy="85174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AC6DBF7-D0A5-5F46-F26E-E0964058071A}"/>
              </a:ext>
            </a:extLst>
          </p:cNvPr>
          <p:cNvCxnSpPr>
            <a:cxnSpLocks/>
            <a:stCxn id="46" idx="3"/>
            <a:endCxn id="38" idx="7"/>
          </p:cNvCxnSpPr>
          <p:nvPr/>
        </p:nvCxnSpPr>
        <p:spPr>
          <a:xfrm flipH="1" flipV="1">
            <a:off x="2132895" y="3353505"/>
            <a:ext cx="590105" cy="5717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9F5ABA5-6B41-DF63-D798-3EF1DD275EED}"/>
              </a:ext>
            </a:extLst>
          </p:cNvPr>
          <p:cNvCxnSpPr>
            <a:cxnSpLocks/>
            <a:stCxn id="43" idx="4"/>
            <a:endCxn id="40" idx="0"/>
          </p:cNvCxnSpPr>
          <p:nvPr/>
        </p:nvCxnSpPr>
        <p:spPr>
          <a:xfrm>
            <a:off x="9177387" y="3703835"/>
            <a:ext cx="210620" cy="68322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36C6F99-CEB7-1305-1CE7-EC54E231653B}"/>
              </a:ext>
            </a:extLst>
          </p:cNvPr>
          <p:cNvCxnSpPr>
            <a:cxnSpLocks/>
            <a:stCxn id="46" idx="6"/>
            <a:endCxn id="39" idx="2"/>
          </p:cNvCxnSpPr>
          <p:nvPr/>
        </p:nvCxnSpPr>
        <p:spPr>
          <a:xfrm flipV="1">
            <a:off x="3503489" y="2988069"/>
            <a:ext cx="491444" cy="9931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2C6AB78-5E5F-D037-43A5-624FE612437B}"/>
              </a:ext>
            </a:extLst>
          </p:cNvPr>
          <p:cNvCxnSpPr>
            <a:cxnSpLocks/>
            <a:stCxn id="41" idx="7"/>
            <a:endCxn id="45" idx="2"/>
          </p:cNvCxnSpPr>
          <p:nvPr/>
        </p:nvCxnSpPr>
        <p:spPr>
          <a:xfrm flipV="1">
            <a:off x="5733988" y="4458985"/>
            <a:ext cx="733591" cy="40995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193B876-4273-3F8F-DF83-65D686286270}"/>
              </a:ext>
            </a:extLst>
          </p:cNvPr>
          <p:cNvCxnSpPr>
            <a:cxnSpLocks/>
            <a:stCxn id="42" idx="0"/>
            <a:endCxn id="45" idx="4"/>
          </p:cNvCxnSpPr>
          <p:nvPr/>
        </p:nvCxnSpPr>
        <p:spPr>
          <a:xfrm flipH="1" flipV="1">
            <a:off x="6924779" y="4916185"/>
            <a:ext cx="176376" cy="50000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608118-7656-1237-7F8F-47932C50946E}"/>
              </a:ext>
            </a:extLst>
          </p:cNvPr>
          <p:cNvCxnSpPr>
            <a:cxnSpLocks/>
            <a:stCxn id="46" idx="5"/>
            <a:endCxn id="41" idx="1"/>
          </p:cNvCxnSpPr>
          <p:nvPr/>
        </p:nvCxnSpPr>
        <p:spPr>
          <a:xfrm>
            <a:off x="3369578" y="3410675"/>
            <a:ext cx="1550737" cy="145826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E179948-EB6C-0862-579E-F3D86572A828}"/>
              </a:ext>
            </a:extLst>
          </p:cNvPr>
          <p:cNvCxnSpPr>
            <a:cxnSpLocks/>
            <a:stCxn id="44" idx="7"/>
            <a:endCxn id="41" idx="2"/>
          </p:cNvCxnSpPr>
          <p:nvPr/>
        </p:nvCxnSpPr>
        <p:spPr>
          <a:xfrm>
            <a:off x="1319882" y="5152837"/>
            <a:ext cx="3431916" cy="122944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741213C-7F4B-B86C-31D0-4C8B40043504}"/>
                  </a:ext>
                </a:extLst>
              </p14:cNvPr>
              <p14:cNvContentPartPr/>
              <p14:nvPr/>
            </p14:nvContentPartPr>
            <p14:xfrm>
              <a:off x="268054" y="4078735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741213C-7F4B-B86C-31D0-4C8B400435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54" y="4069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2506B6-BAC7-202D-54B0-359B0607877F}"/>
                  </a:ext>
                </a:extLst>
              </p14:cNvPr>
              <p14:cNvContentPartPr/>
              <p14:nvPr/>
            </p14:nvContentPartPr>
            <p14:xfrm>
              <a:off x="364174" y="3861655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2506B6-BAC7-202D-54B0-359B060787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174" y="38526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2D324E13-BA26-DD24-B8A1-7051E9D5E78A}"/>
              </a:ext>
            </a:extLst>
          </p:cNvPr>
          <p:cNvSpPr txBox="1"/>
          <p:nvPr/>
        </p:nvSpPr>
        <p:spPr>
          <a:xfrm>
            <a:off x="1341908" y="3575675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F54895-1A21-A0B7-2408-A95C34ADEE49}"/>
              </a:ext>
            </a:extLst>
          </p:cNvPr>
          <p:cNvSpPr txBox="1"/>
          <p:nvPr/>
        </p:nvSpPr>
        <p:spPr>
          <a:xfrm>
            <a:off x="4979328" y="5127194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E5B36B-E4F3-8A27-920F-BEAA5FD0F01B}"/>
              </a:ext>
            </a:extLst>
          </p:cNvPr>
          <p:cNvSpPr txBox="1"/>
          <p:nvPr/>
        </p:nvSpPr>
        <p:spPr>
          <a:xfrm>
            <a:off x="4259437" y="2718054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0958C62-3EA0-3B1C-F7D7-FF2EAE26C7D2}"/>
              </a:ext>
            </a:extLst>
          </p:cNvPr>
          <p:cNvSpPr txBox="1"/>
          <p:nvPr/>
        </p:nvSpPr>
        <p:spPr>
          <a:xfrm>
            <a:off x="6752927" y="5795701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ED2E91-8884-16F0-6562-44FBB98A466F}"/>
              </a:ext>
            </a:extLst>
          </p:cNvPr>
          <p:cNvSpPr txBox="1"/>
          <p:nvPr/>
        </p:nvSpPr>
        <p:spPr>
          <a:xfrm>
            <a:off x="9006074" y="4793408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C5A2807-B162-C780-DEFC-92F1FB830D74}"/>
              </a:ext>
            </a:extLst>
          </p:cNvPr>
          <p:cNvSpPr txBox="1"/>
          <p:nvPr/>
        </p:nvSpPr>
        <p:spPr>
          <a:xfrm>
            <a:off x="2175295" y="3886711"/>
            <a:ext cx="20880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/>
              <a:t>Sam the Salamander </a:t>
            </a:r>
          </a:p>
          <a:p>
            <a:pPr marL="342900" indent="-342900">
              <a:buAutoNum type="arabicPeriod"/>
            </a:pPr>
            <a:r>
              <a:rPr lang="en-US" i="1" dirty="0"/>
              <a:t>Tim the Giraffe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9EEC8D-D64C-3399-E678-CE54E65037EB}"/>
              </a:ext>
            </a:extLst>
          </p:cNvPr>
          <p:cNvSpPr txBox="1"/>
          <p:nvPr/>
        </p:nvSpPr>
        <p:spPr>
          <a:xfrm>
            <a:off x="4157996" y="3550296"/>
            <a:ext cx="177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4. Barry the Bear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123C08-A0E9-C1D5-1895-00DD1723090A}"/>
              </a:ext>
            </a:extLst>
          </p:cNvPr>
          <p:cNvSpPr txBox="1"/>
          <p:nvPr/>
        </p:nvSpPr>
        <p:spPr>
          <a:xfrm>
            <a:off x="3694843" y="5646319"/>
            <a:ext cx="1396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3. Sally the Student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45A91BE-BC86-BE94-3CA6-95D267472C31}"/>
              </a:ext>
            </a:extLst>
          </p:cNvPr>
          <p:cNvSpPr txBox="1"/>
          <p:nvPr/>
        </p:nvSpPr>
        <p:spPr>
          <a:xfrm>
            <a:off x="7350819" y="5166188"/>
            <a:ext cx="1533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5. Turdy the Turtle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3908DD5-C39C-405B-278F-DB92351BA354}"/>
              </a:ext>
            </a:extLst>
          </p:cNvPr>
          <p:cNvSpPr>
            <a:spLocks noChangeAspect="1"/>
          </p:cNvSpPr>
          <p:nvPr/>
        </p:nvSpPr>
        <p:spPr>
          <a:xfrm>
            <a:off x="7820345" y="1474636"/>
            <a:ext cx="409255" cy="40925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84AB8B1-BF86-BA38-8BF3-6EF4810A5D4A}"/>
              </a:ext>
            </a:extLst>
          </p:cNvPr>
          <p:cNvSpPr/>
          <p:nvPr/>
        </p:nvSpPr>
        <p:spPr>
          <a:xfrm>
            <a:off x="7820344" y="1999743"/>
            <a:ext cx="409255" cy="409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9709945-CFFF-814D-97E2-D9ABAA2CE206}"/>
              </a:ext>
            </a:extLst>
          </p:cNvPr>
          <p:cNvSpPr txBox="1"/>
          <p:nvPr/>
        </p:nvSpPr>
        <p:spPr>
          <a:xfrm>
            <a:off x="8327972" y="147830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Keepers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160243-7F3A-8E73-0319-907323CF9AF6}"/>
              </a:ext>
            </a:extLst>
          </p:cNvPr>
          <p:cNvSpPr txBox="1"/>
          <p:nvPr/>
        </p:nvSpPr>
        <p:spPr>
          <a:xfrm>
            <a:off x="8327972" y="20112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Cages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08815C2-DA8E-3565-C135-3EDCF962CD25}"/>
              </a:ext>
            </a:extLst>
          </p:cNvPr>
          <p:cNvSpPr txBox="1"/>
          <p:nvPr/>
        </p:nvSpPr>
        <p:spPr>
          <a:xfrm>
            <a:off x="9896407" y="5160121"/>
            <a:ext cx="2016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6. </a:t>
            </a:r>
            <a:r>
              <a:rPr lang="en-US" i="1" dirty="0" err="1"/>
              <a:t>Mork</a:t>
            </a:r>
            <a:r>
              <a:rPr lang="en-US" i="1" dirty="0"/>
              <a:t> the Mink</a:t>
            </a:r>
          </a:p>
          <a:p>
            <a:r>
              <a:rPr lang="en-US" i="1" dirty="0"/>
              <a:t>7. Ollie the Otter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142AD0A-978D-3C09-CFF3-A5ADF6D3DE28}"/>
              </a:ext>
            </a:extLst>
          </p:cNvPr>
          <p:cNvSpPr/>
          <p:nvPr/>
        </p:nvSpPr>
        <p:spPr>
          <a:xfrm>
            <a:off x="10529011" y="2371834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Cage6</a:t>
            </a:r>
          </a:p>
        </p:txBody>
      </p:sp>
    </p:spTree>
    <p:extLst>
      <p:ext uri="{BB962C8B-B14F-4D97-AF65-F5344CB8AC3E}">
        <p14:creationId xmlns:p14="http://schemas.microsoft.com/office/powerpoint/2010/main" val="94467834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FC50-082A-9442-9987-5C21ED25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3FB60-3362-A345-B688-DEE859336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database design</a:t>
            </a:r>
          </a:p>
          <a:p>
            <a:r>
              <a:rPr lang="en-US" dirty="0"/>
              <a:t>Normal forms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04408C-EE22-BC45-B287-EE01566A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63" y="2188039"/>
            <a:ext cx="5129576" cy="341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284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9A9A-DAC5-77FE-4302-715004FA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Setup and Running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48B69-1995-F78D-775A-5FE6433E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Geoffrey to Demo</a:t>
            </a:r>
          </a:p>
        </p:txBody>
      </p:sp>
    </p:spTree>
    <p:extLst>
      <p:ext uri="{BB962C8B-B14F-4D97-AF65-F5344CB8AC3E}">
        <p14:creationId xmlns:p14="http://schemas.microsoft.com/office/powerpoint/2010/main" val="134804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Cages in Building 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/>
              <a:t>Imperative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	for each row a in animals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		for each row c in cages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			if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a.acageno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=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c.no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and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c.bldg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= 32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				output a</a:t>
            </a:r>
          </a:p>
          <a:p>
            <a:r>
              <a:rPr lang="en-US" dirty="0"/>
              <a:t>Declarative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SELECT name 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FROM animals, cages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WHERE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acageno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= no AND </a:t>
            </a:r>
            <a:r>
              <a:rPr lang="en-US" dirty="0" err="1">
                <a:solidFill>
                  <a:srgbClr val="4F81BD"/>
                </a:solidFill>
                <a:latin typeface="Courier"/>
                <a:cs typeface="Courier"/>
              </a:rPr>
              <a:t>bldg</a:t>
            </a:r>
            <a:r>
              <a:rPr lang="en-US" dirty="0">
                <a:solidFill>
                  <a:srgbClr val="4F81BD"/>
                </a:solidFill>
                <a:latin typeface="Courier"/>
                <a:cs typeface="Courier"/>
              </a:rPr>
              <a:t> = 32</a:t>
            </a:r>
          </a:p>
        </p:txBody>
      </p:sp>
      <p:sp>
        <p:nvSpPr>
          <p:cNvPr id="4" name="TextBox 3"/>
          <p:cNvSpPr txBox="1"/>
          <p:nvPr/>
        </p:nvSpPr>
        <p:spPr>
          <a:xfrm rot="19764834">
            <a:off x="381318" y="4373929"/>
            <a:ext cx="159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JOIN</a:t>
            </a:r>
          </a:p>
        </p:txBody>
      </p:sp>
      <p:sp>
        <p:nvSpPr>
          <p:cNvPr id="5" name="TextBox 4"/>
          <p:cNvSpPr txBox="1"/>
          <p:nvPr/>
        </p:nvSpPr>
        <p:spPr>
          <a:xfrm rot="19764834">
            <a:off x="7612130" y="1235890"/>
            <a:ext cx="2224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NESTED LOOPS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5353E-2192-9D95-687F-629A546A055B}"/>
              </a:ext>
            </a:extLst>
          </p:cNvPr>
          <p:cNvGrpSpPr/>
          <p:nvPr/>
        </p:nvGrpSpPr>
        <p:grpSpPr>
          <a:xfrm>
            <a:off x="1523999" y="5109726"/>
            <a:ext cx="9414934" cy="1660148"/>
            <a:chOff x="1523999" y="5109726"/>
            <a:chExt cx="9414934" cy="16601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86C83E-4F81-C2BE-11E0-6FC0BA0D1301}"/>
                </a:ext>
              </a:extLst>
            </p:cNvPr>
            <p:cNvSpPr txBox="1"/>
            <p:nvPr/>
          </p:nvSpPr>
          <p:spPr>
            <a:xfrm>
              <a:off x="1523999" y="5569545"/>
              <a:ext cx="941493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0100" lvl="2" indent="0">
                <a:buNone/>
              </a:pPr>
              <a:r>
                <a:rPr lang="en-US" dirty="0">
                  <a:solidFill>
                    <a:srgbClr val="4F81BD"/>
                  </a:solidFill>
                  <a:latin typeface="Courier"/>
                  <a:cs typeface="Courier"/>
                </a:rPr>
                <a:t>SELECT name </a:t>
              </a:r>
            </a:p>
            <a:p>
              <a:pPr marL="800100" lvl="2" indent="0">
                <a:buNone/>
              </a:pPr>
              <a:r>
                <a:rPr lang="en-US" dirty="0">
                  <a:solidFill>
                    <a:srgbClr val="4F81BD"/>
                  </a:solidFill>
                  <a:latin typeface="Courier"/>
                  <a:cs typeface="Courier"/>
                </a:rPr>
                <a:t>FROM animals JOIN cages on </a:t>
              </a:r>
              <a:r>
                <a:rPr lang="en-US" dirty="0" err="1">
                  <a:solidFill>
                    <a:srgbClr val="4F81BD"/>
                  </a:solidFill>
                  <a:latin typeface="Courier"/>
                  <a:cs typeface="Courier"/>
                </a:rPr>
                <a:t>acageno</a:t>
              </a:r>
              <a:r>
                <a:rPr lang="en-US" dirty="0">
                  <a:solidFill>
                    <a:srgbClr val="4F81BD"/>
                  </a:solidFill>
                  <a:latin typeface="Courier"/>
                  <a:cs typeface="Courier"/>
                </a:rPr>
                <a:t> = no </a:t>
              </a:r>
            </a:p>
            <a:p>
              <a:pPr marL="800100" lvl="2" indent="0">
                <a:buNone/>
              </a:pPr>
              <a:r>
                <a:rPr lang="en-US" dirty="0">
                  <a:solidFill>
                    <a:srgbClr val="4F81BD"/>
                  </a:solidFill>
                  <a:latin typeface="Courier"/>
                  <a:cs typeface="Courier"/>
                </a:rPr>
                <a:t>WHERE </a:t>
              </a:r>
              <a:r>
                <a:rPr lang="en-US" dirty="0" err="1">
                  <a:solidFill>
                    <a:srgbClr val="4F81BD"/>
                  </a:solidFill>
                  <a:latin typeface="Courier"/>
                  <a:cs typeface="Courier"/>
                </a:rPr>
                <a:t>bldg</a:t>
              </a:r>
              <a:r>
                <a:rPr lang="en-US" dirty="0">
                  <a:solidFill>
                    <a:srgbClr val="4F81BD"/>
                  </a:solidFill>
                  <a:latin typeface="Courier"/>
                  <a:cs typeface="Courier"/>
                </a:rPr>
                <a:t> = 32</a:t>
              </a:r>
            </a:p>
            <a:p>
              <a:pPr marL="800100" lvl="2" indent="0">
                <a:buNone/>
              </a:pPr>
              <a:endParaRPr lang="en-US" dirty="0">
                <a:solidFill>
                  <a:srgbClr val="4F81BD"/>
                </a:solidFill>
                <a:latin typeface="Courier"/>
                <a:cs typeface="Courier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F54589-C5CA-ED34-1CB1-574BAA91F6E2}"/>
                </a:ext>
              </a:extLst>
            </p:cNvPr>
            <p:cNvSpPr txBox="1"/>
            <p:nvPr/>
          </p:nvSpPr>
          <p:spPr>
            <a:xfrm>
              <a:off x="1523999" y="5109726"/>
              <a:ext cx="291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Alternate Syntax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9A1CAA9-96DC-8BA7-C0AA-7B5499A0E5EC}"/>
              </a:ext>
            </a:extLst>
          </p:cNvPr>
          <p:cNvSpPr txBox="1"/>
          <p:nvPr/>
        </p:nvSpPr>
        <p:spPr>
          <a:xfrm>
            <a:off x="253361" y="122873"/>
            <a:ext cx="47137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Animals:</a:t>
            </a:r>
            <a:r>
              <a:rPr lang="en-US" dirty="0"/>
              <a:t> (</a:t>
            </a:r>
            <a:r>
              <a:rPr lang="en-US" u="sng" dirty="0"/>
              <a:t>aid</a:t>
            </a:r>
            <a:r>
              <a:rPr lang="en-US" dirty="0"/>
              <a:t>, name, age, species, </a:t>
            </a:r>
            <a:r>
              <a:rPr lang="en-US" dirty="0" err="1"/>
              <a:t>a</a:t>
            </a:r>
            <a:r>
              <a:rPr lang="en-US" i="1" dirty="0" err="1"/>
              <a:t>cageno</a:t>
            </a:r>
            <a:r>
              <a:rPr lang="en-US" dirty="0"/>
              <a:t>)</a:t>
            </a:r>
          </a:p>
          <a:p>
            <a:r>
              <a:rPr lang="en-US" b="1" dirty="0"/>
              <a:t>Cages</a:t>
            </a:r>
            <a:r>
              <a:rPr lang="en-US" dirty="0"/>
              <a:t>: (</a:t>
            </a:r>
            <a:r>
              <a:rPr lang="en-US" u="sng" dirty="0"/>
              <a:t>no</a:t>
            </a:r>
            <a:r>
              <a:rPr lang="en-US" dirty="0"/>
              <a:t>, </a:t>
            </a:r>
            <a:r>
              <a:rPr lang="en-US" dirty="0" err="1"/>
              <a:t>feedtime</a:t>
            </a:r>
            <a:r>
              <a:rPr lang="en-US" dirty="0"/>
              <a:t>, </a:t>
            </a:r>
            <a:r>
              <a:rPr lang="en-US" dirty="0" err="1"/>
              <a:t>bldg</a:t>
            </a:r>
            <a:r>
              <a:rPr lang="en-US" dirty="0"/>
              <a:t>)</a:t>
            </a:r>
          </a:p>
          <a:p>
            <a:r>
              <a:rPr lang="en-US" b="1" dirty="0"/>
              <a:t>Keepers:</a:t>
            </a:r>
            <a:r>
              <a:rPr lang="en-US" dirty="0"/>
              <a:t> (</a:t>
            </a:r>
            <a:r>
              <a:rPr lang="en-US" u="sng" dirty="0"/>
              <a:t>id</a:t>
            </a:r>
            <a:r>
              <a:rPr lang="en-US" dirty="0"/>
              <a:t>, name)</a:t>
            </a:r>
          </a:p>
          <a:p>
            <a:r>
              <a:rPr lang="en-US" b="1" dirty="0"/>
              <a:t>Keeps: </a:t>
            </a:r>
            <a:r>
              <a:rPr lang="en-US" dirty="0"/>
              <a:t>(</a:t>
            </a:r>
            <a:r>
              <a:rPr lang="en-US" i="1" u="sng" dirty="0"/>
              <a:t>kid, </a:t>
            </a:r>
            <a:r>
              <a:rPr lang="en-US" i="1" u="sng" dirty="0" err="1"/>
              <a:t>cageno</a:t>
            </a:r>
            <a:r>
              <a:rPr lang="en-US" i="1" dirty="0"/>
              <a:t>)</a:t>
            </a:r>
            <a:endParaRPr lang="en-US" b="1" dirty="0"/>
          </a:p>
          <a:p>
            <a:endParaRPr lang="en-US" dirty="0"/>
          </a:p>
        </p:txBody>
      </p:sp>
      <p:pic>
        <p:nvPicPr>
          <p:cNvPr id="12" name="Picture 2" descr="Tables - Database jokes, sql comics and cartoons">
            <a:extLst>
              <a:ext uri="{FF2B5EF4-FFF2-40B4-BE49-F238E27FC236}">
                <a16:creationId xmlns:a16="http://schemas.microsoft.com/office/drawing/2014/main" id="{8BE2F8D7-9ACA-68D2-B28B-7BC97F2A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83" y="2984826"/>
            <a:ext cx="3754774" cy="375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C375-2F5F-4C45-97C9-7D3A34185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Aliases and Ambiguity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D2FD-87E1-E446-BC2F-37CBFD43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Keepers who keep bears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SELECT name</a:t>
            </a:r>
          </a:p>
          <a:p>
            <a:pPr marL="0" indent="0">
              <a:buNone/>
            </a:pPr>
            <a:r>
              <a:rPr lang="en-US" dirty="0"/>
              <a:t>FROM keepers JOIN keeps ON id = kid</a:t>
            </a:r>
          </a:p>
          <a:p>
            <a:pPr marL="0" indent="0">
              <a:buNone/>
            </a:pPr>
            <a:r>
              <a:rPr lang="en-US" dirty="0"/>
              <a:t>JOIN cages on </a:t>
            </a:r>
            <a:r>
              <a:rPr lang="en-US" dirty="0" err="1"/>
              <a:t>cageno</a:t>
            </a:r>
            <a:r>
              <a:rPr lang="en-US" dirty="0"/>
              <a:t> = no</a:t>
            </a:r>
          </a:p>
          <a:p>
            <a:pPr marL="0" indent="0">
              <a:buNone/>
            </a:pPr>
            <a:r>
              <a:rPr lang="en-US" dirty="0"/>
              <a:t>JOIN animals on </a:t>
            </a:r>
            <a:r>
              <a:rPr lang="en-US" dirty="0" err="1"/>
              <a:t>acageno</a:t>
            </a:r>
            <a:r>
              <a:rPr lang="en-US" dirty="0"/>
              <a:t> =no</a:t>
            </a:r>
          </a:p>
          <a:p>
            <a:pPr marL="0" indent="0">
              <a:buNone/>
            </a:pPr>
            <a:r>
              <a:rPr lang="en-US" dirty="0"/>
              <a:t>WHERE species = 'bear'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This doesn’t work.  Why?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C05F15-8AFD-F443-83B5-0F7196244CBA}"/>
              </a:ext>
            </a:extLst>
          </p:cNvPr>
          <p:cNvGrpSpPr/>
          <p:nvPr/>
        </p:nvGrpSpPr>
        <p:grpSpPr>
          <a:xfrm>
            <a:off x="2944678" y="2990336"/>
            <a:ext cx="3868015" cy="646331"/>
            <a:chOff x="2788158" y="2487827"/>
            <a:chExt cx="3868015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D5133F-DCE5-844C-AA86-7C5C2D4A2F75}"/>
                </a:ext>
              </a:extLst>
            </p:cNvPr>
            <p:cNvSpPr txBox="1"/>
            <p:nvPr/>
          </p:nvSpPr>
          <p:spPr>
            <a:xfrm>
              <a:off x="3509319" y="2487827"/>
              <a:ext cx="31468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Unclear which “name” we are referring to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45114E3-267D-E145-A33D-6590755A3A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8158" y="2875005"/>
              <a:ext cx="679972" cy="102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231809-E974-C440-A46C-DFC542BF93E7}"/>
              </a:ext>
            </a:extLst>
          </p:cNvPr>
          <p:cNvSpPr txBox="1"/>
          <p:nvPr/>
        </p:nvSpPr>
        <p:spPr>
          <a:xfrm>
            <a:off x="8048369" y="1285269"/>
            <a:ext cx="384707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Animals:</a:t>
            </a:r>
            <a:r>
              <a:rPr lang="en-US" sz="1600" dirty="0"/>
              <a:t> (</a:t>
            </a:r>
            <a:r>
              <a:rPr lang="en-US" sz="1600" u="sng" dirty="0"/>
              <a:t>aid</a:t>
            </a:r>
            <a:r>
              <a:rPr lang="en-US" sz="1600" dirty="0"/>
              <a:t>, name, age, species, </a:t>
            </a:r>
            <a:r>
              <a:rPr lang="en-US" sz="1600" i="1" dirty="0" err="1"/>
              <a:t>acageno</a:t>
            </a:r>
            <a:r>
              <a:rPr lang="en-US" sz="1600" dirty="0"/>
              <a:t>)</a:t>
            </a:r>
          </a:p>
          <a:p>
            <a:r>
              <a:rPr lang="en-US" sz="1600" b="1" dirty="0"/>
              <a:t>Cages</a:t>
            </a:r>
            <a:r>
              <a:rPr lang="en-US" sz="1600" dirty="0"/>
              <a:t>: (</a:t>
            </a:r>
            <a:r>
              <a:rPr lang="en-US" sz="1600" u="sng" dirty="0"/>
              <a:t>no</a:t>
            </a:r>
            <a:r>
              <a:rPr lang="en-US" sz="1600" dirty="0"/>
              <a:t>, </a:t>
            </a:r>
            <a:r>
              <a:rPr lang="en-US" sz="1600" dirty="0" err="1"/>
              <a:t>feedtime</a:t>
            </a:r>
            <a:r>
              <a:rPr lang="en-US" sz="1600" dirty="0"/>
              <a:t>, </a:t>
            </a:r>
            <a:r>
              <a:rPr lang="en-US" sz="1600" dirty="0" err="1"/>
              <a:t>bldg</a:t>
            </a:r>
            <a:r>
              <a:rPr lang="en-US" sz="1600" dirty="0"/>
              <a:t>)</a:t>
            </a:r>
          </a:p>
          <a:p>
            <a:r>
              <a:rPr lang="en-US" sz="1600" b="1" dirty="0"/>
              <a:t>Keepers:</a:t>
            </a:r>
            <a:r>
              <a:rPr lang="en-US" sz="1600" dirty="0"/>
              <a:t> (</a:t>
            </a:r>
            <a:r>
              <a:rPr lang="en-US" sz="1600" u="sng" dirty="0"/>
              <a:t>id</a:t>
            </a:r>
            <a:r>
              <a:rPr lang="en-US" sz="1600" dirty="0"/>
              <a:t>, name)</a:t>
            </a:r>
          </a:p>
          <a:p>
            <a:r>
              <a:rPr lang="en-US" sz="1600" b="1" dirty="0"/>
              <a:t>Keeps: </a:t>
            </a:r>
            <a:r>
              <a:rPr lang="en-US" sz="1600" dirty="0"/>
              <a:t>(</a:t>
            </a:r>
            <a:r>
              <a:rPr lang="en-US" sz="1600" i="1" u="sng" dirty="0"/>
              <a:t>kid, </a:t>
            </a:r>
            <a:r>
              <a:rPr lang="en-US" sz="1600" i="1" u="sng" dirty="0" err="1"/>
              <a:t>cageno</a:t>
            </a:r>
            <a:r>
              <a:rPr lang="en-US" sz="1600" i="1" dirty="0"/>
              <a:t>)</a:t>
            </a:r>
            <a:endParaRPr lang="en-US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F0349B-918E-57E8-2582-AE1F04A6F08C}"/>
              </a:ext>
            </a:extLst>
          </p:cNvPr>
          <p:cNvGrpSpPr/>
          <p:nvPr/>
        </p:nvGrpSpPr>
        <p:grpSpPr>
          <a:xfrm>
            <a:off x="1412789" y="4127157"/>
            <a:ext cx="9969844" cy="1751035"/>
            <a:chOff x="1412789" y="4127157"/>
            <a:chExt cx="9969844" cy="17510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1993A10-9936-5C49-8AA8-80AC3FDDA6C5}"/>
                </a:ext>
              </a:extLst>
            </p:cNvPr>
            <p:cNvGrpSpPr/>
            <p:nvPr/>
          </p:nvGrpSpPr>
          <p:grpSpPr>
            <a:xfrm>
              <a:off x="1565189" y="4127157"/>
              <a:ext cx="9817444" cy="1751035"/>
              <a:chOff x="-1882347" y="2195383"/>
              <a:chExt cx="9817444" cy="17510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018C94-250E-E341-8D6F-DCCA79DCAB65}"/>
                  </a:ext>
                </a:extLst>
              </p:cNvPr>
              <p:cNvSpPr txBox="1"/>
              <p:nvPr/>
            </p:nvSpPr>
            <p:spPr>
              <a:xfrm>
                <a:off x="3645242" y="3300087"/>
                <a:ext cx="42898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4 table join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((keepers </a:t>
                </a:r>
                <a:r>
                  <a:rPr lang="en-US" dirty="0"/>
                  <a:t>⨝</a:t>
                </a:r>
                <a:r>
                  <a:rPr lang="en-US" i="1" dirty="0">
                    <a:solidFill>
                      <a:srgbClr val="FF0000"/>
                    </a:solidFill>
                  </a:rPr>
                  <a:t> keeps) </a:t>
                </a:r>
                <a:r>
                  <a:rPr lang="en-US" dirty="0"/>
                  <a:t>⨝</a:t>
                </a:r>
                <a:r>
                  <a:rPr lang="en-US" i="1" dirty="0">
                    <a:solidFill>
                      <a:srgbClr val="FF0000"/>
                    </a:solidFill>
                  </a:rPr>
                  <a:t> cages) </a:t>
                </a:r>
                <a:r>
                  <a:rPr lang="en-US" dirty="0"/>
                  <a:t>⨝ </a:t>
                </a:r>
                <a:r>
                  <a:rPr lang="en-US" dirty="0">
                    <a:solidFill>
                      <a:srgbClr val="FF0000"/>
                    </a:solidFill>
                  </a:rPr>
                  <a:t>animals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14F1010-839C-0E45-9870-68C16F2807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275968" y="2195383"/>
                <a:ext cx="3789652" cy="12137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0C7DAD4-CF1A-4641-9A5C-2F4BBB86C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882347" y="2706129"/>
                <a:ext cx="5350477" cy="9352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B6E6381-92B0-B091-887C-865869E5E7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12789" y="5177481"/>
              <a:ext cx="5502877" cy="5507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95A806-6B50-8B3C-76FD-0BD3E8178BFA}"/>
              </a:ext>
            </a:extLst>
          </p:cNvPr>
          <p:cNvGrpSpPr/>
          <p:nvPr/>
        </p:nvGrpSpPr>
        <p:grpSpPr>
          <a:xfrm>
            <a:off x="6956855" y="2722587"/>
            <a:ext cx="4968715" cy="2342328"/>
            <a:chOff x="6956855" y="2722587"/>
            <a:chExt cx="4968715" cy="234232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8F13816-32ED-D3E8-973C-B886E56D3BAD}"/>
                </a:ext>
              </a:extLst>
            </p:cNvPr>
            <p:cNvGrpSpPr/>
            <p:nvPr/>
          </p:nvGrpSpPr>
          <p:grpSpPr>
            <a:xfrm>
              <a:off x="6956855" y="2722587"/>
              <a:ext cx="4968715" cy="2342328"/>
              <a:chOff x="6956855" y="2722587"/>
              <a:chExt cx="4968715" cy="234232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0F5D3DB-CFFC-F442-9816-825BC7973DC0}"/>
                  </a:ext>
                </a:extLst>
              </p:cNvPr>
              <p:cNvGrpSpPr/>
              <p:nvPr/>
            </p:nvGrpSpPr>
            <p:grpSpPr>
              <a:xfrm>
                <a:off x="6956855" y="2722587"/>
                <a:ext cx="4016975" cy="1935858"/>
                <a:chOff x="7905893" y="2857037"/>
                <a:chExt cx="4016975" cy="193585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7A466C5-D8AD-6C47-99E1-ED3172933D16}"/>
                    </a:ext>
                  </a:extLst>
                </p:cNvPr>
                <p:cNvSpPr/>
                <p:nvPr/>
              </p:nvSpPr>
              <p:spPr>
                <a:xfrm>
                  <a:off x="7905893" y="2857037"/>
                  <a:ext cx="1062751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Keepers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3ACC5DB-BE2B-2C4E-9BAD-498A89F742A4}"/>
                    </a:ext>
                  </a:extLst>
                </p:cNvPr>
                <p:cNvSpPr/>
                <p:nvPr/>
              </p:nvSpPr>
              <p:spPr>
                <a:xfrm>
                  <a:off x="7905895" y="3586693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Keeps</a:t>
                  </a:r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950FF494-9CB2-9247-B0D2-8D75DA343934}"/>
                    </a:ext>
                  </a:extLst>
                </p:cNvPr>
                <p:cNvCxnSpPr>
                  <a:cxnSpLocks/>
                  <a:stCxn id="20" idx="3"/>
                  <a:endCxn id="23" idx="1"/>
                </p:cNvCxnSpPr>
                <p:nvPr/>
              </p:nvCxnSpPr>
              <p:spPr>
                <a:xfrm flipV="1">
                  <a:off x="8968647" y="3346303"/>
                  <a:ext cx="1018784" cy="52253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4FFF304-C1D2-524B-9630-5A0BF44BB783}"/>
                    </a:ext>
                  </a:extLst>
                </p:cNvPr>
                <p:cNvSpPr txBox="1"/>
                <p:nvPr/>
              </p:nvSpPr>
              <p:spPr>
                <a:xfrm>
                  <a:off x="9987431" y="2992360"/>
                  <a:ext cx="646322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/>
                    <a:t>⨝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C486196-4631-3C44-91BA-941236D1D0EE}"/>
                    </a:ext>
                  </a:extLst>
                </p:cNvPr>
                <p:cNvSpPr txBox="1"/>
                <p:nvPr/>
              </p:nvSpPr>
              <p:spPr>
                <a:xfrm>
                  <a:off x="11018766" y="3260994"/>
                  <a:ext cx="904102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/>
                    <a:t>⨝</a:t>
                  </a: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039C4B7E-18E6-CA4F-A227-E8ADFE9B4FDF}"/>
                    </a:ext>
                  </a:extLst>
                </p:cNvPr>
                <p:cNvCxnSpPr>
                  <a:cxnSpLocks/>
                  <a:stCxn id="26" idx="3"/>
                  <a:endCxn id="24" idx="1"/>
                </p:cNvCxnSpPr>
                <p:nvPr/>
              </p:nvCxnSpPr>
              <p:spPr>
                <a:xfrm flipV="1">
                  <a:off x="10152493" y="3614937"/>
                  <a:ext cx="866273" cy="8958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5BAD6AB-9059-CA4A-B6D5-262600FF5669}"/>
                    </a:ext>
                  </a:extLst>
                </p:cNvPr>
                <p:cNvSpPr/>
                <p:nvPr/>
              </p:nvSpPr>
              <p:spPr>
                <a:xfrm>
                  <a:off x="9089741" y="4228603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Cages</a:t>
                  </a: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3F10347-5E51-E04B-AE6E-E79C493BA652}"/>
                    </a:ext>
                  </a:extLst>
                </p:cNvPr>
                <p:cNvCxnSpPr>
                  <a:cxnSpLocks/>
                  <a:stCxn id="23" idx="3"/>
                </p:cNvCxnSpPr>
                <p:nvPr/>
              </p:nvCxnSpPr>
              <p:spPr>
                <a:xfrm>
                  <a:off x="10633753" y="3346303"/>
                  <a:ext cx="416429" cy="16566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4167C455-61F2-E74C-9214-33D92B08423F}"/>
                    </a:ext>
                  </a:extLst>
                </p:cNvPr>
                <p:cNvCxnSpPr>
                  <a:cxnSpLocks/>
                  <a:stCxn id="18" idx="3"/>
                  <a:endCxn id="23" idx="1"/>
                </p:cNvCxnSpPr>
                <p:nvPr/>
              </p:nvCxnSpPr>
              <p:spPr>
                <a:xfrm>
                  <a:off x="8968644" y="3139183"/>
                  <a:ext cx="1018787" cy="20712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906AF3-99C3-683E-011C-FFAC21823BF6}"/>
                  </a:ext>
                </a:extLst>
              </p:cNvPr>
              <p:cNvSpPr txBox="1"/>
              <p:nvPr/>
            </p:nvSpPr>
            <p:spPr>
              <a:xfrm>
                <a:off x="11021468" y="3529914"/>
                <a:ext cx="90410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⨝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3C01FF0-4F7F-0071-7D27-0FC6575FC2AA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 flipV="1">
                <a:off x="10487233" y="4127157"/>
                <a:ext cx="786218" cy="6556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AF5E460-5406-0990-CB16-61FD454C3B23}"/>
                  </a:ext>
                </a:extLst>
              </p:cNvPr>
              <p:cNvSpPr/>
              <p:nvPr/>
            </p:nvSpPr>
            <p:spPr>
              <a:xfrm>
                <a:off x="9424481" y="4500623"/>
                <a:ext cx="1062752" cy="564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Animals</a:t>
                </a: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D24AB8B-37A4-59B2-1DC0-9DFD15AEB7DC}"/>
                </a:ext>
              </a:extLst>
            </p:cNvPr>
            <p:cNvCxnSpPr>
              <a:cxnSpLocks/>
            </p:cNvCxnSpPr>
            <p:nvPr/>
          </p:nvCxnSpPr>
          <p:spPr>
            <a:xfrm>
              <a:off x="10697933" y="3579460"/>
              <a:ext cx="416429" cy="165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88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C375-2F5F-4C45-97C9-7D3A34185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Aliases and Ambiguity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D2FD-87E1-E446-BC2F-37CBFD43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Keepers who keep bears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>
                <a:solidFill>
                  <a:srgbClr val="FF0000"/>
                </a:solidFill>
              </a:rPr>
              <a:t>animals.</a:t>
            </a:r>
            <a:r>
              <a:rPr lang="en-US" dirty="0" err="1"/>
              <a:t>name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FROM keepers JOIN keeps ON id = kid</a:t>
            </a:r>
          </a:p>
          <a:p>
            <a:pPr marL="0" indent="0">
              <a:buNone/>
            </a:pPr>
            <a:r>
              <a:rPr lang="en-US" dirty="0"/>
              <a:t>JOIN cages on </a:t>
            </a:r>
            <a:r>
              <a:rPr lang="en-US" dirty="0" err="1"/>
              <a:t>cageno</a:t>
            </a:r>
            <a:r>
              <a:rPr lang="en-US" dirty="0"/>
              <a:t> = no</a:t>
            </a:r>
          </a:p>
          <a:p>
            <a:pPr marL="0" indent="0">
              <a:buNone/>
            </a:pPr>
            <a:r>
              <a:rPr lang="en-US" dirty="0"/>
              <a:t>JOIN animals on </a:t>
            </a:r>
            <a:r>
              <a:rPr lang="en-US" dirty="0" err="1"/>
              <a:t>acageno</a:t>
            </a:r>
            <a:r>
              <a:rPr lang="en-US" dirty="0"/>
              <a:t> =no</a:t>
            </a:r>
          </a:p>
          <a:p>
            <a:pPr marL="0" indent="0">
              <a:buNone/>
            </a:pPr>
            <a:r>
              <a:rPr lang="en-US" dirty="0"/>
              <a:t>WHERE species = ‘bear’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This doesn’t work.  Why?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31809-E974-C440-A46C-DFC542BF93E7}"/>
              </a:ext>
            </a:extLst>
          </p:cNvPr>
          <p:cNvSpPr txBox="1"/>
          <p:nvPr/>
        </p:nvSpPr>
        <p:spPr>
          <a:xfrm>
            <a:off x="8048369" y="1285269"/>
            <a:ext cx="384707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Animals:</a:t>
            </a:r>
            <a:r>
              <a:rPr lang="en-US" sz="1600" dirty="0"/>
              <a:t> (</a:t>
            </a:r>
            <a:r>
              <a:rPr lang="en-US" sz="1600" u="sng" dirty="0"/>
              <a:t>aid</a:t>
            </a:r>
            <a:r>
              <a:rPr lang="en-US" sz="1600" dirty="0"/>
              <a:t>, name, age, species, </a:t>
            </a:r>
            <a:r>
              <a:rPr lang="en-US" sz="1600" i="1" dirty="0" err="1"/>
              <a:t>acageno</a:t>
            </a:r>
            <a:r>
              <a:rPr lang="en-US" sz="1600" dirty="0"/>
              <a:t>)</a:t>
            </a:r>
          </a:p>
          <a:p>
            <a:r>
              <a:rPr lang="en-US" sz="1600" b="1" dirty="0"/>
              <a:t>Cages</a:t>
            </a:r>
            <a:r>
              <a:rPr lang="en-US" sz="1600" dirty="0"/>
              <a:t>: (</a:t>
            </a:r>
            <a:r>
              <a:rPr lang="en-US" sz="1600" u="sng" dirty="0"/>
              <a:t>no</a:t>
            </a:r>
            <a:r>
              <a:rPr lang="en-US" sz="1600" dirty="0"/>
              <a:t>, </a:t>
            </a:r>
            <a:r>
              <a:rPr lang="en-US" sz="1600" dirty="0" err="1"/>
              <a:t>feedtime</a:t>
            </a:r>
            <a:r>
              <a:rPr lang="en-US" sz="1600" dirty="0"/>
              <a:t>, </a:t>
            </a:r>
            <a:r>
              <a:rPr lang="en-US" sz="1600" dirty="0" err="1"/>
              <a:t>bldg</a:t>
            </a:r>
            <a:r>
              <a:rPr lang="en-US" sz="1600" dirty="0"/>
              <a:t>)</a:t>
            </a:r>
          </a:p>
          <a:p>
            <a:r>
              <a:rPr lang="en-US" sz="1600" b="1" dirty="0"/>
              <a:t>Keepers:</a:t>
            </a:r>
            <a:r>
              <a:rPr lang="en-US" sz="1600" dirty="0"/>
              <a:t> (</a:t>
            </a:r>
            <a:r>
              <a:rPr lang="en-US" sz="1600" u="sng" dirty="0"/>
              <a:t>id</a:t>
            </a:r>
            <a:r>
              <a:rPr lang="en-US" sz="1600" dirty="0"/>
              <a:t>, name)</a:t>
            </a:r>
          </a:p>
          <a:p>
            <a:r>
              <a:rPr lang="en-US" sz="1600" b="1" dirty="0"/>
              <a:t>Keeps: </a:t>
            </a:r>
            <a:r>
              <a:rPr lang="en-US" sz="1600" dirty="0"/>
              <a:t>(</a:t>
            </a:r>
            <a:r>
              <a:rPr lang="en-US" sz="1600" i="1" u="sng" dirty="0"/>
              <a:t>kid, </a:t>
            </a:r>
            <a:r>
              <a:rPr lang="en-US" sz="1600" i="1" u="sng" dirty="0" err="1"/>
              <a:t>cageno</a:t>
            </a:r>
            <a:r>
              <a:rPr lang="en-US" sz="1600" i="1" dirty="0"/>
              <a:t>)</a:t>
            </a:r>
            <a:endParaRPr lang="en-US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F0349B-918E-57E8-2582-AE1F04A6F08C}"/>
              </a:ext>
            </a:extLst>
          </p:cNvPr>
          <p:cNvGrpSpPr/>
          <p:nvPr/>
        </p:nvGrpSpPr>
        <p:grpSpPr>
          <a:xfrm>
            <a:off x="1412789" y="4127157"/>
            <a:ext cx="9969844" cy="1751035"/>
            <a:chOff x="1412789" y="4127157"/>
            <a:chExt cx="9969844" cy="17510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1993A10-9936-5C49-8AA8-80AC3FDDA6C5}"/>
                </a:ext>
              </a:extLst>
            </p:cNvPr>
            <p:cNvGrpSpPr/>
            <p:nvPr/>
          </p:nvGrpSpPr>
          <p:grpSpPr>
            <a:xfrm>
              <a:off x="1565189" y="4127157"/>
              <a:ext cx="9817444" cy="1751035"/>
              <a:chOff x="-1882347" y="2195383"/>
              <a:chExt cx="9817444" cy="17510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018C94-250E-E341-8D6F-DCCA79DCAB65}"/>
                  </a:ext>
                </a:extLst>
              </p:cNvPr>
              <p:cNvSpPr txBox="1"/>
              <p:nvPr/>
            </p:nvSpPr>
            <p:spPr>
              <a:xfrm>
                <a:off x="3645242" y="3300087"/>
                <a:ext cx="42898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4 table join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((keepers </a:t>
                </a:r>
                <a:r>
                  <a:rPr lang="en-US" dirty="0"/>
                  <a:t>⨝</a:t>
                </a:r>
                <a:r>
                  <a:rPr lang="en-US" i="1" dirty="0">
                    <a:solidFill>
                      <a:srgbClr val="FF0000"/>
                    </a:solidFill>
                  </a:rPr>
                  <a:t> keeps) </a:t>
                </a:r>
                <a:r>
                  <a:rPr lang="en-US" dirty="0"/>
                  <a:t>⨝</a:t>
                </a:r>
                <a:r>
                  <a:rPr lang="en-US" i="1" dirty="0">
                    <a:solidFill>
                      <a:srgbClr val="FF0000"/>
                    </a:solidFill>
                  </a:rPr>
                  <a:t> cages) </a:t>
                </a:r>
                <a:r>
                  <a:rPr lang="en-US" dirty="0"/>
                  <a:t>⨝ </a:t>
                </a:r>
                <a:r>
                  <a:rPr lang="en-US" dirty="0">
                    <a:solidFill>
                      <a:srgbClr val="FF0000"/>
                    </a:solidFill>
                  </a:rPr>
                  <a:t>animals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14F1010-839C-0E45-9870-68C16F2807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275968" y="2195383"/>
                <a:ext cx="3789652" cy="12137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0C7DAD4-CF1A-4641-9A5C-2F4BBB86C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882347" y="2706129"/>
                <a:ext cx="5350477" cy="9352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B6E6381-92B0-B091-887C-865869E5E7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12789" y="5177481"/>
              <a:ext cx="5502877" cy="5507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95A806-6B50-8B3C-76FD-0BD3E8178BFA}"/>
              </a:ext>
            </a:extLst>
          </p:cNvPr>
          <p:cNvGrpSpPr/>
          <p:nvPr/>
        </p:nvGrpSpPr>
        <p:grpSpPr>
          <a:xfrm>
            <a:off x="6956855" y="2722587"/>
            <a:ext cx="4968715" cy="2342328"/>
            <a:chOff x="6956855" y="2722587"/>
            <a:chExt cx="4968715" cy="234232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8F13816-32ED-D3E8-973C-B886E56D3BAD}"/>
                </a:ext>
              </a:extLst>
            </p:cNvPr>
            <p:cNvGrpSpPr/>
            <p:nvPr/>
          </p:nvGrpSpPr>
          <p:grpSpPr>
            <a:xfrm>
              <a:off x="6956855" y="2722587"/>
              <a:ext cx="4968715" cy="2342328"/>
              <a:chOff x="6956855" y="2722587"/>
              <a:chExt cx="4968715" cy="234232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0F5D3DB-CFFC-F442-9816-825BC7973DC0}"/>
                  </a:ext>
                </a:extLst>
              </p:cNvPr>
              <p:cNvGrpSpPr/>
              <p:nvPr/>
            </p:nvGrpSpPr>
            <p:grpSpPr>
              <a:xfrm>
                <a:off x="6956855" y="2722587"/>
                <a:ext cx="4016975" cy="1935858"/>
                <a:chOff x="7905893" y="2857037"/>
                <a:chExt cx="4016975" cy="193585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7A466C5-D8AD-6C47-99E1-ED3172933D16}"/>
                    </a:ext>
                  </a:extLst>
                </p:cNvPr>
                <p:cNvSpPr/>
                <p:nvPr/>
              </p:nvSpPr>
              <p:spPr>
                <a:xfrm>
                  <a:off x="7905893" y="2857037"/>
                  <a:ext cx="1062751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Keepers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3ACC5DB-BE2B-2C4E-9BAD-498A89F742A4}"/>
                    </a:ext>
                  </a:extLst>
                </p:cNvPr>
                <p:cNvSpPr/>
                <p:nvPr/>
              </p:nvSpPr>
              <p:spPr>
                <a:xfrm>
                  <a:off x="7905895" y="3586693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Keeps</a:t>
                  </a:r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950FF494-9CB2-9247-B0D2-8D75DA343934}"/>
                    </a:ext>
                  </a:extLst>
                </p:cNvPr>
                <p:cNvCxnSpPr>
                  <a:cxnSpLocks/>
                  <a:stCxn id="20" idx="3"/>
                  <a:endCxn id="23" idx="1"/>
                </p:cNvCxnSpPr>
                <p:nvPr/>
              </p:nvCxnSpPr>
              <p:spPr>
                <a:xfrm flipV="1">
                  <a:off x="8968647" y="3346303"/>
                  <a:ext cx="1018784" cy="52253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4FFF304-C1D2-524B-9630-5A0BF44BB783}"/>
                    </a:ext>
                  </a:extLst>
                </p:cNvPr>
                <p:cNvSpPr txBox="1"/>
                <p:nvPr/>
              </p:nvSpPr>
              <p:spPr>
                <a:xfrm>
                  <a:off x="9987431" y="2992360"/>
                  <a:ext cx="646322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/>
                    <a:t>⨝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C486196-4631-3C44-91BA-941236D1D0EE}"/>
                    </a:ext>
                  </a:extLst>
                </p:cNvPr>
                <p:cNvSpPr txBox="1"/>
                <p:nvPr/>
              </p:nvSpPr>
              <p:spPr>
                <a:xfrm>
                  <a:off x="11018766" y="3260994"/>
                  <a:ext cx="904102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/>
                    <a:t>⨝</a:t>
                  </a: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039C4B7E-18E6-CA4F-A227-E8ADFE9B4FDF}"/>
                    </a:ext>
                  </a:extLst>
                </p:cNvPr>
                <p:cNvCxnSpPr>
                  <a:cxnSpLocks/>
                  <a:stCxn id="26" idx="3"/>
                  <a:endCxn id="24" idx="1"/>
                </p:cNvCxnSpPr>
                <p:nvPr/>
              </p:nvCxnSpPr>
              <p:spPr>
                <a:xfrm flipV="1">
                  <a:off x="10152493" y="3614937"/>
                  <a:ext cx="866273" cy="8958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5BAD6AB-9059-CA4A-B6D5-262600FF5669}"/>
                    </a:ext>
                  </a:extLst>
                </p:cNvPr>
                <p:cNvSpPr/>
                <p:nvPr/>
              </p:nvSpPr>
              <p:spPr>
                <a:xfrm>
                  <a:off x="9089741" y="4228603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Cages</a:t>
                  </a: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3F10347-5E51-E04B-AE6E-E79C493BA652}"/>
                    </a:ext>
                  </a:extLst>
                </p:cNvPr>
                <p:cNvCxnSpPr>
                  <a:cxnSpLocks/>
                  <a:stCxn id="23" idx="3"/>
                </p:cNvCxnSpPr>
                <p:nvPr/>
              </p:nvCxnSpPr>
              <p:spPr>
                <a:xfrm>
                  <a:off x="10633753" y="3346303"/>
                  <a:ext cx="416429" cy="16566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4167C455-61F2-E74C-9214-33D92B08423F}"/>
                    </a:ext>
                  </a:extLst>
                </p:cNvPr>
                <p:cNvCxnSpPr>
                  <a:cxnSpLocks/>
                  <a:stCxn id="18" idx="3"/>
                  <a:endCxn id="23" idx="1"/>
                </p:cNvCxnSpPr>
                <p:nvPr/>
              </p:nvCxnSpPr>
              <p:spPr>
                <a:xfrm>
                  <a:off x="8968644" y="3139183"/>
                  <a:ext cx="1018787" cy="20712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906AF3-99C3-683E-011C-FFAC21823BF6}"/>
                  </a:ext>
                </a:extLst>
              </p:cNvPr>
              <p:cNvSpPr txBox="1"/>
              <p:nvPr/>
            </p:nvSpPr>
            <p:spPr>
              <a:xfrm>
                <a:off x="11021468" y="3529914"/>
                <a:ext cx="90410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⨝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3C01FF0-4F7F-0071-7D27-0FC6575FC2AA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 flipV="1">
                <a:off x="10487233" y="4127157"/>
                <a:ext cx="786218" cy="6556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AF5E460-5406-0990-CB16-61FD454C3B23}"/>
                  </a:ext>
                </a:extLst>
              </p:cNvPr>
              <p:cNvSpPr/>
              <p:nvPr/>
            </p:nvSpPr>
            <p:spPr>
              <a:xfrm>
                <a:off x="9424481" y="4500623"/>
                <a:ext cx="1062752" cy="564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Animals</a:t>
                </a: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D24AB8B-37A4-59B2-1DC0-9DFD15AEB7DC}"/>
                </a:ext>
              </a:extLst>
            </p:cNvPr>
            <p:cNvCxnSpPr>
              <a:cxnSpLocks/>
            </p:cNvCxnSpPr>
            <p:nvPr/>
          </p:nvCxnSpPr>
          <p:spPr>
            <a:xfrm>
              <a:off x="10697933" y="3579460"/>
              <a:ext cx="416429" cy="165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67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81D0-18B3-324B-8D4A-D3541ED5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SQL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6B7E3-8A77-6640-B66D-EBC152988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the blank to complete this query to “find cages kept by Jane”? </a:t>
            </a:r>
            <a:r>
              <a:rPr lang="en-US" dirty="0">
                <a:solidFill>
                  <a:srgbClr val="0070C0"/>
                </a:solidFill>
              </a:rPr>
              <a:t>SELECT no FROM ____________ WHERE name = 'jane'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keepers, cages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keepers JOIN cages ON </a:t>
            </a:r>
            <a:r>
              <a:rPr lang="en-US" dirty="0" err="1"/>
              <a:t>keepers.id</a:t>
            </a:r>
            <a:r>
              <a:rPr lang="en-US" dirty="0"/>
              <a:t> = </a:t>
            </a:r>
            <a:r>
              <a:rPr lang="en-US" dirty="0" err="1"/>
              <a:t>cages.no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keepers JOIN keeps ON id = kid JOIN cages ON </a:t>
            </a:r>
            <a:r>
              <a:rPr lang="en-US" dirty="0" err="1"/>
              <a:t>cageno</a:t>
            </a:r>
            <a:r>
              <a:rPr lang="en-US" dirty="0"/>
              <a:t> = no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cages JOIN keepers on </a:t>
            </a:r>
            <a:r>
              <a:rPr lang="en-US" dirty="0" err="1"/>
              <a:t>keepers.id</a:t>
            </a:r>
            <a:r>
              <a:rPr lang="en-US" dirty="0"/>
              <a:t> = </a:t>
            </a:r>
            <a:r>
              <a:rPr lang="en-US" dirty="0" err="1"/>
              <a:t>cages.no</a:t>
            </a:r>
            <a:r>
              <a:rPr lang="en-US" dirty="0"/>
              <a:t> JOIN keeps ON </a:t>
            </a:r>
            <a:r>
              <a:rPr lang="en-US" dirty="0" err="1"/>
              <a:t>cageno</a:t>
            </a:r>
            <a:r>
              <a:rPr lang="en-US" dirty="0"/>
              <a:t> = no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E1B12-054E-F444-A327-C61EBC1272B6}"/>
              </a:ext>
            </a:extLst>
          </p:cNvPr>
          <p:cNvSpPr/>
          <p:nvPr/>
        </p:nvSpPr>
        <p:spPr>
          <a:xfrm>
            <a:off x="1305093" y="3797426"/>
            <a:ext cx="7823409" cy="411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1E734-554B-C84B-9A2A-9A64EE184B37}"/>
              </a:ext>
            </a:extLst>
          </p:cNvPr>
          <p:cNvSpPr txBox="1"/>
          <p:nvPr/>
        </p:nvSpPr>
        <p:spPr>
          <a:xfrm>
            <a:off x="581440" y="6086926"/>
            <a:ext cx="6092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clicker.mit.edu</a:t>
            </a:r>
            <a:r>
              <a:rPr lang="en-US" sz="2400" dirty="0"/>
              <a:t>/6.8530/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DE77D-35E1-7A07-1AF2-F3CFF041D08C}"/>
              </a:ext>
            </a:extLst>
          </p:cNvPr>
          <p:cNvSpPr txBox="1"/>
          <p:nvPr/>
        </p:nvSpPr>
        <p:spPr>
          <a:xfrm>
            <a:off x="6843793" y="5234682"/>
            <a:ext cx="451000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Animals:</a:t>
            </a:r>
            <a:r>
              <a:rPr lang="en-US" sz="1600" dirty="0"/>
              <a:t> (</a:t>
            </a:r>
            <a:r>
              <a:rPr lang="en-US" sz="1600" u="sng" dirty="0"/>
              <a:t>aid</a:t>
            </a:r>
            <a:r>
              <a:rPr lang="en-US" sz="1600" dirty="0"/>
              <a:t>, name, age, species, </a:t>
            </a:r>
            <a:r>
              <a:rPr lang="en-US" sz="1600" i="1" dirty="0" err="1"/>
              <a:t>acageno</a:t>
            </a:r>
            <a:r>
              <a:rPr lang="en-US" sz="1600" dirty="0"/>
              <a:t>)</a:t>
            </a:r>
          </a:p>
          <a:p>
            <a:r>
              <a:rPr lang="en-US" sz="1600" b="1" dirty="0"/>
              <a:t>Cages</a:t>
            </a:r>
            <a:r>
              <a:rPr lang="en-US" sz="1600" dirty="0"/>
              <a:t>: (</a:t>
            </a:r>
            <a:r>
              <a:rPr lang="en-US" sz="1600" u="sng" dirty="0"/>
              <a:t>no</a:t>
            </a:r>
            <a:r>
              <a:rPr lang="en-US" sz="1600" dirty="0"/>
              <a:t>, </a:t>
            </a:r>
            <a:r>
              <a:rPr lang="en-US" sz="1600" dirty="0" err="1"/>
              <a:t>feedtime</a:t>
            </a:r>
            <a:r>
              <a:rPr lang="en-US" sz="1600" dirty="0"/>
              <a:t>, </a:t>
            </a:r>
            <a:r>
              <a:rPr lang="en-US" sz="1600" dirty="0" err="1"/>
              <a:t>bldg</a:t>
            </a:r>
            <a:r>
              <a:rPr lang="en-US" sz="1600" dirty="0"/>
              <a:t>)</a:t>
            </a:r>
          </a:p>
          <a:p>
            <a:r>
              <a:rPr lang="en-US" sz="1600" b="1" dirty="0"/>
              <a:t>Keepers:</a:t>
            </a:r>
            <a:r>
              <a:rPr lang="en-US" sz="1600" dirty="0"/>
              <a:t> (</a:t>
            </a:r>
            <a:r>
              <a:rPr lang="en-US" sz="1600" u="sng" dirty="0"/>
              <a:t>id</a:t>
            </a:r>
            <a:r>
              <a:rPr lang="en-US" sz="1600" dirty="0"/>
              <a:t>, name)</a:t>
            </a:r>
          </a:p>
          <a:p>
            <a:r>
              <a:rPr lang="en-US" sz="1600" b="1" dirty="0"/>
              <a:t>Keeps: </a:t>
            </a:r>
            <a:r>
              <a:rPr lang="en-US" sz="1600" dirty="0"/>
              <a:t>(</a:t>
            </a:r>
            <a:r>
              <a:rPr lang="en-US" sz="1600" i="1" u="sng" dirty="0"/>
              <a:t>kid, </a:t>
            </a:r>
            <a:r>
              <a:rPr lang="en-US" sz="1600" i="1" u="sng" dirty="0" err="1"/>
              <a:t>cageno</a:t>
            </a:r>
            <a:r>
              <a:rPr lang="en-US" sz="1600" i="1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97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86DE-66F5-4D44-AED7-3B925602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F8D1-48A4-914A-81DF-67789CE85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number of keepers of each cage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SELECT </a:t>
            </a:r>
            <a:r>
              <a:rPr lang="en-US" dirty="0" err="1">
                <a:solidFill>
                  <a:srgbClr val="0070C0"/>
                </a:solidFill>
              </a:rPr>
              <a:t>no,count</a:t>
            </a:r>
            <a:r>
              <a:rPr lang="en-US" dirty="0">
                <a:solidFill>
                  <a:srgbClr val="0070C0"/>
                </a:solidFill>
              </a:rPr>
              <a:t>(*)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FROM cages JOIN keeps ON no=</a:t>
            </a:r>
            <a:r>
              <a:rPr lang="en-US" dirty="0" err="1">
                <a:solidFill>
                  <a:srgbClr val="0070C0"/>
                </a:solidFill>
              </a:rPr>
              <a:t>cageno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GROUP BY no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cages with 0 keepers?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2A91E-6089-90AE-85FE-C2D6E5FDC9A6}"/>
              </a:ext>
            </a:extLst>
          </p:cNvPr>
          <p:cNvSpPr txBox="1"/>
          <p:nvPr/>
        </p:nvSpPr>
        <p:spPr>
          <a:xfrm>
            <a:off x="6843793" y="5234682"/>
            <a:ext cx="451000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Animals:</a:t>
            </a:r>
            <a:r>
              <a:rPr lang="en-US" sz="1600" dirty="0"/>
              <a:t> (</a:t>
            </a:r>
            <a:r>
              <a:rPr lang="en-US" sz="1600" u="sng" dirty="0"/>
              <a:t>aid</a:t>
            </a:r>
            <a:r>
              <a:rPr lang="en-US" sz="1600" dirty="0"/>
              <a:t>, name, age, species, </a:t>
            </a:r>
            <a:r>
              <a:rPr lang="en-US" sz="1600" i="1" dirty="0" err="1"/>
              <a:t>acageno</a:t>
            </a:r>
            <a:r>
              <a:rPr lang="en-US" sz="1600" dirty="0"/>
              <a:t>)</a:t>
            </a:r>
          </a:p>
          <a:p>
            <a:r>
              <a:rPr lang="en-US" sz="1600" b="1" dirty="0"/>
              <a:t>Cages</a:t>
            </a:r>
            <a:r>
              <a:rPr lang="en-US" sz="1600" dirty="0"/>
              <a:t>: (</a:t>
            </a:r>
            <a:r>
              <a:rPr lang="en-US" sz="1600" u="sng" dirty="0"/>
              <a:t>no</a:t>
            </a:r>
            <a:r>
              <a:rPr lang="en-US" sz="1600" dirty="0"/>
              <a:t>, </a:t>
            </a:r>
            <a:r>
              <a:rPr lang="en-US" sz="1600" dirty="0" err="1"/>
              <a:t>feedtime</a:t>
            </a:r>
            <a:r>
              <a:rPr lang="en-US" sz="1600" dirty="0"/>
              <a:t>, </a:t>
            </a:r>
            <a:r>
              <a:rPr lang="en-US" sz="1600" dirty="0" err="1"/>
              <a:t>bldg</a:t>
            </a:r>
            <a:r>
              <a:rPr lang="en-US" sz="1600" dirty="0"/>
              <a:t>)</a:t>
            </a:r>
          </a:p>
          <a:p>
            <a:r>
              <a:rPr lang="en-US" sz="1600" b="1" dirty="0"/>
              <a:t>Keepers:</a:t>
            </a:r>
            <a:r>
              <a:rPr lang="en-US" sz="1600" dirty="0"/>
              <a:t> (</a:t>
            </a:r>
            <a:r>
              <a:rPr lang="en-US" sz="1600" u="sng" dirty="0"/>
              <a:t>id</a:t>
            </a:r>
            <a:r>
              <a:rPr lang="en-US" sz="1600" dirty="0"/>
              <a:t>, name)</a:t>
            </a:r>
          </a:p>
          <a:p>
            <a:r>
              <a:rPr lang="en-US" sz="1600" b="1" dirty="0"/>
              <a:t>Keeps: </a:t>
            </a:r>
            <a:r>
              <a:rPr lang="en-US" sz="1600" dirty="0"/>
              <a:t>(</a:t>
            </a:r>
            <a:r>
              <a:rPr lang="en-US" sz="1600" i="1" u="sng" dirty="0"/>
              <a:t>kid, </a:t>
            </a:r>
            <a:r>
              <a:rPr lang="en-US" sz="1600" i="1" u="sng" dirty="0" err="1"/>
              <a:t>cageno</a:t>
            </a:r>
            <a:r>
              <a:rPr lang="en-US" sz="1600" i="1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07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44C6-0D01-B74D-BC62-B536E38C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8979"/>
            <a:ext cx="10515600" cy="1325563"/>
          </a:xfrm>
        </p:spPr>
        <p:txBody>
          <a:bodyPr/>
          <a:lstStyle/>
          <a:p>
            <a:r>
              <a:rPr lang="en-US" dirty="0"/>
              <a:t>Left Join?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D8565-1760-0440-8F99-8EBEA60A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34" y="74403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T1 LEFT JOIN T2 ON </a:t>
            </a:r>
            <a:r>
              <a:rPr lang="en-US" sz="2400" dirty="0" err="1">
                <a:solidFill>
                  <a:srgbClr val="0070C0"/>
                </a:solidFill>
              </a:rPr>
              <a:t>pred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produces all rows in T1 x T2 that satisfy </a:t>
            </a:r>
            <a:r>
              <a:rPr lang="en-US" sz="2400" dirty="0" err="1"/>
              <a:t>pred</a:t>
            </a:r>
            <a:r>
              <a:rPr lang="en-US" sz="2400" dirty="0"/>
              <a:t>, plus all rows in T1 that don’t join with any row in T2</a:t>
            </a:r>
          </a:p>
          <a:p>
            <a:pPr lvl="1"/>
            <a:r>
              <a:rPr lang="en-US" dirty="0"/>
              <a:t>For those rows, fields of T2 are NULL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0070C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SELECT no, MAX(kid)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FROM cages LEFT JOIN keeps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ON no=</a:t>
            </a:r>
            <a:r>
              <a:rPr lang="en-US" sz="2400" dirty="0" err="1">
                <a:solidFill>
                  <a:srgbClr val="0070C0"/>
                </a:solidFill>
              </a:rPr>
              <a:t>cageno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GROUP BY no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55CD5-7C02-9843-9127-786D38620EB3}"/>
              </a:ext>
            </a:extLst>
          </p:cNvPr>
          <p:cNvSpPr txBox="1"/>
          <p:nvPr/>
        </p:nvSpPr>
        <p:spPr>
          <a:xfrm>
            <a:off x="6002385" y="5149736"/>
            <a:ext cx="2504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What about COUNT?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DE2009-EC22-5E45-A81A-97C8D16A8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91701"/>
              </p:ext>
            </p:extLst>
          </p:nvPr>
        </p:nvGraphicFramePr>
        <p:xfrm>
          <a:off x="9663030" y="1430473"/>
          <a:ext cx="106286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27">
                  <a:extLst>
                    <a:ext uri="{9D8B030D-6E8A-4147-A177-3AD203B41FA5}">
                      <a16:colId xmlns:a16="http://schemas.microsoft.com/office/drawing/2014/main" val="2559205255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1948216775"/>
                    </a:ext>
                  </a:extLst>
                </a:gridCol>
              </a:tblGrid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488773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38823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24312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5043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137808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5465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714928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17ADB3C-BF74-C349-9E67-40F1CD7C9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52950"/>
              </p:ext>
            </p:extLst>
          </p:nvPr>
        </p:nvGraphicFramePr>
        <p:xfrm>
          <a:off x="9110361" y="4266313"/>
          <a:ext cx="257295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84">
                  <a:extLst>
                    <a:ext uri="{9D8B030D-6E8A-4147-A177-3AD203B41FA5}">
                      <a16:colId xmlns:a16="http://schemas.microsoft.com/office/drawing/2014/main" val="2559205255"/>
                    </a:ext>
                  </a:extLst>
                </a:gridCol>
                <a:gridCol w="1110368">
                  <a:extLst>
                    <a:ext uri="{9D8B030D-6E8A-4147-A177-3AD203B41FA5}">
                      <a16:colId xmlns:a16="http://schemas.microsoft.com/office/drawing/2014/main" val="1948216775"/>
                    </a:ext>
                  </a:extLst>
                </a:gridCol>
              </a:tblGrid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488773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38823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24312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5043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06744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26475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77884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18E7A24-BE39-A44A-BD4E-3644ACEFFEEC}"/>
              </a:ext>
            </a:extLst>
          </p:cNvPr>
          <p:cNvSpPr txBox="1"/>
          <p:nvPr/>
        </p:nvSpPr>
        <p:spPr>
          <a:xfrm>
            <a:off x="261688" y="4549572"/>
            <a:ext cx="53875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Can also use “RIGHT JOIN” and “OUTER JOIN” to get all rows of T2 or all rows of both T1 and T2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7BFFD5F-79BC-F094-B2CA-81A883B76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07224"/>
              </p:ext>
            </p:extLst>
          </p:nvPr>
        </p:nvGraphicFramePr>
        <p:xfrm>
          <a:off x="7100264" y="1444287"/>
          <a:ext cx="225299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cageno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9CBBDB-3BEE-327A-CFC0-4DCD854EDC51}"/>
              </a:ext>
            </a:extLst>
          </p:cNvPr>
          <p:cNvSpPr txBox="1"/>
          <p:nvPr/>
        </p:nvSpPr>
        <p:spPr>
          <a:xfrm>
            <a:off x="9558820" y="1118144"/>
            <a:ext cx="224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35493-608E-DA4D-0CBE-5EA34F971639}"/>
              </a:ext>
            </a:extLst>
          </p:cNvPr>
          <p:cNvSpPr txBox="1"/>
          <p:nvPr/>
        </p:nvSpPr>
        <p:spPr>
          <a:xfrm>
            <a:off x="7007308" y="1132257"/>
            <a:ext cx="224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keeps</a:t>
            </a:r>
          </a:p>
        </p:txBody>
      </p:sp>
    </p:spTree>
    <p:extLst>
      <p:ext uri="{BB962C8B-B14F-4D97-AF65-F5344CB8AC3E}">
        <p14:creationId xmlns:p14="http://schemas.microsoft.com/office/powerpoint/2010/main" val="6753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44C6-0D01-B74D-BC62-B536E38C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8979"/>
            <a:ext cx="10515600" cy="1325563"/>
          </a:xfrm>
        </p:spPr>
        <p:txBody>
          <a:bodyPr/>
          <a:lstStyle/>
          <a:p>
            <a:r>
              <a:rPr lang="en-US" dirty="0"/>
              <a:t>Left Join?</a:t>
            </a: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17ADB3C-BF74-C349-9E67-40F1CD7C9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96558"/>
              </p:ext>
            </p:extLst>
          </p:nvPr>
        </p:nvGraphicFramePr>
        <p:xfrm>
          <a:off x="9110361" y="4266313"/>
          <a:ext cx="257295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84">
                  <a:extLst>
                    <a:ext uri="{9D8B030D-6E8A-4147-A177-3AD203B41FA5}">
                      <a16:colId xmlns:a16="http://schemas.microsoft.com/office/drawing/2014/main" val="2559205255"/>
                    </a:ext>
                  </a:extLst>
                </a:gridCol>
                <a:gridCol w="1110368">
                  <a:extLst>
                    <a:ext uri="{9D8B030D-6E8A-4147-A177-3AD203B41FA5}">
                      <a16:colId xmlns:a16="http://schemas.microsoft.com/office/drawing/2014/main" val="1948216775"/>
                    </a:ext>
                  </a:extLst>
                </a:gridCol>
              </a:tblGrid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488773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38823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24312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5043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06744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26475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7788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88202E-4BB7-1EC5-E671-8871E645A9C1}"/>
              </a:ext>
            </a:extLst>
          </p:cNvPr>
          <p:cNvSpPr txBox="1"/>
          <p:nvPr/>
        </p:nvSpPr>
        <p:spPr>
          <a:xfrm>
            <a:off x="6879418" y="6294699"/>
            <a:ext cx="250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Not what we wanted!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FCDB6EB-4DAF-723B-1F4E-1EEE9F1E0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66923"/>
              </p:ext>
            </p:extLst>
          </p:nvPr>
        </p:nvGraphicFramePr>
        <p:xfrm>
          <a:off x="9663030" y="1430473"/>
          <a:ext cx="106286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27">
                  <a:extLst>
                    <a:ext uri="{9D8B030D-6E8A-4147-A177-3AD203B41FA5}">
                      <a16:colId xmlns:a16="http://schemas.microsoft.com/office/drawing/2014/main" val="2559205255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1948216775"/>
                    </a:ext>
                  </a:extLst>
                </a:gridCol>
              </a:tblGrid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488773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38823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24312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5043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137808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5465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714928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591AAAE9-DBB7-BDFB-A3BC-900D46C5F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590920"/>
              </p:ext>
            </p:extLst>
          </p:nvPr>
        </p:nvGraphicFramePr>
        <p:xfrm>
          <a:off x="7100264" y="1444287"/>
          <a:ext cx="225299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cageno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878AE95-98B6-8A38-5AAE-50F558F425DA}"/>
              </a:ext>
            </a:extLst>
          </p:cNvPr>
          <p:cNvSpPr txBox="1"/>
          <p:nvPr/>
        </p:nvSpPr>
        <p:spPr>
          <a:xfrm>
            <a:off x="9558820" y="1118144"/>
            <a:ext cx="224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F84B3-B88B-0917-A5F4-2B0B148A2A94}"/>
              </a:ext>
            </a:extLst>
          </p:cNvPr>
          <p:cNvSpPr txBox="1"/>
          <p:nvPr/>
        </p:nvSpPr>
        <p:spPr>
          <a:xfrm>
            <a:off x="7007308" y="1132257"/>
            <a:ext cx="224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CB80849-C5FC-38BA-79DC-D21DB3385F41}"/>
              </a:ext>
            </a:extLst>
          </p:cNvPr>
          <p:cNvSpPr txBox="1">
            <a:spLocks/>
          </p:cNvSpPr>
          <p:nvPr/>
        </p:nvSpPr>
        <p:spPr>
          <a:xfrm>
            <a:off x="391434" y="7440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T1 LEFT JOIN T2 ON pred </a:t>
            </a:r>
            <a:r>
              <a:rPr lang="en-US" sz="2400" dirty="0"/>
              <a:t>produces all rows in T1 x T2 that satisfy pred, plus all rows in T1 that don’t join with any row in T2</a:t>
            </a:r>
          </a:p>
          <a:p>
            <a:pPr lvl="1"/>
            <a:r>
              <a:rPr lang="en-US" dirty="0"/>
              <a:t>For those rows, fields of T2 are NULL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>
                <a:solidFill>
                  <a:srgbClr val="0070C0"/>
                </a:solidFill>
              </a:rPr>
              <a:t>Example: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SELECT no, COUNT(*)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FROM cages LEFT JOIN keeps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ON no=</a:t>
            </a:r>
            <a:r>
              <a:rPr lang="en-US" sz="2400" dirty="0" err="1">
                <a:solidFill>
                  <a:srgbClr val="0070C0"/>
                </a:solidFill>
              </a:rPr>
              <a:t>cageno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GROUP BY 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8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44C6-0D01-B74D-BC62-B536E38C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8979"/>
            <a:ext cx="10515600" cy="1325563"/>
          </a:xfrm>
        </p:spPr>
        <p:txBody>
          <a:bodyPr/>
          <a:lstStyle/>
          <a:p>
            <a:r>
              <a:rPr lang="en-US" dirty="0"/>
              <a:t>Left Join?</a:t>
            </a: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17ADB3C-BF74-C349-9E67-40F1CD7C9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99819"/>
              </p:ext>
            </p:extLst>
          </p:nvPr>
        </p:nvGraphicFramePr>
        <p:xfrm>
          <a:off x="9110361" y="4266313"/>
          <a:ext cx="257295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84">
                  <a:extLst>
                    <a:ext uri="{9D8B030D-6E8A-4147-A177-3AD203B41FA5}">
                      <a16:colId xmlns:a16="http://schemas.microsoft.com/office/drawing/2014/main" val="2559205255"/>
                    </a:ext>
                  </a:extLst>
                </a:gridCol>
                <a:gridCol w="1110368">
                  <a:extLst>
                    <a:ext uri="{9D8B030D-6E8A-4147-A177-3AD203B41FA5}">
                      <a16:colId xmlns:a16="http://schemas.microsoft.com/office/drawing/2014/main" val="1948216775"/>
                    </a:ext>
                  </a:extLst>
                </a:gridCol>
              </a:tblGrid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488773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38823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24312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5043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06744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26475"/>
                  </a:ext>
                </a:extLst>
              </a:tr>
              <a:tr h="261166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7788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FCDB6EB-4DAF-723B-1F4E-1EEE9F1E01C0}"/>
              </a:ext>
            </a:extLst>
          </p:cNvPr>
          <p:cNvGraphicFramePr>
            <a:graphicFrameLocks noGrp="1"/>
          </p:cNvGraphicFramePr>
          <p:nvPr/>
        </p:nvGraphicFramePr>
        <p:xfrm>
          <a:off x="9663030" y="1430473"/>
          <a:ext cx="106286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27">
                  <a:extLst>
                    <a:ext uri="{9D8B030D-6E8A-4147-A177-3AD203B41FA5}">
                      <a16:colId xmlns:a16="http://schemas.microsoft.com/office/drawing/2014/main" val="2559205255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1948216775"/>
                    </a:ext>
                  </a:extLst>
                </a:gridCol>
              </a:tblGrid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488773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38823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24312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5043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137808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5465"/>
                  </a:ext>
                </a:extLst>
              </a:tr>
              <a:tr h="223676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714928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591AAAE9-DBB7-BDFB-A3BC-900D46C5F4FB}"/>
              </a:ext>
            </a:extLst>
          </p:cNvPr>
          <p:cNvGraphicFramePr>
            <a:graphicFrameLocks noGrp="1"/>
          </p:cNvGraphicFramePr>
          <p:nvPr/>
        </p:nvGraphicFramePr>
        <p:xfrm>
          <a:off x="7100264" y="1444287"/>
          <a:ext cx="225299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cageno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291643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878AE95-98B6-8A38-5AAE-50F558F425DA}"/>
              </a:ext>
            </a:extLst>
          </p:cNvPr>
          <p:cNvSpPr txBox="1"/>
          <p:nvPr/>
        </p:nvSpPr>
        <p:spPr>
          <a:xfrm>
            <a:off x="9558820" y="1118144"/>
            <a:ext cx="224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F84B3-B88B-0917-A5F4-2B0B148A2A94}"/>
              </a:ext>
            </a:extLst>
          </p:cNvPr>
          <p:cNvSpPr txBox="1"/>
          <p:nvPr/>
        </p:nvSpPr>
        <p:spPr>
          <a:xfrm>
            <a:off x="7007308" y="1132257"/>
            <a:ext cx="224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CB80849-C5FC-38BA-79DC-D21DB3385F41}"/>
              </a:ext>
            </a:extLst>
          </p:cNvPr>
          <p:cNvSpPr txBox="1">
            <a:spLocks/>
          </p:cNvSpPr>
          <p:nvPr/>
        </p:nvSpPr>
        <p:spPr>
          <a:xfrm>
            <a:off x="391434" y="7440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</a:rPr>
              <a:t>T1 LEFT JOIN T2 ON pred </a:t>
            </a:r>
            <a:r>
              <a:rPr lang="en-US" sz="2400" dirty="0"/>
              <a:t>produces all rows in T1 x T2 that satisfy pred, plus all rows in T1 that don’t join with any row in T2</a:t>
            </a:r>
          </a:p>
          <a:p>
            <a:pPr lvl="1"/>
            <a:r>
              <a:rPr lang="en-US" dirty="0"/>
              <a:t>For those rows, fields of T2 are NULL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>
                <a:solidFill>
                  <a:srgbClr val="0070C0"/>
                </a:solidFill>
              </a:rPr>
              <a:t>Example: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SELECT no, COUNT(</a:t>
            </a:r>
            <a:r>
              <a:rPr lang="en-US" sz="2400" dirty="0" err="1">
                <a:solidFill>
                  <a:srgbClr val="FF0000"/>
                </a:solidFill>
              </a:rPr>
              <a:t>cageno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FROM cages LEFT JOIN keeps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ON no=</a:t>
            </a:r>
            <a:r>
              <a:rPr lang="en-US" sz="2400" dirty="0" err="1">
                <a:solidFill>
                  <a:srgbClr val="0070C0"/>
                </a:solidFill>
              </a:rPr>
              <a:t>cageno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GROUP BY 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5389D-F5DD-03A6-ADCE-04683BCB7456}"/>
              </a:ext>
            </a:extLst>
          </p:cNvPr>
          <p:cNvSpPr txBox="1"/>
          <p:nvPr/>
        </p:nvSpPr>
        <p:spPr>
          <a:xfrm>
            <a:off x="313543" y="4609531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COUNT(*) counts all rows including NULLs, COUNT(col) only counts rows with non-null values in col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185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DDB8-3B46-7245-8FBF-5E2E09F8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B3F9-B65D-A446-8FC0-EB16C3D92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Keepers who keep bears and giraffes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SELECT </a:t>
            </a:r>
            <a:r>
              <a:rPr lang="en-US" sz="2400" dirty="0" err="1">
                <a:solidFill>
                  <a:srgbClr val="0070C0"/>
                </a:solidFill>
              </a:rPr>
              <a:t>keepers.name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FROM keepers JOIN keeps ON id = kid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JOIN cages ON </a:t>
            </a:r>
            <a:r>
              <a:rPr lang="en-US" sz="2400" dirty="0" err="1">
                <a:solidFill>
                  <a:srgbClr val="0070C0"/>
                </a:solidFill>
              </a:rPr>
              <a:t>cageno</a:t>
            </a:r>
            <a:r>
              <a:rPr lang="en-US" sz="2400" dirty="0">
                <a:solidFill>
                  <a:srgbClr val="0070C0"/>
                </a:solidFill>
              </a:rPr>
              <a:t> = no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JOIN animals ON </a:t>
            </a:r>
            <a:r>
              <a:rPr lang="en-US" sz="2400" dirty="0" err="1">
                <a:solidFill>
                  <a:srgbClr val="0070C0"/>
                </a:solidFill>
              </a:rPr>
              <a:t>acageno</a:t>
            </a:r>
            <a:r>
              <a:rPr lang="en-US" sz="2400" dirty="0">
                <a:solidFill>
                  <a:srgbClr val="0070C0"/>
                </a:solidFill>
              </a:rPr>
              <a:t> = </a:t>
            </a:r>
            <a:r>
              <a:rPr lang="en-US" sz="2400" dirty="0" err="1">
                <a:solidFill>
                  <a:srgbClr val="0070C0"/>
                </a:solidFill>
              </a:rPr>
              <a:t>cageno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WHERE species = 'Bear’ AND species  = 'Giraffe'</a:t>
            </a:r>
          </a:p>
          <a:p>
            <a:pPr marL="0" indent="0">
              <a:buNone/>
            </a:pPr>
            <a:br>
              <a:rPr lang="en-US" sz="2400" i="1" dirty="0">
                <a:solidFill>
                  <a:srgbClr val="0070C0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Doesn’t work!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OR species = ‘Giraffe’?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Also doesn’t work!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21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5927"/>
            <a:ext cx="8229600" cy="1143000"/>
          </a:xfrm>
        </p:spPr>
        <p:txBody>
          <a:bodyPr/>
          <a:lstStyle/>
          <a:p>
            <a:r>
              <a:rPr lang="en-US" dirty="0"/>
              <a:t>Recap: Zoo Tables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66391"/>
              </p:ext>
            </p:extLst>
          </p:nvPr>
        </p:nvGraphicFramePr>
        <p:xfrm>
          <a:off x="364820" y="1808259"/>
          <a:ext cx="597513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405">
                <a:tc>
                  <a:txBody>
                    <a:bodyPr/>
                    <a:lstStyle/>
                    <a:p>
                      <a:r>
                        <a:rPr lang="en-US" dirty="0"/>
                        <a:t>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Salamander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Giraffe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28981"/>
              </p:ext>
            </p:extLst>
          </p:nvPr>
        </p:nvGraphicFramePr>
        <p:xfrm>
          <a:off x="364820" y="3677160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33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feedtime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bldg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86530"/>
              </p:ext>
            </p:extLst>
          </p:nvPr>
        </p:nvGraphicFramePr>
        <p:xfrm>
          <a:off x="364820" y="5265110"/>
          <a:ext cx="4064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433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564161"/>
              </p:ext>
            </p:extLst>
          </p:nvPr>
        </p:nvGraphicFramePr>
        <p:xfrm>
          <a:off x="4836971" y="5254600"/>
          <a:ext cx="306376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91">
                <a:tc>
                  <a:txBody>
                    <a:bodyPr/>
                    <a:lstStyle/>
                    <a:p>
                      <a:r>
                        <a:rPr lang="en-US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2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2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2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4821" y="1438927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483" y="3336873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820" y="4940221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Keepers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4932" y="4940221"/>
            <a:ext cx="166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7D8CD-D2F8-E755-55CB-F1F59AB1BB7C}"/>
              </a:ext>
            </a:extLst>
          </p:cNvPr>
          <p:cNvSpPr txBox="1"/>
          <p:nvPr/>
        </p:nvSpPr>
        <p:spPr>
          <a:xfrm>
            <a:off x="6558845" y="1438927"/>
            <a:ext cx="4718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Schema:</a:t>
            </a:r>
          </a:p>
          <a:p>
            <a:r>
              <a:rPr lang="en-US" b="1" dirty="0"/>
              <a:t>Animals:</a:t>
            </a:r>
            <a:r>
              <a:rPr lang="en-US" dirty="0"/>
              <a:t> (</a:t>
            </a:r>
            <a:r>
              <a:rPr lang="en-US" u="sng" dirty="0"/>
              <a:t>aid</a:t>
            </a:r>
            <a:r>
              <a:rPr lang="en-US" dirty="0"/>
              <a:t>, name, age, species, </a:t>
            </a:r>
            <a:r>
              <a:rPr lang="en-US" dirty="0" err="1"/>
              <a:t>a</a:t>
            </a:r>
            <a:r>
              <a:rPr lang="en-US" i="1" dirty="0" err="1"/>
              <a:t>cageno</a:t>
            </a:r>
            <a:r>
              <a:rPr lang="en-US" dirty="0"/>
              <a:t>)</a:t>
            </a:r>
          </a:p>
          <a:p>
            <a:r>
              <a:rPr lang="en-US" b="1" dirty="0"/>
              <a:t>Cages</a:t>
            </a:r>
            <a:r>
              <a:rPr lang="en-US" dirty="0"/>
              <a:t>: (</a:t>
            </a:r>
            <a:r>
              <a:rPr lang="en-US" u="sng" dirty="0"/>
              <a:t>no</a:t>
            </a:r>
            <a:r>
              <a:rPr lang="en-US" dirty="0"/>
              <a:t>, </a:t>
            </a:r>
            <a:r>
              <a:rPr lang="en-US" dirty="0" err="1"/>
              <a:t>feedtime</a:t>
            </a:r>
            <a:r>
              <a:rPr lang="en-US" dirty="0"/>
              <a:t>, </a:t>
            </a:r>
            <a:r>
              <a:rPr lang="en-US" dirty="0" err="1"/>
              <a:t>bldg</a:t>
            </a:r>
            <a:r>
              <a:rPr lang="en-US" dirty="0"/>
              <a:t>)</a:t>
            </a:r>
          </a:p>
          <a:p>
            <a:r>
              <a:rPr lang="en-US" b="1" dirty="0"/>
              <a:t>Keepers:</a:t>
            </a:r>
            <a:r>
              <a:rPr lang="en-US" dirty="0"/>
              <a:t> (</a:t>
            </a:r>
            <a:r>
              <a:rPr lang="en-US" u="sng" dirty="0"/>
              <a:t>id</a:t>
            </a:r>
            <a:r>
              <a:rPr lang="en-US" dirty="0"/>
              <a:t>, name)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4D75E8-1D79-950C-6506-207F45CA168B}"/>
              </a:ext>
            </a:extLst>
          </p:cNvPr>
          <p:cNvGrpSpPr/>
          <p:nvPr/>
        </p:nvGrpSpPr>
        <p:grpSpPr>
          <a:xfrm>
            <a:off x="1016000" y="914400"/>
            <a:ext cx="2585156" cy="4395153"/>
            <a:chOff x="1016000" y="914400"/>
            <a:chExt cx="2585156" cy="43951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385AC3-5D48-1C80-AC78-97E88FA23094}"/>
                </a:ext>
              </a:extLst>
            </p:cNvPr>
            <p:cNvSpPr txBox="1"/>
            <p:nvPr/>
          </p:nvSpPr>
          <p:spPr>
            <a:xfrm>
              <a:off x="1478844" y="914400"/>
              <a:ext cx="2122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Primary key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2B4C57-71B9-0FD4-CCB4-C54E068726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000" y="1283732"/>
              <a:ext cx="965200" cy="77366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A2946F3-AE1E-AD82-D5D9-7F30C16BA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8400" y="1283732"/>
              <a:ext cx="812800" cy="24224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0422488-77A0-365D-4B2E-897F6232B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8911" y="1283732"/>
              <a:ext cx="812800" cy="40258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C53013-D96C-0FC8-1A8B-6D39B70A348C}"/>
              </a:ext>
            </a:extLst>
          </p:cNvPr>
          <p:cNvGrpSpPr/>
          <p:nvPr/>
        </p:nvGrpSpPr>
        <p:grpSpPr>
          <a:xfrm>
            <a:off x="5486400" y="2057400"/>
            <a:ext cx="5083964" cy="3252153"/>
            <a:chOff x="-762000" y="229156"/>
            <a:chExt cx="5083964" cy="325215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A983B4-CDDE-EB38-64B0-D4A4E11FC90F}"/>
                </a:ext>
              </a:extLst>
            </p:cNvPr>
            <p:cNvSpPr txBox="1"/>
            <p:nvPr/>
          </p:nvSpPr>
          <p:spPr>
            <a:xfrm>
              <a:off x="2199652" y="2197854"/>
              <a:ext cx="2122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Foreign Key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A752A9F-A704-2E0E-414D-6A768CC5AD83}"/>
                </a:ext>
              </a:extLst>
            </p:cNvPr>
            <p:cNvCxnSpPr>
              <a:cxnSpLocks/>
            </p:cNvCxnSpPr>
            <p:nvPr/>
          </p:nvCxnSpPr>
          <p:spPr>
            <a:xfrm>
              <a:off x="-762000" y="229156"/>
              <a:ext cx="2803220" cy="21734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547103F-9D74-BF5F-D33D-A63EF4BA6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701980" y="2382520"/>
              <a:ext cx="2743200" cy="10987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7388526-93E6-4BDE-9F5F-4EA296BEC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409" y="2382520"/>
              <a:ext cx="1350811" cy="10987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BA8441E-C486-A43B-8904-937C3340FFE2}"/>
              </a:ext>
            </a:extLst>
          </p:cNvPr>
          <p:cNvSpPr txBox="1"/>
          <p:nvPr/>
        </p:nvSpPr>
        <p:spPr>
          <a:xfrm>
            <a:off x="6558845" y="2547399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Keeps: </a:t>
            </a:r>
            <a:r>
              <a:rPr lang="en-US" dirty="0"/>
              <a:t>(</a:t>
            </a:r>
            <a:r>
              <a:rPr lang="en-US" i="1" u="sng" dirty="0"/>
              <a:t>kid, </a:t>
            </a:r>
            <a:r>
              <a:rPr lang="en-US" i="1" u="sng" dirty="0" err="1"/>
              <a:t>cageno</a:t>
            </a:r>
            <a:r>
              <a:rPr lang="en-US" i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0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6A3-130C-BB40-878B-788CF7F3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3231-D4D5-504D-8505-F3230C98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08" y="1363288"/>
            <a:ext cx="6021964" cy="4351338"/>
          </a:xfrm>
        </p:spPr>
        <p:txBody>
          <a:bodyPr>
            <a:normAutofit/>
          </a:bodyPr>
          <a:lstStyle/>
          <a:p>
            <a:r>
              <a:rPr lang="en-US" dirty="0"/>
              <a:t>Keepers who keep bears and giraffes</a:t>
            </a:r>
          </a:p>
          <a:p>
            <a:r>
              <a:rPr lang="en-US" dirty="0"/>
              <a:t>Need to build two tables, Bear keepers and Giraffe keepers, and intersect them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76DB7-9261-E6FE-75B0-168DD8C26C54}"/>
              </a:ext>
            </a:extLst>
          </p:cNvPr>
          <p:cNvSpPr txBox="1"/>
          <p:nvPr/>
        </p:nvSpPr>
        <p:spPr>
          <a:xfrm>
            <a:off x="248149" y="3227288"/>
            <a:ext cx="77589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bear_keepers.name</a:t>
            </a:r>
            <a:endParaRPr lang="en-US" dirty="0"/>
          </a:p>
          <a:p>
            <a:r>
              <a:rPr lang="en-US" dirty="0"/>
              <a:t>FROM keepers AS </a:t>
            </a:r>
            <a:r>
              <a:rPr lang="en-US" dirty="0" err="1"/>
              <a:t>bear_keepers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bear_keeps</a:t>
            </a:r>
            <a:r>
              <a:rPr lang="en-US" dirty="0"/>
              <a:t> ON </a:t>
            </a:r>
            <a:r>
              <a:rPr lang="en-US" dirty="0" err="1"/>
              <a:t>bear_keepers.id</a:t>
            </a:r>
            <a:r>
              <a:rPr lang="en-US" dirty="0"/>
              <a:t> = </a:t>
            </a:r>
            <a:r>
              <a:rPr lang="en-US" dirty="0" err="1"/>
              <a:t>bear_keeps.kid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bear_cages</a:t>
            </a:r>
            <a:r>
              <a:rPr lang="en-US" dirty="0"/>
              <a:t> ON </a:t>
            </a:r>
            <a:r>
              <a:rPr lang="en-US" dirty="0" err="1"/>
              <a:t>bear_keeps.cageno</a:t>
            </a:r>
            <a:r>
              <a:rPr lang="en-US" dirty="0"/>
              <a:t> = </a:t>
            </a:r>
            <a:r>
              <a:rPr lang="en-US" dirty="0" err="1"/>
              <a:t>bear_cages.no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bear_animals</a:t>
            </a:r>
            <a:r>
              <a:rPr lang="en-US" dirty="0"/>
              <a:t> ON </a:t>
            </a:r>
            <a:r>
              <a:rPr lang="en-US" dirty="0" err="1"/>
              <a:t>bear_animals.acageno</a:t>
            </a:r>
            <a:r>
              <a:rPr lang="en-US" dirty="0"/>
              <a:t> = </a:t>
            </a:r>
            <a:r>
              <a:rPr lang="en-US" dirty="0" err="1"/>
              <a:t>bear_cages.no</a:t>
            </a:r>
            <a:endParaRPr lang="en-US" dirty="0"/>
          </a:p>
          <a:p>
            <a:r>
              <a:rPr lang="en-US" dirty="0"/>
              <a:t>JOIN keepers AS </a:t>
            </a:r>
            <a:r>
              <a:rPr lang="en-US" dirty="0" err="1"/>
              <a:t>giraffe_keepers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giraffe_keeps</a:t>
            </a:r>
            <a:r>
              <a:rPr lang="en-US" dirty="0"/>
              <a:t> ON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giraffe_keeps.kid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giraffe_cages</a:t>
            </a:r>
            <a:r>
              <a:rPr lang="en-US" dirty="0"/>
              <a:t> ON </a:t>
            </a:r>
            <a:r>
              <a:rPr lang="en-US" dirty="0" err="1"/>
              <a:t>giraffe_keeps.cageno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giraffe_animals</a:t>
            </a:r>
            <a:r>
              <a:rPr lang="en-US" dirty="0"/>
              <a:t> ON </a:t>
            </a:r>
            <a:r>
              <a:rPr lang="en-US" dirty="0" err="1"/>
              <a:t>giraffe_animals.acageno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bear_animals.species</a:t>
            </a:r>
            <a:r>
              <a:rPr lang="en-US" dirty="0"/>
              <a:t> = 'Bear'</a:t>
            </a:r>
          </a:p>
          <a:p>
            <a:r>
              <a:rPr lang="en-US" dirty="0"/>
              <a:t>AND </a:t>
            </a:r>
            <a:r>
              <a:rPr lang="en-US" dirty="0" err="1"/>
              <a:t>giraffe_animals.species</a:t>
            </a:r>
            <a:r>
              <a:rPr lang="en-US" dirty="0"/>
              <a:t> = 'Giraffe'</a:t>
            </a:r>
          </a:p>
          <a:p>
            <a:r>
              <a:rPr lang="en-US" dirty="0"/>
              <a:t>AND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bear_keepers.id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9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6A3-130C-BB40-878B-788CF7F3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3231-D4D5-504D-8505-F3230C98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08" y="1363288"/>
            <a:ext cx="6021964" cy="4351338"/>
          </a:xfrm>
        </p:spPr>
        <p:txBody>
          <a:bodyPr>
            <a:normAutofit/>
          </a:bodyPr>
          <a:lstStyle/>
          <a:p>
            <a:r>
              <a:rPr lang="en-US" dirty="0"/>
              <a:t>Keepers who keep bears and giraffes</a:t>
            </a:r>
          </a:p>
          <a:p>
            <a:r>
              <a:rPr lang="en-US" dirty="0"/>
              <a:t>Need to build two tables, Bear keepers and Giraffe keepers, and intersect them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76DB7-9261-E6FE-75B0-168DD8C26C54}"/>
              </a:ext>
            </a:extLst>
          </p:cNvPr>
          <p:cNvSpPr txBox="1"/>
          <p:nvPr/>
        </p:nvSpPr>
        <p:spPr>
          <a:xfrm>
            <a:off x="248149" y="3227288"/>
            <a:ext cx="77589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bear_keepers.name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FROM keepers AS </a:t>
            </a:r>
            <a:r>
              <a:rPr lang="en-US" dirty="0" err="1">
                <a:solidFill>
                  <a:srgbClr val="FF0000"/>
                </a:solidFill>
              </a:rPr>
              <a:t>bear_keepers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JOIN keeps AS </a:t>
            </a:r>
            <a:r>
              <a:rPr lang="en-US" dirty="0" err="1">
                <a:solidFill>
                  <a:srgbClr val="FF0000"/>
                </a:solidFill>
              </a:rPr>
              <a:t>bear_keeps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bear_keepers.id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bear_keeps.kid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JOIN cages AS </a:t>
            </a:r>
            <a:r>
              <a:rPr lang="en-US" dirty="0" err="1">
                <a:solidFill>
                  <a:srgbClr val="FF0000"/>
                </a:solidFill>
              </a:rPr>
              <a:t>bear_cages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bear_keeps.cageno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bear_cages.no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JOIN animals AS </a:t>
            </a:r>
            <a:r>
              <a:rPr lang="en-US" dirty="0" err="1">
                <a:solidFill>
                  <a:srgbClr val="FF0000"/>
                </a:solidFill>
              </a:rPr>
              <a:t>bear_animals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bear_animals.acageno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bear_cages.no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JOIN keepers AS </a:t>
            </a:r>
            <a:r>
              <a:rPr lang="en-US" dirty="0" err="1"/>
              <a:t>giraffe_keepers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giraffe_keeps</a:t>
            </a:r>
            <a:r>
              <a:rPr lang="en-US" dirty="0"/>
              <a:t> ON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giraffe_keeps.kid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giraffe_cages</a:t>
            </a:r>
            <a:r>
              <a:rPr lang="en-US" dirty="0"/>
              <a:t> ON </a:t>
            </a:r>
            <a:r>
              <a:rPr lang="en-US" dirty="0" err="1"/>
              <a:t>giraffe_keeps.cageno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giraffe_animals</a:t>
            </a:r>
            <a:r>
              <a:rPr lang="en-US" dirty="0"/>
              <a:t> ON </a:t>
            </a:r>
            <a:r>
              <a:rPr lang="en-US" dirty="0" err="1"/>
              <a:t>giraffe_animals.acageno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WHERE </a:t>
            </a:r>
            <a:r>
              <a:rPr lang="en-US" dirty="0" err="1">
                <a:solidFill>
                  <a:srgbClr val="FF0000"/>
                </a:solidFill>
              </a:rPr>
              <a:t>bear_animals.species</a:t>
            </a:r>
            <a:r>
              <a:rPr lang="en-US" dirty="0">
                <a:solidFill>
                  <a:srgbClr val="FF0000"/>
                </a:solidFill>
              </a:rPr>
              <a:t> = 'Bear'</a:t>
            </a:r>
          </a:p>
          <a:p>
            <a:r>
              <a:rPr lang="en-US" dirty="0"/>
              <a:t>AND </a:t>
            </a:r>
            <a:r>
              <a:rPr lang="en-US" dirty="0" err="1"/>
              <a:t>giraffe_animals.species</a:t>
            </a:r>
            <a:r>
              <a:rPr lang="en-US" dirty="0"/>
              <a:t> = 'Giraffe'</a:t>
            </a:r>
          </a:p>
          <a:p>
            <a:r>
              <a:rPr lang="en-US" dirty="0"/>
              <a:t>AND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bear_keepers.id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D2F9FD-7203-88D1-EFB0-056B726E1927}"/>
              </a:ext>
            </a:extLst>
          </p:cNvPr>
          <p:cNvGrpSpPr/>
          <p:nvPr/>
        </p:nvGrpSpPr>
        <p:grpSpPr>
          <a:xfrm>
            <a:off x="5705076" y="294477"/>
            <a:ext cx="6544737" cy="3512672"/>
            <a:chOff x="5705076" y="294477"/>
            <a:chExt cx="6544737" cy="35126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AEE25E-73B5-7148-8601-DAC21321321E}"/>
                </a:ext>
              </a:extLst>
            </p:cNvPr>
            <p:cNvGrpSpPr/>
            <p:nvPr/>
          </p:nvGrpSpPr>
          <p:grpSpPr>
            <a:xfrm>
              <a:off x="5705076" y="942038"/>
              <a:ext cx="3956792" cy="2784067"/>
              <a:chOff x="7774734" y="1126047"/>
              <a:chExt cx="3956792" cy="2784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4DE3A7-BDAE-1147-9976-7E883E83F77A}"/>
                  </a:ext>
                </a:extLst>
              </p:cNvPr>
              <p:cNvSpPr/>
              <p:nvPr/>
            </p:nvSpPr>
            <p:spPr>
              <a:xfrm>
                <a:off x="7774734" y="3328484"/>
                <a:ext cx="1062751" cy="564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Keepers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F09B91-7AA6-B241-A32F-C6A01427E47B}"/>
                  </a:ext>
                </a:extLst>
              </p:cNvPr>
              <p:cNvSpPr/>
              <p:nvPr/>
            </p:nvSpPr>
            <p:spPr>
              <a:xfrm>
                <a:off x="9180783" y="3328484"/>
                <a:ext cx="1062752" cy="564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Keeps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6DB85A6-DB26-6D45-92DF-7930456CB0A0}"/>
                  </a:ext>
                </a:extLst>
              </p:cNvPr>
              <p:cNvCxnSpPr>
                <a:cxnSpLocks/>
                <a:stCxn id="6" idx="3"/>
                <a:endCxn id="8" idx="2"/>
              </p:cNvCxnSpPr>
              <p:nvPr/>
            </p:nvCxnSpPr>
            <p:spPr>
              <a:xfrm flipH="1" flipV="1">
                <a:off x="9935459" y="2298166"/>
                <a:ext cx="308076" cy="13124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43E202-9CA4-C647-8755-01525E66634B}"/>
                  </a:ext>
                </a:extLst>
              </p:cNvPr>
              <p:cNvSpPr txBox="1"/>
              <p:nvPr/>
            </p:nvSpPr>
            <p:spPr>
              <a:xfrm>
                <a:off x="9612298" y="1590280"/>
                <a:ext cx="64632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⨝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C90D14-7D8F-4B49-A990-EBFB11077ECC}"/>
                  </a:ext>
                </a:extLst>
              </p:cNvPr>
              <p:cNvSpPr txBox="1"/>
              <p:nvPr/>
            </p:nvSpPr>
            <p:spPr>
              <a:xfrm>
                <a:off x="10783265" y="1126047"/>
                <a:ext cx="90410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⨝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9EB1D07-E682-9C4E-8FA1-4B6685290407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 flipH="1" flipV="1">
                <a:off x="11120753" y="1665600"/>
                <a:ext cx="79397" cy="16802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AC243FC-E11B-0645-AE95-5BD2A0DE0EBF}"/>
                  </a:ext>
                </a:extLst>
              </p:cNvPr>
              <p:cNvSpPr/>
              <p:nvPr/>
            </p:nvSpPr>
            <p:spPr>
              <a:xfrm>
                <a:off x="10668774" y="3345822"/>
                <a:ext cx="1062752" cy="564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Cages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5FC9CF0-86DF-9F42-A521-DD765A6CACAE}"/>
                  </a:ext>
                </a:extLst>
              </p:cNvPr>
              <p:cNvCxnSpPr>
                <a:cxnSpLocks/>
                <a:stCxn id="8" idx="3"/>
                <a:endCxn id="9" idx="1"/>
              </p:cNvCxnSpPr>
              <p:nvPr/>
            </p:nvCxnSpPr>
            <p:spPr>
              <a:xfrm flipV="1">
                <a:off x="10258620" y="1479990"/>
                <a:ext cx="524645" cy="4642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36641E4-D9EC-4743-A101-B0B353C96D18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 flipV="1">
                <a:off x="8306110" y="2133524"/>
                <a:ext cx="1587852" cy="11949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CDD4451-8026-3C45-9484-26DBD718C64C}"/>
                </a:ext>
              </a:extLst>
            </p:cNvPr>
            <p:cNvGrpSpPr/>
            <p:nvPr/>
          </p:nvGrpSpPr>
          <p:grpSpPr>
            <a:xfrm>
              <a:off x="9342316" y="294477"/>
              <a:ext cx="2146901" cy="3512672"/>
              <a:chOff x="7728054" y="684364"/>
              <a:chExt cx="2146901" cy="351267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43618D6-6C2D-9F45-828E-200D188E007B}"/>
                  </a:ext>
                </a:extLst>
              </p:cNvPr>
              <p:cNvSpPr/>
              <p:nvPr/>
            </p:nvSpPr>
            <p:spPr>
              <a:xfrm>
                <a:off x="8812204" y="3632744"/>
                <a:ext cx="1062751" cy="5642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Animals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F744A3F-6630-494A-BCE5-A7F5FAE1CF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59908" y="1225988"/>
                <a:ext cx="275866" cy="9424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FCAFA21-8697-D44F-B463-F1AD16AE8D1A}"/>
                  </a:ext>
                </a:extLst>
              </p:cNvPr>
              <p:cNvGrpSpPr/>
              <p:nvPr/>
            </p:nvGrpSpPr>
            <p:grpSpPr>
              <a:xfrm>
                <a:off x="7728054" y="684364"/>
                <a:ext cx="1105562" cy="847220"/>
                <a:chOff x="7728054" y="971611"/>
                <a:chExt cx="1105562" cy="84722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DF2CEA0-9376-594C-BDCD-BE16D3C8A5AC}"/>
                    </a:ext>
                  </a:extLst>
                </p:cNvPr>
                <p:cNvSpPr txBox="1"/>
                <p:nvPr/>
              </p:nvSpPr>
              <p:spPr>
                <a:xfrm>
                  <a:off x="8307065" y="971611"/>
                  <a:ext cx="526551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/>
                    <a:t>⨝</a:t>
                  </a: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1DD96DAE-1314-454A-9E31-DCD7BB9BD5D0}"/>
                    </a:ext>
                  </a:extLst>
                </p:cNvPr>
                <p:cNvCxnSpPr>
                  <a:cxnSpLocks/>
                  <a:endCxn id="25" idx="1"/>
                </p:cNvCxnSpPr>
                <p:nvPr/>
              </p:nvCxnSpPr>
              <p:spPr>
                <a:xfrm flipV="1">
                  <a:off x="7728054" y="1325554"/>
                  <a:ext cx="579011" cy="49327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BF078DE-896D-9CE1-3F8D-B15FEBF12405}"/>
                </a:ext>
              </a:extLst>
            </p:cNvPr>
            <p:cNvSpPr txBox="1"/>
            <p:nvPr/>
          </p:nvSpPr>
          <p:spPr>
            <a:xfrm>
              <a:off x="9784843" y="1736842"/>
              <a:ext cx="2464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dirty="0"/>
                <a:t>𝛔</a:t>
              </a:r>
              <a:r>
                <a:rPr lang="en-US" sz="3600" baseline="-25000" dirty="0"/>
                <a:t>(species=‘Bear’)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DA5FC38-4A55-F484-EBED-F7FE81963353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10629681" y="2403311"/>
              <a:ext cx="328161" cy="8395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67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15 0.07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6A3-130C-BB40-878B-788CF7F3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3231-D4D5-504D-8505-F3230C98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08" y="1363288"/>
            <a:ext cx="6021964" cy="4351338"/>
          </a:xfrm>
        </p:spPr>
        <p:txBody>
          <a:bodyPr>
            <a:normAutofit/>
          </a:bodyPr>
          <a:lstStyle/>
          <a:p>
            <a:r>
              <a:rPr lang="en-US" dirty="0"/>
              <a:t>Keepers who keep bears and giraffes</a:t>
            </a:r>
          </a:p>
          <a:p>
            <a:r>
              <a:rPr lang="en-US" dirty="0"/>
              <a:t>Need to build two tables, Bear keepers and Giraffe keepers, and intersect them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76DB7-9261-E6FE-75B0-168DD8C26C54}"/>
              </a:ext>
            </a:extLst>
          </p:cNvPr>
          <p:cNvSpPr txBox="1"/>
          <p:nvPr/>
        </p:nvSpPr>
        <p:spPr>
          <a:xfrm>
            <a:off x="248149" y="3227288"/>
            <a:ext cx="77589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bear_keepers.name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FROM keepers AS </a:t>
            </a:r>
            <a:r>
              <a:rPr lang="en-US" dirty="0" err="1">
                <a:solidFill>
                  <a:srgbClr val="FF0000"/>
                </a:solidFill>
              </a:rPr>
              <a:t>bear_keepers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JOIN keeps AS </a:t>
            </a:r>
            <a:r>
              <a:rPr lang="en-US" dirty="0" err="1">
                <a:solidFill>
                  <a:srgbClr val="FF0000"/>
                </a:solidFill>
              </a:rPr>
              <a:t>bear_keeps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bear_keepers.id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bear_keeps.kid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JOIN cages AS </a:t>
            </a:r>
            <a:r>
              <a:rPr lang="en-US" dirty="0" err="1">
                <a:solidFill>
                  <a:srgbClr val="FF0000"/>
                </a:solidFill>
              </a:rPr>
              <a:t>bear_cages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bear_keeps.cageno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bear_cages.no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JOIN animals AS </a:t>
            </a:r>
            <a:r>
              <a:rPr lang="en-US" dirty="0" err="1">
                <a:solidFill>
                  <a:srgbClr val="FF0000"/>
                </a:solidFill>
              </a:rPr>
              <a:t>bear_animals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bear_animals.acageno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bear_cages.no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JOIN keepers AS </a:t>
            </a:r>
            <a:r>
              <a:rPr lang="en-US" dirty="0" err="1"/>
              <a:t>giraffe_keepers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giraffe_keeps</a:t>
            </a:r>
            <a:r>
              <a:rPr lang="en-US" dirty="0"/>
              <a:t> ON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giraffe_keeps.kid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giraffe_cages</a:t>
            </a:r>
            <a:r>
              <a:rPr lang="en-US" dirty="0"/>
              <a:t> ON </a:t>
            </a:r>
            <a:r>
              <a:rPr lang="en-US" dirty="0" err="1"/>
              <a:t>giraffe_keeps.cageno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giraffe_animals</a:t>
            </a:r>
            <a:r>
              <a:rPr lang="en-US" dirty="0"/>
              <a:t> ON </a:t>
            </a:r>
            <a:r>
              <a:rPr lang="en-US" dirty="0" err="1"/>
              <a:t>giraffe_animals.acageno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WHERE </a:t>
            </a:r>
            <a:r>
              <a:rPr lang="en-US" dirty="0" err="1">
                <a:solidFill>
                  <a:srgbClr val="FF0000"/>
                </a:solidFill>
              </a:rPr>
              <a:t>bear_animals.species</a:t>
            </a:r>
            <a:r>
              <a:rPr lang="en-US" dirty="0">
                <a:solidFill>
                  <a:srgbClr val="FF0000"/>
                </a:solidFill>
              </a:rPr>
              <a:t> = 'Bear'</a:t>
            </a:r>
          </a:p>
          <a:p>
            <a:r>
              <a:rPr lang="en-US" dirty="0"/>
              <a:t>AND </a:t>
            </a:r>
            <a:r>
              <a:rPr lang="en-US" dirty="0" err="1"/>
              <a:t>giraffe_animals.species</a:t>
            </a:r>
            <a:r>
              <a:rPr lang="en-US" dirty="0"/>
              <a:t> = 'Giraffe'</a:t>
            </a:r>
          </a:p>
          <a:p>
            <a:r>
              <a:rPr lang="en-US" dirty="0"/>
              <a:t>AND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bear_keepers.id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4C8C4E-C1A1-EC00-10BA-2CF243A275F5}"/>
              </a:ext>
            </a:extLst>
          </p:cNvPr>
          <p:cNvGrpSpPr/>
          <p:nvPr/>
        </p:nvGrpSpPr>
        <p:grpSpPr>
          <a:xfrm>
            <a:off x="5710470" y="1821538"/>
            <a:ext cx="2689385" cy="1356923"/>
            <a:chOff x="8476434" y="221456"/>
            <a:chExt cx="2689385" cy="135692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E2EA47-B043-75CB-E8E6-12CB4D914C2D}"/>
                </a:ext>
              </a:extLst>
            </p:cNvPr>
            <p:cNvGrpSpPr/>
            <p:nvPr/>
          </p:nvGrpSpPr>
          <p:grpSpPr>
            <a:xfrm>
              <a:off x="8476434" y="221456"/>
              <a:ext cx="2689385" cy="1356923"/>
              <a:chOff x="5705076" y="294476"/>
              <a:chExt cx="6292947" cy="347177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AAEE25E-73B5-7148-8601-DAC21321321E}"/>
                  </a:ext>
                </a:extLst>
              </p:cNvPr>
              <p:cNvGrpSpPr/>
              <p:nvPr/>
            </p:nvGrpSpPr>
            <p:grpSpPr>
              <a:xfrm>
                <a:off x="5705076" y="942038"/>
                <a:ext cx="3956792" cy="2784067"/>
                <a:chOff x="7774734" y="1126047"/>
                <a:chExt cx="3956792" cy="2784067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C4DE3A7-BDAE-1147-9976-7E883E83F77A}"/>
                    </a:ext>
                  </a:extLst>
                </p:cNvPr>
                <p:cNvSpPr/>
                <p:nvPr/>
              </p:nvSpPr>
              <p:spPr>
                <a:xfrm>
                  <a:off x="7774734" y="3328484"/>
                  <a:ext cx="1062751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/>
                    <a:t>Keepers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AF09B91-7AA6-B241-A32F-C6A01427E47B}"/>
                    </a:ext>
                  </a:extLst>
                </p:cNvPr>
                <p:cNvSpPr/>
                <p:nvPr/>
              </p:nvSpPr>
              <p:spPr>
                <a:xfrm>
                  <a:off x="9180783" y="3328484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/>
                    <a:t>Keeps</a:t>
                  </a:r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06DB85A6-DB26-6D45-92DF-7930456CB0A0}"/>
                    </a:ext>
                  </a:extLst>
                </p:cNvPr>
                <p:cNvCxnSpPr>
                  <a:cxnSpLocks/>
                  <a:stCxn id="6" idx="3"/>
                  <a:endCxn id="8" idx="2"/>
                </p:cNvCxnSpPr>
                <p:nvPr/>
              </p:nvCxnSpPr>
              <p:spPr>
                <a:xfrm flipH="1" flipV="1">
                  <a:off x="9935459" y="2377749"/>
                  <a:ext cx="308076" cy="123288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43E202-9CA4-C647-8755-01525E66634B}"/>
                    </a:ext>
                  </a:extLst>
                </p:cNvPr>
                <p:cNvSpPr txBox="1"/>
                <p:nvPr/>
              </p:nvSpPr>
              <p:spPr>
                <a:xfrm>
                  <a:off x="9612297" y="1590281"/>
                  <a:ext cx="646321" cy="7874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⨝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C90D14-7D8F-4B49-A990-EBFB11077ECC}"/>
                    </a:ext>
                  </a:extLst>
                </p:cNvPr>
                <p:cNvSpPr txBox="1"/>
                <p:nvPr/>
              </p:nvSpPr>
              <p:spPr>
                <a:xfrm>
                  <a:off x="10783266" y="1126047"/>
                  <a:ext cx="904101" cy="7874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⨝</a:t>
                  </a: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79EB1D07-E682-9C4E-8FA1-4B6685290407}"/>
                    </a:ext>
                  </a:extLst>
                </p:cNvPr>
                <p:cNvCxnSpPr>
                  <a:cxnSpLocks/>
                  <a:stCxn id="11" idx="0"/>
                </p:cNvCxnSpPr>
                <p:nvPr/>
              </p:nvCxnSpPr>
              <p:spPr>
                <a:xfrm flipH="1" flipV="1">
                  <a:off x="11120753" y="1665600"/>
                  <a:ext cx="79397" cy="16802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AC243FC-E11B-0645-AE95-5BD2A0DE0EBF}"/>
                    </a:ext>
                  </a:extLst>
                </p:cNvPr>
                <p:cNvSpPr/>
                <p:nvPr/>
              </p:nvSpPr>
              <p:spPr>
                <a:xfrm>
                  <a:off x="10668774" y="3345822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/>
                    <a:t>Cages</a:t>
                  </a:r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55FC9CF0-86DF-9F42-A521-DD765A6CACAE}"/>
                    </a:ext>
                  </a:extLst>
                </p:cNvPr>
                <p:cNvCxnSpPr>
                  <a:cxnSpLocks/>
                  <a:stCxn id="8" idx="3"/>
                  <a:endCxn id="9" idx="1"/>
                </p:cNvCxnSpPr>
                <p:nvPr/>
              </p:nvCxnSpPr>
              <p:spPr>
                <a:xfrm flipV="1">
                  <a:off x="10258618" y="1519782"/>
                  <a:ext cx="524648" cy="4642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536641E4-D9EC-4743-A101-B0B353C96D18}"/>
                    </a:ext>
                  </a:extLst>
                </p:cNvPr>
                <p:cNvCxnSpPr>
                  <a:cxnSpLocks/>
                  <a:stCxn id="5" idx="0"/>
                </p:cNvCxnSpPr>
                <p:nvPr/>
              </p:nvCxnSpPr>
              <p:spPr>
                <a:xfrm flipV="1">
                  <a:off x="8306109" y="2377749"/>
                  <a:ext cx="1286051" cy="95073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1CDD4451-8026-3C45-9484-26DBD718C64C}"/>
                  </a:ext>
                </a:extLst>
              </p:cNvPr>
              <p:cNvGrpSpPr/>
              <p:nvPr/>
            </p:nvGrpSpPr>
            <p:grpSpPr>
              <a:xfrm>
                <a:off x="9342314" y="294476"/>
                <a:ext cx="1883692" cy="3471779"/>
                <a:chOff x="7728052" y="684363"/>
                <a:chExt cx="1883692" cy="347177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43618D6-6C2D-9F45-828E-200D188E007B}"/>
                    </a:ext>
                  </a:extLst>
                </p:cNvPr>
                <p:cNvSpPr/>
                <p:nvPr/>
              </p:nvSpPr>
              <p:spPr>
                <a:xfrm>
                  <a:off x="8548994" y="3591850"/>
                  <a:ext cx="1062750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/>
                    <a:t>Animals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5F744A3F-6630-494A-BCE5-A7F5FAE1C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659908" y="1225988"/>
                  <a:ext cx="275866" cy="94244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FCAFA21-8697-D44F-B463-F1AD16AE8D1A}"/>
                    </a:ext>
                  </a:extLst>
                </p:cNvPr>
                <p:cNvGrpSpPr/>
                <p:nvPr/>
              </p:nvGrpSpPr>
              <p:grpSpPr>
                <a:xfrm>
                  <a:off x="7728052" y="684363"/>
                  <a:ext cx="1105563" cy="847223"/>
                  <a:chOff x="7728052" y="971610"/>
                  <a:chExt cx="1105563" cy="847223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DF2CEA0-9376-594C-BDCD-BE16D3C8A5AC}"/>
                      </a:ext>
                    </a:extLst>
                  </p:cNvPr>
                  <p:cNvSpPr txBox="1"/>
                  <p:nvPr/>
                </p:nvSpPr>
                <p:spPr>
                  <a:xfrm>
                    <a:off x="8307065" y="971610"/>
                    <a:ext cx="526550" cy="78746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dirty="0"/>
                      <a:t>⨝</a:t>
                    </a:r>
                  </a:p>
                </p:txBody>
              </p: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1DD96DAE-1314-454A-9E31-DCD7BB9BD5D0}"/>
                      </a:ext>
                    </a:extLst>
                  </p:cNvPr>
                  <p:cNvCxnSpPr>
                    <a:cxnSpLocks/>
                    <a:endCxn id="25" idx="1"/>
                  </p:cNvCxnSpPr>
                  <p:nvPr/>
                </p:nvCxnSpPr>
                <p:spPr>
                  <a:xfrm flipV="1">
                    <a:off x="7728052" y="1365347"/>
                    <a:ext cx="579011" cy="45348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F078DE-896D-9CE1-3F8D-B15FEBF12405}"/>
                  </a:ext>
                </a:extLst>
              </p:cNvPr>
              <p:cNvSpPr txBox="1"/>
              <p:nvPr/>
            </p:nvSpPr>
            <p:spPr>
              <a:xfrm>
                <a:off x="9784842" y="1736840"/>
                <a:ext cx="2213181" cy="708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dirty="0"/>
                  <a:t>𝛔</a:t>
                </a:r>
                <a:r>
                  <a:rPr lang="en-US" sz="1200" baseline="-25000" dirty="0"/>
                  <a:t>(species=‘Bear’)</a:t>
                </a: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DA5FC38-4A55-F484-EBED-F7FE81963353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10608795" y="1003116"/>
              <a:ext cx="0" cy="3547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774ABEF-15E7-EDD9-962A-8310E337BA91}"/>
              </a:ext>
            </a:extLst>
          </p:cNvPr>
          <p:cNvSpPr txBox="1"/>
          <p:nvPr/>
        </p:nvSpPr>
        <p:spPr>
          <a:xfrm>
            <a:off x="6603905" y="3263172"/>
            <a:ext cx="8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Bears</a:t>
            </a:r>
          </a:p>
        </p:txBody>
      </p:sp>
    </p:spTree>
    <p:extLst>
      <p:ext uri="{BB962C8B-B14F-4D97-AF65-F5344CB8AC3E}">
        <p14:creationId xmlns:p14="http://schemas.microsoft.com/office/powerpoint/2010/main" val="33415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6A3-130C-BB40-878B-788CF7F3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3231-D4D5-504D-8505-F3230C98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08" y="1363288"/>
            <a:ext cx="6021964" cy="4351338"/>
          </a:xfrm>
        </p:spPr>
        <p:txBody>
          <a:bodyPr>
            <a:normAutofit/>
          </a:bodyPr>
          <a:lstStyle/>
          <a:p>
            <a:r>
              <a:rPr lang="en-US" dirty="0"/>
              <a:t>Keepers who keep bears and giraffes</a:t>
            </a:r>
          </a:p>
          <a:p>
            <a:r>
              <a:rPr lang="en-US" dirty="0"/>
              <a:t>Need to build two tables, Bear keepers and Giraffe keepers, and intersect them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76DB7-9261-E6FE-75B0-168DD8C26C54}"/>
              </a:ext>
            </a:extLst>
          </p:cNvPr>
          <p:cNvSpPr txBox="1"/>
          <p:nvPr/>
        </p:nvSpPr>
        <p:spPr>
          <a:xfrm>
            <a:off x="248149" y="3227288"/>
            <a:ext cx="77589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bear_keepers.name</a:t>
            </a:r>
            <a:endParaRPr lang="en-US" dirty="0"/>
          </a:p>
          <a:p>
            <a:r>
              <a:rPr lang="en-US" dirty="0"/>
              <a:t>FROM keepers AS </a:t>
            </a:r>
            <a:r>
              <a:rPr lang="en-US" dirty="0" err="1"/>
              <a:t>bear_keepers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bear_keeps</a:t>
            </a:r>
            <a:r>
              <a:rPr lang="en-US" dirty="0"/>
              <a:t> ON </a:t>
            </a:r>
            <a:r>
              <a:rPr lang="en-US" dirty="0" err="1"/>
              <a:t>bear_keepers.id</a:t>
            </a:r>
            <a:r>
              <a:rPr lang="en-US" dirty="0"/>
              <a:t> = </a:t>
            </a:r>
            <a:r>
              <a:rPr lang="en-US" dirty="0" err="1"/>
              <a:t>bear_keeps.kid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bear_cages</a:t>
            </a:r>
            <a:r>
              <a:rPr lang="en-US" dirty="0"/>
              <a:t> ON </a:t>
            </a:r>
            <a:r>
              <a:rPr lang="en-US" dirty="0" err="1"/>
              <a:t>bear_keeps.cageno</a:t>
            </a:r>
            <a:r>
              <a:rPr lang="en-US" dirty="0"/>
              <a:t> = </a:t>
            </a:r>
            <a:r>
              <a:rPr lang="en-US" dirty="0" err="1"/>
              <a:t>bear_cages.no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bear_animals</a:t>
            </a:r>
            <a:r>
              <a:rPr lang="en-US" dirty="0"/>
              <a:t> ON </a:t>
            </a:r>
            <a:r>
              <a:rPr lang="en-US" dirty="0" err="1"/>
              <a:t>bear_animals.acageno</a:t>
            </a:r>
            <a:r>
              <a:rPr lang="en-US" dirty="0"/>
              <a:t> = </a:t>
            </a:r>
            <a:r>
              <a:rPr lang="en-US" dirty="0" err="1"/>
              <a:t>bear_cages.no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JOIN keepers AS </a:t>
            </a:r>
            <a:r>
              <a:rPr lang="en-US" dirty="0" err="1">
                <a:solidFill>
                  <a:srgbClr val="FF0000"/>
                </a:solidFill>
              </a:rPr>
              <a:t>giraffe_keepers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JOIN keeps AS </a:t>
            </a:r>
            <a:r>
              <a:rPr lang="en-US" dirty="0" err="1">
                <a:solidFill>
                  <a:srgbClr val="FF0000"/>
                </a:solidFill>
              </a:rPr>
              <a:t>giraffe_keeps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giraffe_keepers.id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giraffe_keeps.kid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JOIN cages AS </a:t>
            </a:r>
            <a:r>
              <a:rPr lang="en-US" dirty="0" err="1">
                <a:solidFill>
                  <a:srgbClr val="FF0000"/>
                </a:solidFill>
              </a:rPr>
              <a:t>giraffe_cages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giraffe_keeps.cageno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giraffe_cages.no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JOIN animals AS </a:t>
            </a:r>
            <a:r>
              <a:rPr lang="en-US" dirty="0" err="1">
                <a:solidFill>
                  <a:srgbClr val="FF0000"/>
                </a:solidFill>
              </a:rPr>
              <a:t>giraffe_animals</a:t>
            </a:r>
            <a:r>
              <a:rPr lang="en-US" dirty="0">
                <a:solidFill>
                  <a:srgbClr val="FF0000"/>
                </a:solidFill>
              </a:rPr>
              <a:t> ON </a:t>
            </a:r>
            <a:r>
              <a:rPr lang="en-US" dirty="0" err="1">
                <a:solidFill>
                  <a:srgbClr val="FF0000"/>
                </a:solidFill>
              </a:rPr>
              <a:t>giraffe_animals.acageno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giraffe_cages.no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WHERE </a:t>
            </a:r>
            <a:r>
              <a:rPr lang="en-US" dirty="0" err="1"/>
              <a:t>bear_animals.species</a:t>
            </a:r>
            <a:r>
              <a:rPr lang="en-US" dirty="0"/>
              <a:t> = 'Bear'</a:t>
            </a:r>
          </a:p>
          <a:p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err="1">
                <a:solidFill>
                  <a:srgbClr val="FF0000"/>
                </a:solidFill>
              </a:rPr>
              <a:t>giraffe_animals.species</a:t>
            </a:r>
            <a:r>
              <a:rPr lang="en-US" dirty="0">
                <a:solidFill>
                  <a:srgbClr val="FF0000"/>
                </a:solidFill>
              </a:rPr>
              <a:t> = 'Giraffe'</a:t>
            </a:r>
          </a:p>
          <a:p>
            <a:r>
              <a:rPr lang="en-US" dirty="0"/>
              <a:t>AND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bear_keepers.id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4C8C4E-C1A1-EC00-10BA-2CF243A275F5}"/>
              </a:ext>
            </a:extLst>
          </p:cNvPr>
          <p:cNvGrpSpPr/>
          <p:nvPr/>
        </p:nvGrpSpPr>
        <p:grpSpPr>
          <a:xfrm>
            <a:off x="5710470" y="1821538"/>
            <a:ext cx="2689385" cy="1356923"/>
            <a:chOff x="8476434" y="221456"/>
            <a:chExt cx="2689385" cy="135692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E2EA47-B043-75CB-E8E6-12CB4D914C2D}"/>
                </a:ext>
              </a:extLst>
            </p:cNvPr>
            <p:cNvGrpSpPr/>
            <p:nvPr/>
          </p:nvGrpSpPr>
          <p:grpSpPr>
            <a:xfrm>
              <a:off x="8476434" y="221456"/>
              <a:ext cx="2689385" cy="1356923"/>
              <a:chOff x="5705076" y="294476"/>
              <a:chExt cx="6292947" cy="347177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AAEE25E-73B5-7148-8601-DAC21321321E}"/>
                  </a:ext>
                </a:extLst>
              </p:cNvPr>
              <p:cNvGrpSpPr/>
              <p:nvPr/>
            </p:nvGrpSpPr>
            <p:grpSpPr>
              <a:xfrm>
                <a:off x="5705076" y="942038"/>
                <a:ext cx="3956792" cy="2784067"/>
                <a:chOff x="7774734" y="1126047"/>
                <a:chExt cx="3956792" cy="2784067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C4DE3A7-BDAE-1147-9976-7E883E83F77A}"/>
                    </a:ext>
                  </a:extLst>
                </p:cNvPr>
                <p:cNvSpPr/>
                <p:nvPr/>
              </p:nvSpPr>
              <p:spPr>
                <a:xfrm>
                  <a:off x="7774734" y="3328484"/>
                  <a:ext cx="1062751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/>
                    <a:t>Keepers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AF09B91-7AA6-B241-A32F-C6A01427E47B}"/>
                    </a:ext>
                  </a:extLst>
                </p:cNvPr>
                <p:cNvSpPr/>
                <p:nvPr/>
              </p:nvSpPr>
              <p:spPr>
                <a:xfrm>
                  <a:off x="9180783" y="3328484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/>
                    <a:t>Keeps</a:t>
                  </a:r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06DB85A6-DB26-6D45-92DF-7930456CB0A0}"/>
                    </a:ext>
                  </a:extLst>
                </p:cNvPr>
                <p:cNvCxnSpPr>
                  <a:cxnSpLocks/>
                  <a:stCxn id="6" idx="3"/>
                  <a:endCxn id="8" idx="2"/>
                </p:cNvCxnSpPr>
                <p:nvPr/>
              </p:nvCxnSpPr>
              <p:spPr>
                <a:xfrm flipH="1" flipV="1">
                  <a:off x="9935459" y="2377749"/>
                  <a:ext cx="308076" cy="123288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43E202-9CA4-C647-8755-01525E66634B}"/>
                    </a:ext>
                  </a:extLst>
                </p:cNvPr>
                <p:cNvSpPr txBox="1"/>
                <p:nvPr/>
              </p:nvSpPr>
              <p:spPr>
                <a:xfrm>
                  <a:off x="9612297" y="1590281"/>
                  <a:ext cx="646321" cy="7874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⨝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C90D14-7D8F-4B49-A990-EBFB11077ECC}"/>
                    </a:ext>
                  </a:extLst>
                </p:cNvPr>
                <p:cNvSpPr txBox="1"/>
                <p:nvPr/>
              </p:nvSpPr>
              <p:spPr>
                <a:xfrm>
                  <a:off x="10783266" y="1126047"/>
                  <a:ext cx="904101" cy="7874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⨝</a:t>
                  </a: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79EB1D07-E682-9C4E-8FA1-4B6685290407}"/>
                    </a:ext>
                  </a:extLst>
                </p:cNvPr>
                <p:cNvCxnSpPr>
                  <a:cxnSpLocks/>
                  <a:stCxn id="11" idx="0"/>
                </p:cNvCxnSpPr>
                <p:nvPr/>
              </p:nvCxnSpPr>
              <p:spPr>
                <a:xfrm flipH="1" flipV="1">
                  <a:off x="11120753" y="1665600"/>
                  <a:ext cx="79397" cy="16802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AC243FC-E11B-0645-AE95-5BD2A0DE0EBF}"/>
                    </a:ext>
                  </a:extLst>
                </p:cNvPr>
                <p:cNvSpPr/>
                <p:nvPr/>
              </p:nvSpPr>
              <p:spPr>
                <a:xfrm>
                  <a:off x="10668774" y="3345822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/>
                    <a:t>Cages</a:t>
                  </a:r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55FC9CF0-86DF-9F42-A521-DD765A6CACAE}"/>
                    </a:ext>
                  </a:extLst>
                </p:cNvPr>
                <p:cNvCxnSpPr>
                  <a:cxnSpLocks/>
                  <a:stCxn id="8" idx="3"/>
                  <a:endCxn id="9" idx="1"/>
                </p:cNvCxnSpPr>
                <p:nvPr/>
              </p:nvCxnSpPr>
              <p:spPr>
                <a:xfrm flipV="1">
                  <a:off x="10258618" y="1519782"/>
                  <a:ext cx="524648" cy="4642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536641E4-D9EC-4743-A101-B0B353C96D18}"/>
                    </a:ext>
                  </a:extLst>
                </p:cNvPr>
                <p:cNvCxnSpPr>
                  <a:cxnSpLocks/>
                  <a:stCxn id="5" idx="0"/>
                </p:cNvCxnSpPr>
                <p:nvPr/>
              </p:nvCxnSpPr>
              <p:spPr>
                <a:xfrm flipV="1">
                  <a:off x="8306109" y="2377749"/>
                  <a:ext cx="1286051" cy="95073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1CDD4451-8026-3C45-9484-26DBD718C64C}"/>
                  </a:ext>
                </a:extLst>
              </p:cNvPr>
              <p:cNvGrpSpPr/>
              <p:nvPr/>
            </p:nvGrpSpPr>
            <p:grpSpPr>
              <a:xfrm>
                <a:off x="9342314" y="294476"/>
                <a:ext cx="1883692" cy="3471779"/>
                <a:chOff x="7728052" y="684363"/>
                <a:chExt cx="1883692" cy="347177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43618D6-6C2D-9F45-828E-200D188E007B}"/>
                    </a:ext>
                  </a:extLst>
                </p:cNvPr>
                <p:cNvSpPr/>
                <p:nvPr/>
              </p:nvSpPr>
              <p:spPr>
                <a:xfrm>
                  <a:off x="8548994" y="3591850"/>
                  <a:ext cx="1062750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/>
                    <a:t>Animals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5F744A3F-6630-494A-BCE5-A7F5FAE1C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659908" y="1225988"/>
                  <a:ext cx="275866" cy="94244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FCAFA21-8697-D44F-B463-F1AD16AE8D1A}"/>
                    </a:ext>
                  </a:extLst>
                </p:cNvPr>
                <p:cNvGrpSpPr/>
                <p:nvPr/>
              </p:nvGrpSpPr>
              <p:grpSpPr>
                <a:xfrm>
                  <a:off x="7728052" y="684363"/>
                  <a:ext cx="1105563" cy="847223"/>
                  <a:chOff x="7728052" y="971610"/>
                  <a:chExt cx="1105563" cy="847223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DF2CEA0-9376-594C-BDCD-BE16D3C8A5AC}"/>
                      </a:ext>
                    </a:extLst>
                  </p:cNvPr>
                  <p:cNvSpPr txBox="1"/>
                  <p:nvPr/>
                </p:nvSpPr>
                <p:spPr>
                  <a:xfrm>
                    <a:off x="8307065" y="971610"/>
                    <a:ext cx="526550" cy="78746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dirty="0"/>
                      <a:t>⨝</a:t>
                    </a:r>
                  </a:p>
                </p:txBody>
              </p: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1DD96DAE-1314-454A-9E31-DCD7BB9BD5D0}"/>
                      </a:ext>
                    </a:extLst>
                  </p:cNvPr>
                  <p:cNvCxnSpPr>
                    <a:cxnSpLocks/>
                    <a:endCxn id="25" idx="1"/>
                  </p:cNvCxnSpPr>
                  <p:nvPr/>
                </p:nvCxnSpPr>
                <p:spPr>
                  <a:xfrm flipV="1">
                    <a:off x="7728052" y="1365347"/>
                    <a:ext cx="579011" cy="45348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F078DE-896D-9CE1-3F8D-B15FEBF12405}"/>
                  </a:ext>
                </a:extLst>
              </p:cNvPr>
              <p:cNvSpPr txBox="1"/>
              <p:nvPr/>
            </p:nvSpPr>
            <p:spPr>
              <a:xfrm>
                <a:off x="9784842" y="1736840"/>
                <a:ext cx="2213181" cy="708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dirty="0"/>
                  <a:t>𝛔</a:t>
                </a:r>
                <a:r>
                  <a:rPr lang="en-US" sz="1200" baseline="-25000" dirty="0"/>
                  <a:t>(species=‘Bear’)</a:t>
                </a: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DA5FC38-4A55-F484-EBED-F7FE81963353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10608795" y="1003116"/>
              <a:ext cx="0" cy="3547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774ABEF-15E7-EDD9-962A-8310E337BA91}"/>
              </a:ext>
            </a:extLst>
          </p:cNvPr>
          <p:cNvSpPr txBox="1"/>
          <p:nvPr/>
        </p:nvSpPr>
        <p:spPr>
          <a:xfrm>
            <a:off x="6603905" y="3263172"/>
            <a:ext cx="8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Bears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BCE84A5-47EC-9BAF-5A08-4A396BEB7472}"/>
              </a:ext>
            </a:extLst>
          </p:cNvPr>
          <p:cNvGrpSpPr/>
          <p:nvPr/>
        </p:nvGrpSpPr>
        <p:grpSpPr>
          <a:xfrm>
            <a:off x="9000968" y="1780526"/>
            <a:ext cx="2663737" cy="1837599"/>
            <a:chOff x="9000968" y="1780526"/>
            <a:chExt cx="2663737" cy="183759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8B2165-3CAC-C874-648C-2C02CBEBCD71}"/>
                </a:ext>
              </a:extLst>
            </p:cNvPr>
            <p:cNvGrpSpPr/>
            <p:nvPr/>
          </p:nvGrpSpPr>
          <p:grpSpPr>
            <a:xfrm flipH="1">
              <a:off x="9000968" y="1780526"/>
              <a:ext cx="2663737" cy="1356923"/>
              <a:chOff x="8476434" y="221456"/>
              <a:chExt cx="2663737" cy="1356923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08C3FDC-7E9E-2803-ACD5-93E7B40AF8D3}"/>
                  </a:ext>
                </a:extLst>
              </p:cNvPr>
              <p:cNvGrpSpPr/>
              <p:nvPr/>
            </p:nvGrpSpPr>
            <p:grpSpPr>
              <a:xfrm>
                <a:off x="8476434" y="221456"/>
                <a:ext cx="2663737" cy="1356923"/>
                <a:chOff x="5705076" y="294477"/>
                <a:chExt cx="6232933" cy="3471778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5113F0C1-7E4C-2F85-6E57-BAB4C0A29FD9}"/>
                    </a:ext>
                  </a:extLst>
                </p:cNvPr>
                <p:cNvGrpSpPr/>
                <p:nvPr/>
              </p:nvGrpSpPr>
              <p:grpSpPr>
                <a:xfrm>
                  <a:off x="5705076" y="942038"/>
                  <a:ext cx="3956792" cy="2784067"/>
                  <a:chOff x="7774734" y="1126047"/>
                  <a:chExt cx="3956792" cy="2784067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7FB3001-A274-0CB3-0721-00CA88F557E7}"/>
                      </a:ext>
                    </a:extLst>
                  </p:cNvPr>
                  <p:cNvSpPr/>
                  <p:nvPr/>
                </p:nvSpPr>
                <p:spPr>
                  <a:xfrm>
                    <a:off x="7774734" y="3328484"/>
                    <a:ext cx="1062751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/>
                      <a:t>Keepers</a:t>
                    </a:r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4F0E5EF9-9D08-9B9C-D511-2FCB0B7D8699}"/>
                      </a:ext>
                    </a:extLst>
                  </p:cNvPr>
                  <p:cNvSpPr/>
                  <p:nvPr/>
                </p:nvSpPr>
                <p:spPr>
                  <a:xfrm>
                    <a:off x="9180783" y="3328484"/>
                    <a:ext cx="1062752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/>
                      <a:t>Keeps</a:t>
                    </a:r>
                  </a:p>
                </p:txBody>
              </p:sp>
              <p:cxnSp>
                <p:nvCxnSpPr>
                  <p:cNvPr id="57" name="Straight Arrow Connector 56">
                    <a:extLst>
                      <a:ext uri="{FF2B5EF4-FFF2-40B4-BE49-F238E27FC236}">
                        <a16:creationId xmlns:a16="http://schemas.microsoft.com/office/drawing/2014/main" id="{E2160BEE-496E-B431-398B-9BEF602F9073}"/>
                      </a:ext>
                    </a:extLst>
                  </p:cNvPr>
                  <p:cNvCxnSpPr>
                    <a:cxnSpLocks/>
                    <a:stCxn id="56" idx="3"/>
                    <a:endCxn id="58" idx="2"/>
                  </p:cNvCxnSpPr>
                  <p:nvPr/>
                </p:nvCxnSpPr>
                <p:spPr>
                  <a:xfrm flipH="1" flipV="1">
                    <a:off x="9935459" y="2377749"/>
                    <a:ext cx="308076" cy="123288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3F0D263-AB16-AB33-C82C-133472E46B79}"/>
                      </a:ext>
                    </a:extLst>
                  </p:cNvPr>
                  <p:cNvSpPr txBox="1"/>
                  <p:nvPr/>
                </p:nvSpPr>
                <p:spPr>
                  <a:xfrm>
                    <a:off x="9612297" y="1590281"/>
                    <a:ext cx="646321" cy="78746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dirty="0"/>
                      <a:t>⨝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315012F1-FA8C-76F9-BB98-BE951538DA7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3266" y="1126047"/>
                    <a:ext cx="904101" cy="78746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dirty="0"/>
                      <a:t>⨝</a:t>
                    </a:r>
                  </a:p>
                </p:txBody>
              </p:sp>
              <p:cxnSp>
                <p:nvCxnSpPr>
                  <p:cNvPr id="61" name="Straight Arrow Connector 60">
                    <a:extLst>
                      <a:ext uri="{FF2B5EF4-FFF2-40B4-BE49-F238E27FC236}">
                        <a16:creationId xmlns:a16="http://schemas.microsoft.com/office/drawing/2014/main" id="{670C2003-4764-647D-832A-01CC9FA52893}"/>
                      </a:ext>
                    </a:extLst>
                  </p:cNvPr>
                  <p:cNvCxnSpPr>
                    <a:cxnSpLocks/>
                    <a:stCxn id="62" idx="0"/>
                  </p:cNvCxnSpPr>
                  <p:nvPr/>
                </p:nvCxnSpPr>
                <p:spPr>
                  <a:xfrm flipH="1" flipV="1">
                    <a:off x="11120753" y="1665600"/>
                    <a:ext cx="79397" cy="168022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D02B279-D1BF-5123-E49D-15F82F274D8E}"/>
                      </a:ext>
                    </a:extLst>
                  </p:cNvPr>
                  <p:cNvSpPr/>
                  <p:nvPr/>
                </p:nvSpPr>
                <p:spPr>
                  <a:xfrm>
                    <a:off x="10668774" y="3345822"/>
                    <a:ext cx="1062752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/>
                      <a:t>Cages</a:t>
                    </a:r>
                  </a:p>
                </p:txBody>
              </p:sp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758586F3-7ABB-83AA-3E9C-1E52A769CEB3}"/>
                      </a:ext>
                    </a:extLst>
                  </p:cNvPr>
                  <p:cNvCxnSpPr>
                    <a:cxnSpLocks/>
                    <a:stCxn id="58" idx="3"/>
                    <a:endCxn id="60" idx="1"/>
                  </p:cNvCxnSpPr>
                  <p:nvPr/>
                </p:nvCxnSpPr>
                <p:spPr>
                  <a:xfrm flipV="1">
                    <a:off x="10258618" y="1519782"/>
                    <a:ext cx="524648" cy="46423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B37E1304-FB9E-BC36-F205-345384FCB2A6}"/>
                      </a:ext>
                    </a:extLst>
                  </p:cNvPr>
                  <p:cNvCxnSpPr>
                    <a:cxnSpLocks/>
                    <a:stCxn id="55" idx="0"/>
                  </p:cNvCxnSpPr>
                  <p:nvPr/>
                </p:nvCxnSpPr>
                <p:spPr>
                  <a:xfrm flipV="1">
                    <a:off x="8306109" y="2377749"/>
                    <a:ext cx="1286051" cy="95073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E60BA3E-7997-7AAC-CF5C-B42243A35E1F}"/>
                    </a:ext>
                  </a:extLst>
                </p:cNvPr>
                <p:cNvGrpSpPr/>
                <p:nvPr/>
              </p:nvGrpSpPr>
              <p:grpSpPr>
                <a:xfrm>
                  <a:off x="9342316" y="294477"/>
                  <a:ext cx="1883690" cy="3471778"/>
                  <a:chOff x="7728054" y="684364"/>
                  <a:chExt cx="1883690" cy="3471778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6C8755CF-942A-D1E4-AE19-EFDC1B32E6A6}"/>
                      </a:ext>
                    </a:extLst>
                  </p:cNvPr>
                  <p:cNvSpPr/>
                  <p:nvPr/>
                </p:nvSpPr>
                <p:spPr>
                  <a:xfrm>
                    <a:off x="8548994" y="3591850"/>
                    <a:ext cx="1062750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/>
                      <a:t>Animals</a:t>
                    </a:r>
                  </a:p>
                </p:txBody>
              </p: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AB7572AE-128B-735A-184D-FE46F00F7E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659908" y="1225988"/>
                    <a:ext cx="275866" cy="94244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CB3313C9-EBB9-5C73-26FE-8111F40CECB1}"/>
                      </a:ext>
                    </a:extLst>
                  </p:cNvPr>
                  <p:cNvGrpSpPr/>
                  <p:nvPr/>
                </p:nvGrpSpPr>
                <p:grpSpPr>
                  <a:xfrm>
                    <a:off x="7728054" y="684364"/>
                    <a:ext cx="1105562" cy="847220"/>
                    <a:chOff x="7728054" y="971611"/>
                    <a:chExt cx="1105562" cy="847220"/>
                  </a:xfrm>
                </p:grpSpPr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1AA069A7-339A-9E3F-E10F-91F4D23FFB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7066" y="971611"/>
                      <a:ext cx="526550" cy="7874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400" dirty="0"/>
                        <a:t>⨝</a:t>
                      </a:r>
                    </a:p>
                  </p:txBody>
                </p:sp>
                <p:cxnSp>
                  <p:nvCxnSpPr>
                    <p:cNvPr id="54" name="Straight Arrow Connector 53">
                      <a:extLst>
                        <a:ext uri="{FF2B5EF4-FFF2-40B4-BE49-F238E27FC236}">
                          <a16:creationId xmlns:a16="http://schemas.microsoft.com/office/drawing/2014/main" id="{AABB29EE-1047-6219-3289-E68FB6AAAA2B}"/>
                        </a:ext>
                      </a:extLst>
                    </p:cNvPr>
                    <p:cNvCxnSpPr>
                      <a:cxnSpLocks/>
                      <a:endCxn id="53" idx="1"/>
                    </p:cNvCxnSpPr>
                    <p:nvPr/>
                  </p:nvCxnSpPr>
                  <p:spPr>
                    <a:xfrm flipV="1">
                      <a:off x="7728054" y="1365346"/>
                      <a:ext cx="579012" cy="45348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FB72732-6492-C6E2-D351-1327A2733C47}"/>
                    </a:ext>
                  </a:extLst>
                </p:cNvPr>
                <p:cNvSpPr txBox="1"/>
                <p:nvPr/>
              </p:nvSpPr>
              <p:spPr>
                <a:xfrm>
                  <a:off x="9529332" y="1736841"/>
                  <a:ext cx="2408677" cy="7087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200" dirty="0"/>
                    <a:t>𝛔</a:t>
                  </a:r>
                  <a:r>
                    <a:rPr lang="en-US" sz="1200" baseline="-25000" dirty="0"/>
                    <a:t>(species=‘Giraffe’)</a:t>
                  </a:r>
                </a:p>
              </p:txBody>
            </p: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B28BDFA3-8281-655B-2613-24781CECCEFC}"/>
                  </a:ext>
                </a:extLst>
              </p:cNvPr>
              <p:cNvCxnSpPr>
                <a:cxnSpLocks/>
                <a:stCxn id="50" idx="0"/>
              </p:cNvCxnSpPr>
              <p:nvPr/>
            </p:nvCxnSpPr>
            <p:spPr>
              <a:xfrm flipV="1">
                <a:off x="10608795" y="1003116"/>
                <a:ext cx="0" cy="3547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E7898CE-1AB6-49FD-7900-52015D5F6853}"/>
                </a:ext>
              </a:extLst>
            </p:cNvPr>
            <p:cNvSpPr txBox="1"/>
            <p:nvPr/>
          </p:nvSpPr>
          <p:spPr>
            <a:xfrm>
              <a:off x="9862827" y="3248793"/>
              <a:ext cx="1188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Giraffes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8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6A3-130C-BB40-878B-788CF7F3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3231-D4D5-504D-8505-F3230C98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08" y="1363288"/>
            <a:ext cx="6021964" cy="4351338"/>
          </a:xfrm>
        </p:spPr>
        <p:txBody>
          <a:bodyPr>
            <a:normAutofit/>
          </a:bodyPr>
          <a:lstStyle/>
          <a:p>
            <a:r>
              <a:rPr lang="en-US" dirty="0"/>
              <a:t>Keepers who keep bears and giraffes</a:t>
            </a:r>
          </a:p>
          <a:p>
            <a:r>
              <a:rPr lang="en-US" dirty="0"/>
              <a:t>Need to build two tables, Bear keepers and Giraffe keepers, and intersect them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76DB7-9261-E6FE-75B0-168DD8C26C54}"/>
              </a:ext>
            </a:extLst>
          </p:cNvPr>
          <p:cNvSpPr txBox="1"/>
          <p:nvPr/>
        </p:nvSpPr>
        <p:spPr>
          <a:xfrm>
            <a:off x="248149" y="3227288"/>
            <a:ext cx="77589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  <a:r>
              <a:rPr lang="en-US" dirty="0" err="1">
                <a:solidFill>
                  <a:srgbClr val="FF0000"/>
                </a:solidFill>
              </a:rPr>
              <a:t>bear_keepers.name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FROM keepers AS </a:t>
            </a:r>
            <a:r>
              <a:rPr lang="en-US" dirty="0" err="1"/>
              <a:t>bear_keepers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bear_keeps</a:t>
            </a:r>
            <a:r>
              <a:rPr lang="en-US" dirty="0"/>
              <a:t> ON </a:t>
            </a:r>
            <a:r>
              <a:rPr lang="en-US" dirty="0" err="1"/>
              <a:t>bear_keepers.id</a:t>
            </a:r>
            <a:r>
              <a:rPr lang="en-US" dirty="0"/>
              <a:t> = </a:t>
            </a:r>
            <a:r>
              <a:rPr lang="en-US" dirty="0" err="1"/>
              <a:t>bear_keeps.kid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bear_cages</a:t>
            </a:r>
            <a:r>
              <a:rPr lang="en-US" dirty="0"/>
              <a:t> ON </a:t>
            </a:r>
            <a:r>
              <a:rPr lang="en-US" dirty="0" err="1"/>
              <a:t>bear_keeps.cageno</a:t>
            </a:r>
            <a:r>
              <a:rPr lang="en-US" dirty="0"/>
              <a:t> = </a:t>
            </a:r>
            <a:r>
              <a:rPr lang="en-US" dirty="0" err="1"/>
              <a:t>bear_cages.no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bear_animals</a:t>
            </a:r>
            <a:r>
              <a:rPr lang="en-US" dirty="0"/>
              <a:t> ON </a:t>
            </a:r>
            <a:r>
              <a:rPr lang="en-US" dirty="0" err="1"/>
              <a:t>bear_animals.acageno</a:t>
            </a:r>
            <a:r>
              <a:rPr lang="en-US" dirty="0"/>
              <a:t> = </a:t>
            </a:r>
            <a:r>
              <a:rPr lang="en-US" dirty="0" err="1"/>
              <a:t>bear_cages.no</a:t>
            </a:r>
            <a:endParaRPr lang="en-US" dirty="0"/>
          </a:p>
          <a:p>
            <a:r>
              <a:rPr lang="en-US" dirty="0"/>
              <a:t>JOIN keepers AS </a:t>
            </a:r>
            <a:r>
              <a:rPr lang="en-US" dirty="0" err="1"/>
              <a:t>giraffe_keepers</a:t>
            </a:r>
            <a:r>
              <a:rPr lang="en-US" dirty="0"/>
              <a:t> </a:t>
            </a:r>
          </a:p>
          <a:p>
            <a:r>
              <a:rPr lang="en-US" dirty="0"/>
              <a:t>JOIN keeps AS </a:t>
            </a:r>
            <a:r>
              <a:rPr lang="en-US" dirty="0" err="1"/>
              <a:t>giraffe_keeps</a:t>
            </a:r>
            <a:r>
              <a:rPr lang="en-US" dirty="0"/>
              <a:t> ON </a:t>
            </a:r>
            <a:r>
              <a:rPr lang="en-US" dirty="0" err="1"/>
              <a:t>giraffe_keepers.id</a:t>
            </a:r>
            <a:r>
              <a:rPr lang="en-US" dirty="0"/>
              <a:t> = </a:t>
            </a:r>
            <a:r>
              <a:rPr lang="en-US" dirty="0" err="1"/>
              <a:t>giraffe_keeps.kid</a:t>
            </a:r>
            <a:endParaRPr lang="en-US" dirty="0"/>
          </a:p>
          <a:p>
            <a:r>
              <a:rPr lang="en-US" dirty="0"/>
              <a:t>JOIN cages AS </a:t>
            </a:r>
            <a:r>
              <a:rPr lang="en-US" dirty="0" err="1"/>
              <a:t>giraffe_cages</a:t>
            </a:r>
            <a:r>
              <a:rPr lang="en-US" dirty="0"/>
              <a:t> ON </a:t>
            </a:r>
            <a:r>
              <a:rPr lang="en-US" dirty="0" err="1"/>
              <a:t>giraffe_keeps.cageno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/>
              <a:t>JOIN animals AS </a:t>
            </a:r>
            <a:r>
              <a:rPr lang="en-US" dirty="0" err="1"/>
              <a:t>giraffe_animals</a:t>
            </a:r>
            <a:r>
              <a:rPr lang="en-US" dirty="0"/>
              <a:t> ON </a:t>
            </a:r>
            <a:r>
              <a:rPr lang="en-US" dirty="0" err="1"/>
              <a:t>giraffe_animals.acageno</a:t>
            </a:r>
            <a:r>
              <a:rPr lang="en-US" dirty="0"/>
              <a:t> = </a:t>
            </a:r>
            <a:r>
              <a:rPr lang="en-US" dirty="0" err="1"/>
              <a:t>giraffe_cages.no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bear_animals.species</a:t>
            </a:r>
            <a:r>
              <a:rPr lang="en-US" dirty="0"/>
              <a:t> = 'Bear'</a:t>
            </a:r>
          </a:p>
          <a:p>
            <a:r>
              <a:rPr lang="en-US" dirty="0"/>
              <a:t>AND </a:t>
            </a:r>
            <a:r>
              <a:rPr lang="en-US" dirty="0" err="1"/>
              <a:t>giraffe_animals.species</a:t>
            </a:r>
            <a:r>
              <a:rPr lang="en-US" dirty="0"/>
              <a:t> = 'Giraffe'</a:t>
            </a:r>
          </a:p>
          <a:p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err="1">
                <a:solidFill>
                  <a:srgbClr val="FF0000"/>
                </a:solidFill>
              </a:rPr>
              <a:t>giraffe_keepers.id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bear_keepers.id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4C8C4E-C1A1-EC00-10BA-2CF243A275F5}"/>
              </a:ext>
            </a:extLst>
          </p:cNvPr>
          <p:cNvGrpSpPr/>
          <p:nvPr/>
        </p:nvGrpSpPr>
        <p:grpSpPr>
          <a:xfrm>
            <a:off x="5710470" y="1821538"/>
            <a:ext cx="2689385" cy="1356923"/>
            <a:chOff x="8476434" y="221456"/>
            <a:chExt cx="2689385" cy="135692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E2EA47-B043-75CB-E8E6-12CB4D914C2D}"/>
                </a:ext>
              </a:extLst>
            </p:cNvPr>
            <p:cNvGrpSpPr/>
            <p:nvPr/>
          </p:nvGrpSpPr>
          <p:grpSpPr>
            <a:xfrm>
              <a:off x="8476434" y="221456"/>
              <a:ext cx="2689385" cy="1356923"/>
              <a:chOff x="5705076" y="294476"/>
              <a:chExt cx="6292947" cy="347177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AAEE25E-73B5-7148-8601-DAC21321321E}"/>
                  </a:ext>
                </a:extLst>
              </p:cNvPr>
              <p:cNvGrpSpPr/>
              <p:nvPr/>
            </p:nvGrpSpPr>
            <p:grpSpPr>
              <a:xfrm>
                <a:off x="5705076" y="942038"/>
                <a:ext cx="3956792" cy="2784067"/>
                <a:chOff x="7774734" y="1126047"/>
                <a:chExt cx="3956792" cy="2784067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C4DE3A7-BDAE-1147-9976-7E883E83F77A}"/>
                    </a:ext>
                  </a:extLst>
                </p:cNvPr>
                <p:cNvSpPr/>
                <p:nvPr/>
              </p:nvSpPr>
              <p:spPr>
                <a:xfrm>
                  <a:off x="7774734" y="3328484"/>
                  <a:ext cx="1062751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/>
                    <a:t>Keepers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AF09B91-7AA6-B241-A32F-C6A01427E47B}"/>
                    </a:ext>
                  </a:extLst>
                </p:cNvPr>
                <p:cNvSpPr/>
                <p:nvPr/>
              </p:nvSpPr>
              <p:spPr>
                <a:xfrm>
                  <a:off x="9180783" y="3328484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/>
                    <a:t>Keeps</a:t>
                  </a:r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06DB85A6-DB26-6D45-92DF-7930456CB0A0}"/>
                    </a:ext>
                  </a:extLst>
                </p:cNvPr>
                <p:cNvCxnSpPr>
                  <a:cxnSpLocks/>
                  <a:stCxn id="6" idx="3"/>
                  <a:endCxn id="8" idx="2"/>
                </p:cNvCxnSpPr>
                <p:nvPr/>
              </p:nvCxnSpPr>
              <p:spPr>
                <a:xfrm flipH="1" flipV="1">
                  <a:off x="9935459" y="2377749"/>
                  <a:ext cx="308076" cy="123288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43E202-9CA4-C647-8755-01525E66634B}"/>
                    </a:ext>
                  </a:extLst>
                </p:cNvPr>
                <p:cNvSpPr txBox="1"/>
                <p:nvPr/>
              </p:nvSpPr>
              <p:spPr>
                <a:xfrm>
                  <a:off x="9612297" y="1590281"/>
                  <a:ext cx="646321" cy="7874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⨝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C90D14-7D8F-4B49-A990-EBFB11077ECC}"/>
                    </a:ext>
                  </a:extLst>
                </p:cNvPr>
                <p:cNvSpPr txBox="1"/>
                <p:nvPr/>
              </p:nvSpPr>
              <p:spPr>
                <a:xfrm>
                  <a:off x="10783266" y="1126047"/>
                  <a:ext cx="904101" cy="7874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/>
                    <a:t>⨝</a:t>
                  </a: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79EB1D07-E682-9C4E-8FA1-4B6685290407}"/>
                    </a:ext>
                  </a:extLst>
                </p:cNvPr>
                <p:cNvCxnSpPr>
                  <a:cxnSpLocks/>
                  <a:stCxn id="11" idx="0"/>
                </p:cNvCxnSpPr>
                <p:nvPr/>
              </p:nvCxnSpPr>
              <p:spPr>
                <a:xfrm flipH="1" flipV="1">
                  <a:off x="11120753" y="1665600"/>
                  <a:ext cx="79397" cy="16802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AC243FC-E11B-0645-AE95-5BD2A0DE0EBF}"/>
                    </a:ext>
                  </a:extLst>
                </p:cNvPr>
                <p:cNvSpPr/>
                <p:nvPr/>
              </p:nvSpPr>
              <p:spPr>
                <a:xfrm>
                  <a:off x="10668774" y="3345822"/>
                  <a:ext cx="1062752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/>
                    <a:t>Cages</a:t>
                  </a:r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55FC9CF0-86DF-9F42-A521-DD765A6CACAE}"/>
                    </a:ext>
                  </a:extLst>
                </p:cNvPr>
                <p:cNvCxnSpPr>
                  <a:cxnSpLocks/>
                  <a:stCxn id="8" idx="3"/>
                  <a:endCxn id="9" idx="1"/>
                </p:cNvCxnSpPr>
                <p:nvPr/>
              </p:nvCxnSpPr>
              <p:spPr>
                <a:xfrm flipV="1">
                  <a:off x="10258618" y="1519782"/>
                  <a:ext cx="524648" cy="4642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536641E4-D9EC-4743-A101-B0B353C96D18}"/>
                    </a:ext>
                  </a:extLst>
                </p:cNvPr>
                <p:cNvCxnSpPr>
                  <a:cxnSpLocks/>
                  <a:stCxn id="5" idx="0"/>
                </p:cNvCxnSpPr>
                <p:nvPr/>
              </p:nvCxnSpPr>
              <p:spPr>
                <a:xfrm flipV="1">
                  <a:off x="8306109" y="2377749"/>
                  <a:ext cx="1286051" cy="95073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1CDD4451-8026-3C45-9484-26DBD718C64C}"/>
                  </a:ext>
                </a:extLst>
              </p:cNvPr>
              <p:cNvGrpSpPr/>
              <p:nvPr/>
            </p:nvGrpSpPr>
            <p:grpSpPr>
              <a:xfrm>
                <a:off x="9342314" y="294476"/>
                <a:ext cx="1883692" cy="3471779"/>
                <a:chOff x="7728052" y="684363"/>
                <a:chExt cx="1883692" cy="347177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43618D6-6C2D-9F45-828E-200D188E007B}"/>
                    </a:ext>
                  </a:extLst>
                </p:cNvPr>
                <p:cNvSpPr/>
                <p:nvPr/>
              </p:nvSpPr>
              <p:spPr>
                <a:xfrm>
                  <a:off x="8548994" y="3591850"/>
                  <a:ext cx="1062750" cy="5642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/>
                    <a:t>Animals</a:t>
                  </a: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5F744A3F-6630-494A-BCE5-A7F5FAE1C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659908" y="1225988"/>
                  <a:ext cx="275866" cy="94244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FCAFA21-8697-D44F-B463-F1AD16AE8D1A}"/>
                    </a:ext>
                  </a:extLst>
                </p:cNvPr>
                <p:cNvGrpSpPr/>
                <p:nvPr/>
              </p:nvGrpSpPr>
              <p:grpSpPr>
                <a:xfrm>
                  <a:off x="7728052" y="684363"/>
                  <a:ext cx="1105563" cy="847223"/>
                  <a:chOff x="7728052" y="971610"/>
                  <a:chExt cx="1105563" cy="847223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DF2CEA0-9376-594C-BDCD-BE16D3C8A5AC}"/>
                      </a:ext>
                    </a:extLst>
                  </p:cNvPr>
                  <p:cNvSpPr txBox="1"/>
                  <p:nvPr/>
                </p:nvSpPr>
                <p:spPr>
                  <a:xfrm>
                    <a:off x="8307065" y="971610"/>
                    <a:ext cx="526550" cy="78746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dirty="0"/>
                      <a:t>⨝</a:t>
                    </a:r>
                  </a:p>
                </p:txBody>
              </p: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1DD96DAE-1314-454A-9E31-DCD7BB9BD5D0}"/>
                      </a:ext>
                    </a:extLst>
                  </p:cNvPr>
                  <p:cNvCxnSpPr>
                    <a:cxnSpLocks/>
                    <a:endCxn id="25" idx="1"/>
                  </p:cNvCxnSpPr>
                  <p:nvPr/>
                </p:nvCxnSpPr>
                <p:spPr>
                  <a:xfrm flipV="1">
                    <a:off x="7728052" y="1365347"/>
                    <a:ext cx="579011" cy="45348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F078DE-896D-9CE1-3F8D-B15FEBF12405}"/>
                  </a:ext>
                </a:extLst>
              </p:cNvPr>
              <p:cNvSpPr txBox="1"/>
              <p:nvPr/>
            </p:nvSpPr>
            <p:spPr>
              <a:xfrm>
                <a:off x="9784842" y="1736840"/>
                <a:ext cx="2213181" cy="708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dirty="0"/>
                  <a:t>𝛔</a:t>
                </a:r>
                <a:r>
                  <a:rPr lang="en-US" sz="1200" baseline="-25000" dirty="0"/>
                  <a:t>(species=‘Bear’)</a:t>
                </a: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DA5FC38-4A55-F484-EBED-F7FE81963353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10608795" y="1003116"/>
              <a:ext cx="0" cy="3547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AF9032A-6129-CA0B-13FA-6B494510B007}"/>
              </a:ext>
            </a:extLst>
          </p:cNvPr>
          <p:cNvGrpSpPr/>
          <p:nvPr/>
        </p:nvGrpSpPr>
        <p:grpSpPr>
          <a:xfrm>
            <a:off x="7624863" y="998751"/>
            <a:ext cx="2125449" cy="954124"/>
            <a:chOff x="7624863" y="998751"/>
            <a:chExt cx="2125449" cy="95412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B648D7-7337-33B4-6B7A-B0915BE295CF}"/>
                </a:ext>
              </a:extLst>
            </p:cNvPr>
            <p:cNvSpPr txBox="1"/>
            <p:nvPr/>
          </p:nvSpPr>
          <p:spPr>
            <a:xfrm>
              <a:off x="8374207" y="998751"/>
              <a:ext cx="64787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/>
                <a:t>⨝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D2F1002-2AF6-5433-A5D2-6F769AB090AE}"/>
                </a:ext>
              </a:extLst>
            </p:cNvPr>
            <p:cNvSpPr txBox="1"/>
            <p:nvPr/>
          </p:nvSpPr>
          <p:spPr>
            <a:xfrm>
              <a:off x="8069922" y="1491210"/>
              <a:ext cx="13204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/>
                <a:t>giraffe_keepers.id</a:t>
              </a:r>
              <a:r>
                <a:rPr lang="en-US" sz="1200" dirty="0"/>
                <a:t> = </a:t>
              </a:r>
              <a:r>
                <a:rPr lang="en-US" sz="1200" dirty="0" err="1"/>
                <a:t>bear_keepers.id</a:t>
              </a:r>
              <a:endParaRPr lang="en-US" sz="1200" dirty="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64D4D3B-EBF8-40F2-2C40-44A54A139BCB}"/>
                </a:ext>
              </a:extLst>
            </p:cNvPr>
            <p:cNvCxnSpPr>
              <a:stCxn id="25" idx="0"/>
              <a:endCxn id="67" idx="1"/>
            </p:cNvCxnSpPr>
            <p:nvPr/>
          </p:nvCxnSpPr>
          <p:spPr>
            <a:xfrm flipV="1">
              <a:off x="7624863" y="1291139"/>
              <a:ext cx="749344" cy="530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A0D1567-BABA-6BBE-A3F7-88C4A067A0AA}"/>
                </a:ext>
              </a:extLst>
            </p:cNvPr>
            <p:cNvCxnSpPr>
              <a:cxnSpLocks/>
              <a:stCxn id="53" idx="0"/>
              <a:endCxn id="67" idx="3"/>
            </p:cNvCxnSpPr>
            <p:nvPr/>
          </p:nvCxnSpPr>
          <p:spPr>
            <a:xfrm flipH="1" flipV="1">
              <a:off x="9022080" y="1291139"/>
              <a:ext cx="728232" cy="4893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774ABEF-15E7-EDD9-962A-8310E337BA91}"/>
              </a:ext>
            </a:extLst>
          </p:cNvPr>
          <p:cNvSpPr txBox="1"/>
          <p:nvPr/>
        </p:nvSpPr>
        <p:spPr>
          <a:xfrm>
            <a:off x="6603905" y="3263172"/>
            <a:ext cx="8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Bears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BCE84A5-47EC-9BAF-5A08-4A396BEB7472}"/>
              </a:ext>
            </a:extLst>
          </p:cNvPr>
          <p:cNvGrpSpPr/>
          <p:nvPr/>
        </p:nvGrpSpPr>
        <p:grpSpPr>
          <a:xfrm>
            <a:off x="9000968" y="1780526"/>
            <a:ext cx="2663737" cy="1837599"/>
            <a:chOff x="9000968" y="1780526"/>
            <a:chExt cx="2663737" cy="183759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8B2165-3CAC-C874-648C-2C02CBEBCD71}"/>
                </a:ext>
              </a:extLst>
            </p:cNvPr>
            <p:cNvGrpSpPr/>
            <p:nvPr/>
          </p:nvGrpSpPr>
          <p:grpSpPr>
            <a:xfrm flipH="1">
              <a:off x="9000968" y="1780526"/>
              <a:ext cx="2663737" cy="1356923"/>
              <a:chOff x="8476434" y="221456"/>
              <a:chExt cx="2663737" cy="1356923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08C3FDC-7E9E-2803-ACD5-93E7B40AF8D3}"/>
                  </a:ext>
                </a:extLst>
              </p:cNvPr>
              <p:cNvGrpSpPr/>
              <p:nvPr/>
            </p:nvGrpSpPr>
            <p:grpSpPr>
              <a:xfrm>
                <a:off x="8476434" y="221456"/>
                <a:ext cx="2663737" cy="1356923"/>
                <a:chOff x="5705076" y="294477"/>
                <a:chExt cx="6232933" cy="3471778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5113F0C1-7E4C-2F85-6E57-BAB4C0A29FD9}"/>
                    </a:ext>
                  </a:extLst>
                </p:cNvPr>
                <p:cNvGrpSpPr/>
                <p:nvPr/>
              </p:nvGrpSpPr>
              <p:grpSpPr>
                <a:xfrm>
                  <a:off x="5705076" y="942038"/>
                  <a:ext cx="3956792" cy="2784067"/>
                  <a:chOff x="7774734" y="1126047"/>
                  <a:chExt cx="3956792" cy="2784067"/>
                </a:xfrm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7FB3001-A274-0CB3-0721-00CA88F557E7}"/>
                      </a:ext>
                    </a:extLst>
                  </p:cNvPr>
                  <p:cNvSpPr/>
                  <p:nvPr/>
                </p:nvSpPr>
                <p:spPr>
                  <a:xfrm>
                    <a:off x="7774734" y="3328484"/>
                    <a:ext cx="1062751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/>
                      <a:t>Keepers</a:t>
                    </a:r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4F0E5EF9-9D08-9B9C-D511-2FCB0B7D8699}"/>
                      </a:ext>
                    </a:extLst>
                  </p:cNvPr>
                  <p:cNvSpPr/>
                  <p:nvPr/>
                </p:nvSpPr>
                <p:spPr>
                  <a:xfrm>
                    <a:off x="9180783" y="3328484"/>
                    <a:ext cx="1062752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/>
                      <a:t>Keeps</a:t>
                    </a:r>
                  </a:p>
                </p:txBody>
              </p:sp>
              <p:cxnSp>
                <p:nvCxnSpPr>
                  <p:cNvPr id="57" name="Straight Arrow Connector 56">
                    <a:extLst>
                      <a:ext uri="{FF2B5EF4-FFF2-40B4-BE49-F238E27FC236}">
                        <a16:creationId xmlns:a16="http://schemas.microsoft.com/office/drawing/2014/main" id="{E2160BEE-496E-B431-398B-9BEF602F9073}"/>
                      </a:ext>
                    </a:extLst>
                  </p:cNvPr>
                  <p:cNvCxnSpPr>
                    <a:cxnSpLocks/>
                    <a:stCxn id="56" idx="3"/>
                    <a:endCxn id="58" idx="2"/>
                  </p:cNvCxnSpPr>
                  <p:nvPr/>
                </p:nvCxnSpPr>
                <p:spPr>
                  <a:xfrm flipH="1" flipV="1">
                    <a:off x="9935459" y="2377749"/>
                    <a:ext cx="308076" cy="123288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F3F0D263-AB16-AB33-C82C-133472E46B79}"/>
                      </a:ext>
                    </a:extLst>
                  </p:cNvPr>
                  <p:cNvSpPr txBox="1"/>
                  <p:nvPr/>
                </p:nvSpPr>
                <p:spPr>
                  <a:xfrm>
                    <a:off x="9612297" y="1590281"/>
                    <a:ext cx="646321" cy="78746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dirty="0"/>
                      <a:t>⨝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315012F1-FA8C-76F9-BB98-BE951538DA7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3266" y="1126047"/>
                    <a:ext cx="904101" cy="78746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dirty="0"/>
                      <a:t>⨝</a:t>
                    </a:r>
                  </a:p>
                </p:txBody>
              </p:sp>
              <p:cxnSp>
                <p:nvCxnSpPr>
                  <p:cNvPr id="61" name="Straight Arrow Connector 60">
                    <a:extLst>
                      <a:ext uri="{FF2B5EF4-FFF2-40B4-BE49-F238E27FC236}">
                        <a16:creationId xmlns:a16="http://schemas.microsoft.com/office/drawing/2014/main" id="{670C2003-4764-647D-832A-01CC9FA52893}"/>
                      </a:ext>
                    </a:extLst>
                  </p:cNvPr>
                  <p:cNvCxnSpPr>
                    <a:cxnSpLocks/>
                    <a:stCxn id="62" idx="0"/>
                  </p:cNvCxnSpPr>
                  <p:nvPr/>
                </p:nvCxnSpPr>
                <p:spPr>
                  <a:xfrm flipH="1" flipV="1">
                    <a:off x="11120753" y="1665600"/>
                    <a:ext cx="79397" cy="1680222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D02B279-D1BF-5123-E49D-15F82F274D8E}"/>
                      </a:ext>
                    </a:extLst>
                  </p:cNvPr>
                  <p:cNvSpPr/>
                  <p:nvPr/>
                </p:nvSpPr>
                <p:spPr>
                  <a:xfrm>
                    <a:off x="10668774" y="3345822"/>
                    <a:ext cx="1062752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/>
                      <a:t>Cages</a:t>
                    </a:r>
                  </a:p>
                </p:txBody>
              </p:sp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758586F3-7ABB-83AA-3E9C-1E52A769CEB3}"/>
                      </a:ext>
                    </a:extLst>
                  </p:cNvPr>
                  <p:cNvCxnSpPr>
                    <a:cxnSpLocks/>
                    <a:stCxn id="58" idx="3"/>
                    <a:endCxn id="60" idx="1"/>
                  </p:cNvCxnSpPr>
                  <p:nvPr/>
                </p:nvCxnSpPr>
                <p:spPr>
                  <a:xfrm flipV="1">
                    <a:off x="10258618" y="1519782"/>
                    <a:ext cx="524648" cy="46423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B37E1304-FB9E-BC36-F205-345384FCB2A6}"/>
                      </a:ext>
                    </a:extLst>
                  </p:cNvPr>
                  <p:cNvCxnSpPr>
                    <a:cxnSpLocks/>
                    <a:stCxn id="55" idx="0"/>
                  </p:cNvCxnSpPr>
                  <p:nvPr/>
                </p:nvCxnSpPr>
                <p:spPr>
                  <a:xfrm flipV="1">
                    <a:off x="8306109" y="2377749"/>
                    <a:ext cx="1286051" cy="95073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DE60BA3E-7997-7AAC-CF5C-B42243A35E1F}"/>
                    </a:ext>
                  </a:extLst>
                </p:cNvPr>
                <p:cNvGrpSpPr/>
                <p:nvPr/>
              </p:nvGrpSpPr>
              <p:grpSpPr>
                <a:xfrm>
                  <a:off x="9342316" y="294477"/>
                  <a:ext cx="1883690" cy="3471778"/>
                  <a:chOff x="7728054" y="684364"/>
                  <a:chExt cx="1883690" cy="3471778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6C8755CF-942A-D1E4-AE19-EFDC1B32E6A6}"/>
                      </a:ext>
                    </a:extLst>
                  </p:cNvPr>
                  <p:cNvSpPr/>
                  <p:nvPr/>
                </p:nvSpPr>
                <p:spPr>
                  <a:xfrm>
                    <a:off x="8548994" y="3591850"/>
                    <a:ext cx="1062750" cy="56429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" dirty="0"/>
                      <a:t>Animals</a:t>
                    </a:r>
                  </a:p>
                </p:txBody>
              </p: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AB7572AE-128B-735A-184D-FE46F00F7E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659908" y="1225988"/>
                    <a:ext cx="275866" cy="94244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CB3313C9-EBB9-5C73-26FE-8111F40CECB1}"/>
                      </a:ext>
                    </a:extLst>
                  </p:cNvPr>
                  <p:cNvGrpSpPr/>
                  <p:nvPr/>
                </p:nvGrpSpPr>
                <p:grpSpPr>
                  <a:xfrm>
                    <a:off x="7728054" y="684364"/>
                    <a:ext cx="1105562" cy="847220"/>
                    <a:chOff x="7728054" y="971611"/>
                    <a:chExt cx="1105562" cy="847220"/>
                  </a:xfrm>
                </p:grpSpPr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1AA069A7-339A-9E3F-E10F-91F4D23FFB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7066" y="971611"/>
                      <a:ext cx="526550" cy="7874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400" dirty="0"/>
                        <a:t>⨝</a:t>
                      </a:r>
                    </a:p>
                  </p:txBody>
                </p:sp>
                <p:cxnSp>
                  <p:nvCxnSpPr>
                    <p:cNvPr id="54" name="Straight Arrow Connector 53">
                      <a:extLst>
                        <a:ext uri="{FF2B5EF4-FFF2-40B4-BE49-F238E27FC236}">
                          <a16:creationId xmlns:a16="http://schemas.microsoft.com/office/drawing/2014/main" id="{AABB29EE-1047-6219-3289-E68FB6AAAA2B}"/>
                        </a:ext>
                      </a:extLst>
                    </p:cNvPr>
                    <p:cNvCxnSpPr>
                      <a:cxnSpLocks/>
                      <a:endCxn id="53" idx="1"/>
                    </p:cNvCxnSpPr>
                    <p:nvPr/>
                  </p:nvCxnSpPr>
                  <p:spPr>
                    <a:xfrm flipV="1">
                      <a:off x="7728054" y="1365346"/>
                      <a:ext cx="579012" cy="45348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FB72732-6492-C6E2-D351-1327A2733C47}"/>
                    </a:ext>
                  </a:extLst>
                </p:cNvPr>
                <p:cNvSpPr txBox="1"/>
                <p:nvPr/>
              </p:nvSpPr>
              <p:spPr>
                <a:xfrm>
                  <a:off x="9529332" y="1736841"/>
                  <a:ext cx="2408677" cy="7087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200" dirty="0"/>
                    <a:t>𝛔</a:t>
                  </a:r>
                  <a:r>
                    <a:rPr lang="en-US" sz="1200" baseline="-25000" dirty="0"/>
                    <a:t>(species=‘Giraffe’)</a:t>
                  </a:r>
                </a:p>
              </p:txBody>
            </p: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B28BDFA3-8281-655B-2613-24781CECCEFC}"/>
                  </a:ext>
                </a:extLst>
              </p:cNvPr>
              <p:cNvCxnSpPr>
                <a:cxnSpLocks/>
                <a:stCxn id="50" idx="0"/>
              </p:cNvCxnSpPr>
              <p:nvPr/>
            </p:nvCxnSpPr>
            <p:spPr>
              <a:xfrm flipV="1">
                <a:off x="10608795" y="1003116"/>
                <a:ext cx="0" cy="3547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E7898CE-1AB6-49FD-7900-52015D5F6853}"/>
                </a:ext>
              </a:extLst>
            </p:cNvPr>
            <p:cNvSpPr txBox="1"/>
            <p:nvPr/>
          </p:nvSpPr>
          <p:spPr>
            <a:xfrm>
              <a:off x="9862827" y="3248793"/>
              <a:ext cx="1188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Giraffes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17C4F5-CF52-B251-442C-8A24BABD1B76}"/>
              </a:ext>
            </a:extLst>
          </p:cNvPr>
          <p:cNvSpPr txBox="1"/>
          <p:nvPr/>
        </p:nvSpPr>
        <p:spPr>
          <a:xfrm>
            <a:off x="8069922" y="3992880"/>
            <a:ext cx="314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7-way join, for a pretty simple query!</a:t>
            </a:r>
          </a:p>
        </p:txBody>
      </p:sp>
    </p:spTree>
    <p:extLst>
      <p:ext uri="{BB962C8B-B14F-4D97-AF65-F5344CB8AC3E}">
        <p14:creationId xmlns:p14="http://schemas.microsoft.com/office/powerpoint/2010/main" val="21532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D772-FF7F-3748-AA34-6A8C1172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83" y="77448"/>
            <a:ext cx="10515600" cy="1325563"/>
          </a:xfrm>
        </p:spPr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07A08-0276-6A4B-9677-8413D7420DB3}"/>
              </a:ext>
            </a:extLst>
          </p:cNvPr>
          <p:cNvSpPr txBox="1"/>
          <p:nvPr/>
        </p:nvSpPr>
        <p:spPr>
          <a:xfrm>
            <a:off x="6743443" y="1250611"/>
            <a:ext cx="35209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Every query is a relation (table) </a:t>
            </a:r>
          </a:p>
          <a:p>
            <a:endParaRPr lang="en-US" sz="2400" i="1" dirty="0">
              <a:solidFill>
                <a:srgbClr val="FF0000"/>
              </a:solidFill>
            </a:endParaRPr>
          </a:p>
          <a:p>
            <a:r>
              <a:rPr lang="en-US" sz="2400" i="1" dirty="0">
                <a:solidFill>
                  <a:srgbClr val="FF0000"/>
                </a:solidFill>
              </a:rPr>
              <a:t>Anywhere you can use a table, you can use a query!</a:t>
            </a:r>
          </a:p>
          <a:p>
            <a:endParaRPr lang="en-US" sz="2400" i="1" dirty="0">
              <a:solidFill>
                <a:srgbClr val="FF0000"/>
              </a:solidFill>
            </a:endParaRPr>
          </a:p>
          <a:p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53770-6082-35B8-9E82-9905AC7702B1}"/>
              </a:ext>
            </a:extLst>
          </p:cNvPr>
          <p:cNvSpPr txBox="1"/>
          <p:nvPr/>
        </p:nvSpPr>
        <p:spPr>
          <a:xfrm>
            <a:off x="236477" y="778909"/>
            <a:ext cx="780236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SELECT </a:t>
            </a:r>
            <a:r>
              <a:rPr lang="en-US" sz="2400" dirty="0" err="1">
                <a:solidFill>
                  <a:schemeClr val="accent1"/>
                </a:solidFill>
              </a:rPr>
              <a:t>bear_keepers.name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FROM (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SELECT id, </a:t>
            </a:r>
            <a:r>
              <a:rPr lang="en-US" sz="2400" dirty="0" err="1">
                <a:solidFill>
                  <a:schemeClr val="accent1"/>
                </a:solidFill>
              </a:rPr>
              <a:t>keepers.name</a:t>
            </a:r>
            <a:r>
              <a:rPr lang="en-US" sz="2400" dirty="0">
                <a:solidFill>
                  <a:schemeClr val="accent1"/>
                </a:solidFill>
              </a:rPr>
              <a:t> FROM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keepers JOIN keeps ON id = kid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JOIN cages ON </a:t>
            </a:r>
            <a:r>
              <a:rPr lang="en-US" sz="2400" dirty="0" err="1">
                <a:solidFill>
                  <a:schemeClr val="accent1"/>
                </a:solidFill>
              </a:rPr>
              <a:t>cageno</a:t>
            </a:r>
            <a:r>
              <a:rPr lang="en-US" sz="2400" dirty="0">
                <a:solidFill>
                  <a:schemeClr val="accent1"/>
                </a:solidFill>
              </a:rPr>
              <a:t> = no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JOIN animals ON </a:t>
            </a:r>
            <a:r>
              <a:rPr lang="en-US" sz="2400" dirty="0" err="1">
                <a:solidFill>
                  <a:schemeClr val="accent1"/>
                </a:solidFill>
              </a:rPr>
              <a:t>acageno</a:t>
            </a:r>
            <a:r>
              <a:rPr lang="en-US" sz="2400" dirty="0">
                <a:solidFill>
                  <a:schemeClr val="accent1"/>
                </a:solidFill>
              </a:rPr>
              <a:t> = no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WHERE species = 'Bear'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) AS </a:t>
            </a:r>
            <a:r>
              <a:rPr lang="en-US" sz="2400" dirty="0" err="1">
                <a:solidFill>
                  <a:schemeClr val="accent1"/>
                </a:solidFill>
              </a:rPr>
              <a:t>bear_keepers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JOIN (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SELECT id, </a:t>
            </a:r>
            <a:r>
              <a:rPr lang="en-US" sz="2400" dirty="0" err="1">
                <a:solidFill>
                  <a:schemeClr val="accent1"/>
                </a:solidFill>
              </a:rPr>
              <a:t>keepers.name</a:t>
            </a:r>
            <a:r>
              <a:rPr lang="en-US" sz="2400" dirty="0">
                <a:solidFill>
                  <a:schemeClr val="accent1"/>
                </a:solidFill>
              </a:rPr>
              <a:t> FROM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keepers JOIN keeps ON id = kid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JOIN cages ON </a:t>
            </a:r>
            <a:r>
              <a:rPr lang="en-US" sz="2400" dirty="0" err="1">
                <a:solidFill>
                  <a:schemeClr val="accent1"/>
                </a:solidFill>
              </a:rPr>
              <a:t>cageno</a:t>
            </a:r>
            <a:r>
              <a:rPr lang="en-US" sz="2400" dirty="0">
                <a:solidFill>
                  <a:schemeClr val="accent1"/>
                </a:solidFill>
              </a:rPr>
              <a:t> = no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JOIN animals ON </a:t>
            </a:r>
            <a:r>
              <a:rPr lang="en-US" sz="2400" dirty="0" err="1">
                <a:solidFill>
                  <a:schemeClr val="accent1"/>
                </a:solidFill>
              </a:rPr>
              <a:t>acageno</a:t>
            </a:r>
            <a:r>
              <a:rPr lang="en-US" sz="2400" dirty="0">
                <a:solidFill>
                  <a:schemeClr val="accent1"/>
                </a:solidFill>
              </a:rPr>
              <a:t> = no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WHERE species = 'Giraffe'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) AS </a:t>
            </a:r>
            <a:r>
              <a:rPr lang="en-US" sz="2400" dirty="0" err="1">
                <a:solidFill>
                  <a:schemeClr val="accent1"/>
                </a:solidFill>
              </a:rPr>
              <a:t>giraffe_keepers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ON </a:t>
            </a:r>
            <a:r>
              <a:rPr lang="en-US" sz="2400" dirty="0" err="1">
                <a:solidFill>
                  <a:schemeClr val="accent1"/>
                </a:solidFill>
              </a:rPr>
              <a:t>giraffe_keepers.id</a:t>
            </a:r>
            <a:r>
              <a:rPr lang="en-US" sz="2400" dirty="0">
                <a:solidFill>
                  <a:schemeClr val="accent1"/>
                </a:solidFill>
              </a:rPr>
              <a:t> = </a:t>
            </a:r>
            <a:r>
              <a:rPr lang="en-US" sz="2400" dirty="0" err="1">
                <a:solidFill>
                  <a:schemeClr val="accent1"/>
                </a:solidFill>
              </a:rPr>
              <a:t>bear_keepers.id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DA5C-2326-B44F-B838-3C971A62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 with Common Table Expressions (CTEs)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282EC7-622D-2A4C-83B2-6ED53813A02C}"/>
              </a:ext>
            </a:extLst>
          </p:cNvPr>
          <p:cNvSpPr txBox="1"/>
          <p:nvPr/>
        </p:nvSpPr>
        <p:spPr>
          <a:xfrm>
            <a:off x="7313488" y="1801745"/>
            <a:ext cx="3030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CTEs work better than nested expressions when the CTE needs to be referenced in multiple places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742FF-A3A1-0739-1E57-EFEEDBD3DB4B}"/>
              </a:ext>
            </a:extLst>
          </p:cNvPr>
          <p:cNvSpPr txBox="1"/>
          <p:nvPr/>
        </p:nvSpPr>
        <p:spPr>
          <a:xfrm>
            <a:off x="838200" y="1199118"/>
            <a:ext cx="60960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WITH </a:t>
            </a:r>
            <a:r>
              <a:rPr lang="en-US" sz="2000" dirty="0" err="1">
                <a:solidFill>
                  <a:schemeClr val="accent1"/>
                </a:solidFill>
              </a:rPr>
              <a:t>bear_keepers</a:t>
            </a:r>
            <a:r>
              <a:rPr lang="en-US" sz="2000" dirty="0">
                <a:solidFill>
                  <a:schemeClr val="accent1"/>
                </a:solidFill>
              </a:rPr>
              <a:t> AS (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SELECT id, </a:t>
            </a:r>
            <a:r>
              <a:rPr lang="en-US" sz="2000" dirty="0" err="1">
                <a:solidFill>
                  <a:schemeClr val="accent1"/>
                </a:solidFill>
              </a:rPr>
              <a:t>keepers.name</a:t>
            </a:r>
            <a:r>
              <a:rPr lang="en-US" sz="2000" dirty="0">
                <a:solidFill>
                  <a:schemeClr val="accent1"/>
                </a:solidFill>
              </a:rPr>
              <a:t> FROM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keepers JOIN keeps ON id = kid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JOIN cages ON </a:t>
            </a:r>
            <a:r>
              <a:rPr lang="en-US" sz="2000" dirty="0" err="1">
                <a:solidFill>
                  <a:schemeClr val="accent1"/>
                </a:solidFill>
              </a:rPr>
              <a:t>cageno</a:t>
            </a:r>
            <a:r>
              <a:rPr lang="en-US" sz="2000" dirty="0">
                <a:solidFill>
                  <a:schemeClr val="accent1"/>
                </a:solidFill>
              </a:rPr>
              <a:t> = no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JOIN animals ON </a:t>
            </a:r>
            <a:r>
              <a:rPr lang="en-US" sz="2000" dirty="0" err="1">
                <a:solidFill>
                  <a:schemeClr val="accent1"/>
                </a:solidFill>
              </a:rPr>
              <a:t>acageno</a:t>
            </a:r>
            <a:r>
              <a:rPr lang="en-US" sz="2000" dirty="0">
                <a:solidFill>
                  <a:schemeClr val="accent1"/>
                </a:solidFill>
              </a:rPr>
              <a:t> = no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WHERE species = 'Bear'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),</a:t>
            </a:r>
          </a:p>
          <a:p>
            <a:r>
              <a:rPr lang="en-US" sz="2000" dirty="0" err="1">
                <a:solidFill>
                  <a:schemeClr val="accent1"/>
                </a:solidFill>
              </a:rPr>
              <a:t>giraffe_keepers</a:t>
            </a:r>
            <a:r>
              <a:rPr lang="en-US" sz="2000" dirty="0">
                <a:solidFill>
                  <a:schemeClr val="accent1"/>
                </a:solidFill>
              </a:rPr>
              <a:t> AS (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SELECT id, </a:t>
            </a:r>
            <a:r>
              <a:rPr lang="en-US" sz="2000" dirty="0" err="1">
                <a:solidFill>
                  <a:schemeClr val="accent1"/>
                </a:solidFill>
              </a:rPr>
              <a:t>keepers.name</a:t>
            </a:r>
            <a:r>
              <a:rPr lang="en-US" sz="2000" dirty="0">
                <a:solidFill>
                  <a:schemeClr val="accent1"/>
                </a:solidFill>
              </a:rPr>
              <a:t> FROM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keepers JOIN keeps ON id = kid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JOIN cages ON </a:t>
            </a:r>
            <a:r>
              <a:rPr lang="en-US" sz="2000" dirty="0" err="1">
                <a:solidFill>
                  <a:schemeClr val="accent1"/>
                </a:solidFill>
              </a:rPr>
              <a:t>cageno</a:t>
            </a:r>
            <a:r>
              <a:rPr lang="en-US" sz="2000" dirty="0">
                <a:solidFill>
                  <a:schemeClr val="accent1"/>
                </a:solidFill>
              </a:rPr>
              <a:t> = no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JOIN animals ON </a:t>
            </a:r>
            <a:r>
              <a:rPr lang="en-US" sz="2000" dirty="0" err="1">
                <a:solidFill>
                  <a:schemeClr val="accent1"/>
                </a:solidFill>
              </a:rPr>
              <a:t>acageno</a:t>
            </a:r>
            <a:r>
              <a:rPr lang="en-US" sz="2000" dirty="0">
                <a:solidFill>
                  <a:schemeClr val="accent1"/>
                </a:solidFill>
              </a:rPr>
              <a:t> = no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WHERE species = 'Giraffe'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)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SELECT </a:t>
            </a:r>
            <a:r>
              <a:rPr lang="en-US" sz="2000" dirty="0" err="1">
                <a:solidFill>
                  <a:schemeClr val="accent1"/>
                </a:solidFill>
              </a:rPr>
              <a:t>bear_keepers.name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FROM </a:t>
            </a:r>
            <a:r>
              <a:rPr lang="en-US" sz="2000" dirty="0" err="1">
                <a:solidFill>
                  <a:schemeClr val="accent1"/>
                </a:solidFill>
              </a:rPr>
              <a:t>bear_keepers</a:t>
            </a:r>
            <a:r>
              <a:rPr lang="en-US" sz="2000" dirty="0">
                <a:solidFill>
                  <a:schemeClr val="accent1"/>
                </a:solidFill>
              </a:rPr>
              <a:t> JOIN </a:t>
            </a:r>
            <a:r>
              <a:rPr lang="en-US" sz="2000" dirty="0" err="1">
                <a:solidFill>
                  <a:schemeClr val="accent1"/>
                </a:solidFill>
              </a:rPr>
              <a:t>giraffe_keepers</a:t>
            </a: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ON </a:t>
            </a:r>
            <a:r>
              <a:rPr lang="en-US" sz="2000" dirty="0" err="1">
                <a:solidFill>
                  <a:schemeClr val="accent1"/>
                </a:solidFill>
              </a:rPr>
              <a:t>giraffe_keepers.id</a:t>
            </a:r>
            <a:r>
              <a:rPr lang="en-US" sz="2000" dirty="0">
                <a:solidFill>
                  <a:schemeClr val="accent1"/>
                </a:solidFill>
              </a:rPr>
              <a:t> = </a:t>
            </a:r>
            <a:r>
              <a:rPr lang="en-US" sz="2000" dirty="0" err="1">
                <a:solidFill>
                  <a:schemeClr val="accent1"/>
                </a:solidFill>
              </a:rPr>
              <a:t>bear_keepers.id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E11C-ABD5-B948-B80B-2387767C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35696" y="-335473"/>
            <a:ext cx="10515600" cy="1325563"/>
          </a:xfrm>
        </p:spPr>
        <p:txBody>
          <a:bodyPr/>
          <a:lstStyle/>
          <a:p>
            <a:r>
              <a:rPr lang="en-US" dirty="0"/>
              <a:t>SQL can get complex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55D25-2043-B74E-9CEB-0461A0063218}"/>
              </a:ext>
            </a:extLst>
          </p:cNvPr>
          <p:cNvSpPr txBox="1"/>
          <p:nvPr/>
        </p:nvSpPr>
        <p:spPr>
          <a:xfrm>
            <a:off x="91440" y="579119"/>
            <a:ext cx="104648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with </a:t>
            </a:r>
            <a:r>
              <a:rPr lang="en-US" sz="1400" dirty="0" err="1"/>
              <a:t>one_phone_tags</a:t>
            </a:r>
            <a:r>
              <a:rPr lang="en-US" sz="1400" dirty="0"/>
              <a:t> as (</a:t>
            </a:r>
          </a:p>
          <a:p>
            <a:r>
              <a:rPr lang="en-US" sz="1400" dirty="0"/>
              <a:t>    select </a:t>
            </a:r>
            <a:r>
              <a:rPr lang="en-US" sz="1400" dirty="0" err="1"/>
              <a:t>tag_mac_address</a:t>
            </a:r>
            <a:endParaRPr lang="en-US" sz="1400" dirty="0"/>
          </a:p>
          <a:p>
            <a:r>
              <a:rPr lang="en-US" sz="1400" dirty="0"/>
              <a:t>    from </a:t>
            </a:r>
            <a:r>
              <a:rPr lang="en-US" sz="1400" dirty="0" err="1"/>
              <a:t>mapmatch_history</a:t>
            </a:r>
            <a:endParaRPr lang="en-US" sz="1400" dirty="0"/>
          </a:p>
          <a:p>
            <a:r>
              <a:rPr lang="en-US" sz="1400" dirty="0"/>
              <a:t>    where </a:t>
            </a:r>
            <a:r>
              <a:rPr lang="en-US" sz="1400" dirty="0" err="1"/>
              <a:t>uploadtime</a:t>
            </a:r>
            <a:r>
              <a:rPr lang="en-US" sz="1400" dirty="0"/>
              <a:t> &gt; '9/1/2021'::date and </a:t>
            </a:r>
            <a:r>
              <a:rPr lang="en-US" sz="1400" dirty="0" err="1"/>
              <a:t>uploadtime</a:t>
            </a:r>
            <a:r>
              <a:rPr lang="en-US" sz="1400" dirty="0"/>
              <a:t> &lt; '9/10/2021'::date</a:t>
            </a:r>
          </a:p>
          <a:p>
            <a:r>
              <a:rPr lang="en-US" sz="1400" dirty="0"/>
              <a:t>    and </a:t>
            </a:r>
            <a:r>
              <a:rPr lang="en-US" sz="1400" dirty="0" err="1"/>
              <a:t>json_extract_path_text</a:t>
            </a:r>
            <a:r>
              <a:rPr lang="en-US" sz="1400" dirty="0"/>
              <a:t>(</a:t>
            </a:r>
            <a:r>
              <a:rPr lang="en-US" sz="1400" dirty="0" err="1"/>
              <a:t>device_config,'manufacturer</a:t>
            </a:r>
            <a:r>
              <a:rPr lang="en-US" sz="1400" dirty="0"/>
              <a:t>') = 'Apple’</a:t>
            </a:r>
          </a:p>
          <a:p>
            <a:r>
              <a:rPr lang="en-US" sz="1400" dirty="0"/>
              <a:t>    group by 1</a:t>
            </a:r>
          </a:p>
          <a:p>
            <a:r>
              <a:rPr lang="en-US" sz="1400" dirty="0"/>
              <a:t>    having count(distinct </a:t>
            </a:r>
            <a:r>
              <a:rPr lang="en-US" sz="1400" dirty="0" err="1"/>
              <a:t>device_config_hint</a:t>
            </a:r>
            <a:r>
              <a:rPr lang="en-US" sz="1400" dirty="0"/>
              <a:t>) = 1</a:t>
            </a:r>
          </a:p>
          <a:p>
            <a:r>
              <a:rPr lang="en-US" sz="1400" dirty="0"/>
              <a:t>),</a:t>
            </a:r>
          </a:p>
          <a:p>
            <a:r>
              <a:rPr lang="en-US" sz="1400" dirty="0"/>
              <a:t>ios15_tags as (</a:t>
            </a:r>
          </a:p>
          <a:p>
            <a:r>
              <a:rPr lang="en-US" sz="1400" dirty="0"/>
              <a:t>select  </a:t>
            </a:r>
            <a:r>
              <a:rPr lang="en-US" sz="1400" dirty="0" err="1"/>
              <a:t>json_extract_path_text</a:t>
            </a:r>
            <a:r>
              <a:rPr lang="en-US" sz="1400" dirty="0"/>
              <a:t>(device_config,'</a:t>
            </a:r>
            <a:r>
              <a:rPr lang="en-US" sz="1400" dirty="0" err="1"/>
              <a:t>version_release</a:t>
            </a:r>
            <a:r>
              <a:rPr lang="en-US" sz="1400" dirty="0"/>
              <a:t>') </a:t>
            </a:r>
            <a:r>
              <a:rPr lang="en-US" sz="1400" dirty="0" err="1"/>
              <a:t>os_version</a:t>
            </a:r>
            <a:r>
              <a:rPr lang="en-US" sz="1400" dirty="0"/>
              <a:t>,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json_extract_path_text</a:t>
            </a:r>
            <a:r>
              <a:rPr lang="en-US" sz="1400" dirty="0"/>
              <a:t>(</a:t>
            </a:r>
            <a:r>
              <a:rPr lang="en-US" sz="1400" dirty="0" err="1"/>
              <a:t>device_config,'model</a:t>
            </a:r>
            <a:r>
              <a:rPr lang="en-US" sz="1400" dirty="0"/>
              <a:t>') </a:t>
            </a:r>
            <a:r>
              <a:rPr lang="en-US" sz="1400" dirty="0" err="1"/>
              <a:t>model_number</a:t>
            </a:r>
            <a:r>
              <a:rPr lang="en-US" sz="1400" dirty="0"/>
              <a:t>,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tag_mac_address</a:t>
            </a:r>
            <a:endParaRPr lang="en-US" sz="1400" dirty="0"/>
          </a:p>
          <a:p>
            <a:r>
              <a:rPr lang="en-US" sz="1400" dirty="0"/>
              <a:t>    from </a:t>
            </a:r>
            <a:r>
              <a:rPr lang="en-US" sz="1400" dirty="0" err="1"/>
              <a:t>mapmatch_history</a:t>
            </a:r>
            <a:endParaRPr lang="en-US" sz="1400" dirty="0"/>
          </a:p>
          <a:p>
            <a:r>
              <a:rPr lang="en-US" sz="1400" dirty="0"/>
              <a:t>    where </a:t>
            </a:r>
            <a:r>
              <a:rPr lang="en-US" sz="1400" dirty="0" err="1"/>
              <a:t>uploadtime</a:t>
            </a:r>
            <a:r>
              <a:rPr lang="en-US" sz="1400" dirty="0"/>
              <a:t> &gt;= '10/11/2021'::date   </a:t>
            </a:r>
          </a:p>
          <a:p>
            <a:r>
              <a:rPr lang="en-US" sz="1400" dirty="0"/>
              <a:t>    and </a:t>
            </a:r>
            <a:r>
              <a:rPr lang="en-US" sz="1400" dirty="0" err="1"/>
              <a:t>json_extract_path_text</a:t>
            </a:r>
            <a:r>
              <a:rPr lang="en-US" sz="1400" dirty="0"/>
              <a:t>(</a:t>
            </a:r>
            <a:r>
              <a:rPr lang="en-US" sz="1400" dirty="0" err="1"/>
              <a:t>device_config,'manufacturer</a:t>
            </a:r>
            <a:r>
              <a:rPr lang="en-US" sz="1400" dirty="0"/>
              <a:t>') = 'Apple'</a:t>
            </a:r>
          </a:p>
          <a:p>
            <a:r>
              <a:rPr lang="en-US" sz="1400" dirty="0"/>
              <a:t>    and </a:t>
            </a:r>
            <a:r>
              <a:rPr lang="en-US" sz="1400" dirty="0" err="1"/>
              <a:t>tag_mac_address</a:t>
            </a:r>
            <a:r>
              <a:rPr lang="en-US" sz="1400" dirty="0"/>
              <a:t> in (select </a:t>
            </a:r>
            <a:r>
              <a:rPr lang="en-US" sz="1400" dirty="0" err="1"/>
              <a:t>tag_mac_address</a:t>
            </a:r>
            <a:r>
              <a:rPr lang="en-US" sz="1400" dirty="0"/>
              <a:t> from </a:t>
            </a:r>
            <a:r>
              <a:rPr lang="en-US" sz="1400" dirty="0" err="1"/>
              <a:t>one_phone_tags</a:t>
            </a:r>
            <a:r>
              <a:rPr lang="en-US" sz="1400" dirty="0"/>
              <a:t>)</a:t>
            </a:r>
          </a:p>
          <a:p>
            <a:r>
              <a:rPr lang="en-US" sz="1400" dirty="0"/>
              <a:t>   and substring(</a:t>
            </a:r>
            <a:r>
              <a:rPr lang="en-US" sz="1400" dirty="0" err="1"/>
              <a:t>os_version</a:t>
            </a:r>
            <a:r>
              <a:rPr lang="en-US" sz="1400" dirty="0"/>
              <a:t>, 1, 2) = '15'</a:t>
            </a:r>
          </a:p>
          <a:p>
            <a:r>
              <a:rPr lang="en-US" sz="1400" dirty="0"/>
              <a:t>    group by 1,2,3</a:t>
            </a:r>
          </a:p>
          <a:p>
            <a:r>
              <a:rPr lang="en-US" sz="1400" dirty="0"/>
              <a:t>),</a:t>
            </a:r>
          </a:p>
          <a:p>
            <a:r>
              <a:rPr lang="en-US" sz="1400" dirty="0"/>
              <a:t>ios14_tags as (</a:t>
            </a:r>
          </a:p>
          <a:p>
            <a:r>
              <a:rPr lang="en-US" sz="1400" dirty="0"/>
              <a:t>select  </a:t>
            </a:r>
            <a:r>
              <a:rPr lang="en-US" sz="1400" dirty="0" err="1"/>
              <a:t>json_extract_path_text</a:t>
            </a:r>
            <a:r>
              <a:rPr lang="en-US" sz="1400" dirty="0"/>
              <a:t>(device_config,'</a:t>
            </a:r>
            <a:r>
              <a:rPr lang="en-US" sz="1400" dirty="0" err="1"/>
              <a:t>version_release</a:t>
            </a:r>
            <a:r>
              <a:rPr lang="en-US" sz="1400" dirty="0"/>
              <a:t>') </a:t>
            </a:r>
            <a:r>
              <a:rPr lang="en-US" sz="1400" dirty="0" err="1"/>
              <a:t>os_version</a:t>
            </a:r>
            <a:r>
              <a:rPr lang="en-US" sz="1400" dirty="0"/>
              <a:t>,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json_extract_path_text</a:t>
            </a:r>
            <a:r>
              <a:rPr lang="en-US" sz="1400" dirty="0"/>
              <a:t>(</a:t>
            </a:r>
            <a:r>
              <a:rPr lang="en-US" sz="1400" dirty="0" err="1"/>
              <a:t>device_config,'model</a:t>
            </a:r>
            <a:r>
              <a:rPr lang="en-US" sz="1400" dirty="0"/>
              <a:t>') </a:t>
            </a:r>
            <a:r>
              <a:rPr lang="en-US" sz="1400" dirty="0" err="1"/>
              <a:t>model_number</a:t>
            </a:r>
            <a:r>
              <a:rPr lang="en-US" sz="1400" dirty="0"/>
              <a:t>,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tag_mac_address</a:t>
            </a:r>
            <a:endParaRPr lang="en-US" sz="1400" dirty="0"/>
          </a:p>
          <a:p>
            <a:r>
              <a:rPr lang="en-US" sz="1400" dirty="0"/>
              <a:t>    from </a:t>
            </a:r>
            <a:r>
              <a:rPr lang="en-US" sz="1400" dirty="0" err="1"/>
              <a:t>mapmatch_history</a:t>
            </a:r>
            <a:endParaRPr lang="en-US" sz="1400" dirty="0"/>
          </a:p>
          <a:p>
            <a:r>
              <a:rPr lang="en-US" sz="1400" dirty="0"/>
              <a:t>    where </a:t>
            </a:r>
            <a:r>
              <a:rPr lang="en-US" sz="1400" dirty="0" err="1"/>
              <a:t>uploadtime</a:t>
            </a:r>
            <a:r>
              <a:rPr lang="en-US" sz="1400" dirty="0"/>
              <a:t> &gt;= '9/15/2021'::date and </a:t>
            </a:r>
            <a:r>
              <a:rPr lang="en-US" sz="1400" dirty="0" err="1"/>
              <a:t>uploadtime</a:t>
            </a:r>
            <a:r>
              <a:rPr lang="en-US" sz="1400" dirty="0"/>
              <a:t> &lt;= '9/20/2021'::date</a:t>
            </a:r>
          </a:p>
          <a:p>
            <a:r>
              <a:rPr lang="en-US" sz="1400" dirty="0"/>
              <a:t>    and </a:t>
            </a:r>
            <a:r>
              <a:rPr lang="en-US" sz="1400" dirty="0" err="1"/>
              <a:t>json_extract_path_text</a:t>
            </a:r>
            <a:r>
              <a:rPr lang="en-US" sz="1400" dirty="0"/>
              <a:t>(</a:t>
            </a:r>
            <a:r>
              <a:rPr lang="en-US" sz="1400" dirty="0" err="1"/>
              <a:t>device_config,'manufacturer</a:t>
            </a:r>
            <a:r>
              <a:rPr lang="en-US" sz="1400" dirty="0"/>
              <a:t>') = 'Apple'</a:t>
            </a:r>
          </a:p>
          <a:p>
            <a:r>
              <a:rPr lang="en-US" sz="1400" dirty="0"/>
              <a:t>    and </a:t>
            </a:r>
            <a:r>
              <a:rPr lang="en-US" sz="1400" dirty="0" err="1"/>
              <a:t>tag_mac_address</a:t>
            </a:r>
            <a:r>
              <a:rPr lang="en-US" sz="1400" dirty="0"/>
              <a:t> in (select </a:t>
            </a:r>
            <a:r>
              <a:rPr lang="en-US" sz="1400" dirty="0" err="1"/>
              <a:t>tag_mac_address</a:t>
            </a:r>
            <a:r>
              <a:rPr lang="en-US" sz="1400" dirty="0"/>
              <a:t> from </a:t>
            </a:r>
            <a:r>
              <a:rPr lang="en-US" sz="1400" dirty="0" err="1"/>
              <a:t>one_phone_tags</a:t>
            </a:r>
            <a:r>
              <a:rPr lang="en-US" sz="1400" dirty="0"/>
              <a:t>)</a:t>
            </a:r>
          </a:p>
          <a:p>
            <a:r>
              <a:rPr lang="en-US" sz="1400" dirty="0"/>
              <a:t>   and substring(</a:t>
            </a:r>
            <a:r>
              <a:rPr lang="en-US" sz="1400" dirty="0" err="1"/>
              <a:t>os_version</a:t>
            </a:r>
            <a:r>
              <a:rPr lang="en-US" sz="1400" dirty="0"/>
              <a:t>, 1, 2) = '14'</a:t>
            </a:r>
          </a:p>
          <a:p>
            <a:r>
              <a:rPr lang="en-US" sz="1400" dirty="0"/>
              <a:t>    group by 1,2,3 ),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A1192-1681-1648-B5BF-BC51DCAE0C88}"/>
              </a:ext>
            </a:extLst>
          </p:cNvPr>
          <p:cNvSpPr txBox="1"/>
          <p:nvPr/>
        </p:nvSpPr>
        <p:spPr>
          <a:xfrm>
            <a:off x="5963920" y="136843"/>
            <a:ext cx="62280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ios15_trip_stats as (</a:t>
            </a:r>
          </a:p>
          <a:p>
            <a:r>
              <a:rPr lang="en-US" sz="1400" dirty="0"/>
              <a:t>    select </a:t>
            </a:r>
            <a:r>
              <a:rPr lang="en-US" sz="1400" dirty="0" err="1"/>
              <a:t>tag_mac_address</a:t>
            </a:r>
            <a:r>
              <a:rPr lang="en-US" sz="1400" dirty="0"/>
              <a:t>, count(*) ios15_num_trips, </a:t>
            </a:r>
          </a:p>
          <a:p>
            <a:r>
              <a:rPr lang="en-US" sz="1400" dirty="0"/>
              <a:t>    sum(case when </a:t>
            </a:r>
            <a:r>
              <a:rPr lang="en-US" sz="1400" dirty="0" err="1"/>
              <a:t>mmh_display_distance_km</a:t>
            </a:r>
            <a:r>
              <a:rPr lang="en-US" sz="1400" dirty="0"/>
              <a:t> </a:t>
            </a:r>
            <a:r>
              <a:rPr lang="en-US" sz="1400" dirty="0" err="1"/>
              <a:t>isnull</a:t>
            </a:r>
            <a:r>
              <a:rPr lang="en-US" sz="1400" dirty="0"/>
              <a:t> then 1 else 0 end) ios15_num_trips_no_phone,</a:t>
            </a:r>
          </a:p>
          <a:p>
            <a:r>
              <a:rPr lang="en-US" sz="1400" dirty="0"/>
              <a:t>    sum(case when </a:t>
            </a:r>
            <a:r>
              <a:rPr lang="en-US" sz="1400" dirty="0" err="1"/>
              <a:t>mmh_display_distance_km</a:t>
            </a:r>
            <a:r>
              <a:rPr lang="en-US" sz="1400" dirty="0"/>
              <a:t> </a:t>
            </a:r>
            <a:r>
              <a:rPr lang="en-US" sz="1400" dirty="0" err="1"/>
              <a:t>isnull</a:t>
            </a:r>
            <a:r>
              <a:rPr lang="en-US" sz="1400" dirty="0"/>
              <a:t> then 1 else 0 end) / count(*)::float ios15_frac_none,</a:t>
            </a:r>
          </a:p>
          <a:p>
            <a:r>
              <a:rPr lang="en-US" sz="1400" dirty="0"/>
              <a:t>    from </a:t>
            </a:r>
            <a:r>
              <a:rPr lang="en-US" sz="1400" dirty="0" err="1"/>
              <a:t>triplog_trips</a:t>
            </a:r>
            <a:r>
              <a:rPr lang="en-US" sz="1400" dirty="0"/>
              <a:t> join ios15_tags using(</a:t>
            </a:r>
            <a:r>
              <a:rPr lang="en-US" sz="1400" dirty="0" err="1"/>
              <a:t>tag_mac_address</a:t>
            </a:r>
            <a:r>
              <a:rPr lang="en-US" sz="1400" dirty="0"/>
              <a:t>)</a:t>
            </a:r>
          </a:p>
          <a:p>
            <a:r>
              <a:rPr lang="en-US" sz="1400" dirty="0"/>
              <a:t>    where </a:t>
            </a:r>
            <a:r>
              <a:rPr lang="en-US" sz="1400" dirty="0" err="1"/>
              <a:t>created_date</a:t>
            </a:r>
            <a:r>
              <a:rPr lang="en-US" sz="1400" dirty="0"/>
              <a:t> &gt;= '10/11/2021'::date </a:t>
            </a:r>
          </a:p>
          <a:p>
            <a:r>
              <a:rPr lang="en-US" sz="1400" dirty="0"/>
              <a:t>    and </a:t>
            </a:r>
            <a:r>
              <a:rPr lang="en-US" sz="1400" dirty="0" err="1"/>
              <a:t>trip_start_ts</a:t>
            </a:r>
            <a:r>
              <a:rPr lang="en-US" sz="1400" dirty="0"/>
              <a:t> &gt;= '10/09/2021'::date </a:t>
            </a:r>
          </a:p>
          <a:p>
            <a:r>
              <a:rPr lang="en-US" sz="1400" dirty="0"/>
              <a:t>    and substring(</a:t>
            </a:r>
            <a:r>
              <a:rPr lang="en-US" sz="1400" dirty="0" err="1"/>
              <a:t>model_number</a:t>
            </a:r>
            <a:r>
              <a:rPr lang="en-US" sz="1400" dirty="0"/>
              <a:t>, 1, 8) = 'iPhone13'</a:t>
            </a:r>
          </a:p>
          <a:p>
            <a:r>
              <a:rPr lang="en-US" sz="1400" dirty="0"/>
              <a:t>    group by </a:t>
            </a:r>
            <a:r>
              <a:rPr lang="en-US" sz="1400" dirty="0" err="1"/>
              <a:t>tag_mac_address</a:t>
            </a:r>
            <a:endParaRPr lang="en-US" sz="1400" dirty="0"/>
          </a:p>
          <a:p>
            <a:r>
              <a:rPr lang="en-US" sz="1400" dirty="0"/>
              <a:t>    having count(*) &gt; 0</a:t>
            </a:r>
          </a:p>
          <a:p>
            <a:r>
              <a:rPr lang="en-US" sz="1400" dirty="0"/>
              <a:t>),</a:t>
            </a:r>
          </a:p>
          <a:p>
            <a:r>
              <a:rPr lang="en-US" sz="1400" dirty="0"/>
              <a:t>ios14_trip_stats as (</a:t>
            </a:r>
          </a:p>
          <a:p>
            <a:r>
              <a:rPr lang="en-US" sz="1400" dirty="0"/>
              <a:t>    select </a:t>
            </a:r>
            <a:r>
              <a:rPr lang="en-US" sz="1400" dirty="0" err="1"/>
              <a:t>tag_mac_address</a:t>
            </a:r>
            <a:r>
              <a:rPr lang="en-US" sz="1400" dirty="0"/>
              <a:t>, count(*) ios14_num_trips, </a:t>
            </a:r>
          </a:p>
          <a:p>
            <a:r>
              <a:rPr lang="en-US" sz="1400" dirty="0"/>
              <a:t>    sum(case when </a:t>
            </a:r>
            <a:r>
              <a:rPr lang="en-US" sz="1400" dirty="0" err="1"/>
              <a:t>mmh_display_distance_km</a:t>
            </a:r>
            <a:r>
              <a:rPr lang="en-US" sz="1400" dirty="0"/>
              <a:t> </a:t>
            </a:r>
            <a:r>
              <a:rPr lang="en-US" sz="1400" dirty="0" err="1"/>
              <a:t>isnull</a:t>
            </a:r>
            <a:r>
              <a:rPr lang="en-US" sz="1400" dirty="0"/>
              <a:t> then 1 else 0 end) ios14_num_trips_no_phone,</a:t>
            </a:r>
          </a:p>
          <a:p>
            <a:r>
              <a:rPr lang="en-US" sz="1400" dirty="0"/>
              <a:t>    sum(case when </a:t>
            </a:r>
            <a:r>
              <a:rPr lang="en-US" sz="1400" dirty="0" err="1"/>
              <a:t>mmh_display_distance_km</a:t>
            </a:r>
            <a:r>
              <a:rPr lang="en-US" sz="1400" dirty="0"/>
              <a:t> </a:t>
            </a:r>
            <a:r>
              <a:rPr lang="en-US" sz="1400" dirty="0" err="1"/>
              <a:t>isnull</a:t>
            </a:r>
            <a:r>
              <a:rPr lang="en-US" sz="1400" dirty="0"/>
              <a:t> then 1 else 0 end) / count(*)::float ios14_frac_none,</a:t>
            </a:r>
          </a:p>
          <a:p>
            <a:r>
              <a:rPr lang="en-US" sz="1400" dirty="0"/>
              <a:t>    from </a:t>
            </a:r>
            <a:r>
              <a:rPr lang="en-US" sz="1400" dirty="0" err="1"/>
              <a:t>triplog_trips</a:t>
            </a:r>
            <a:r>
              <a:rPr lang="en-US" sz="1400" dirty="0"/>
              <a:t> join ios14_tags using(</a:t>
            </a:r>
            <a:r>
              <a:rPr lang="en-US" sz="1400" dirty="0" err="1"/>
              <a:t>tag_mac_address</a:t>
            </a:r>
            <a:r>
              <a:rPr lang="en-US" sz="1400" dirty="0"/>
              <a:t>)</a:t>
            </a:r>
          </a:p>
          <a:p>
            <a:r>
              <a:rPr lang="en-US" sz="1400" dirty="0"/>
              <a:t>    where </a:t>
            </a:r>
            <a:r>
              <a:rPr lang="en-US" sz="1400" dirty="0" err="1"/>
              <a:t>created_date</a:t>
            </a:r>
            <a:r>
              <a:rPr lang="en-US" sz="1400" dirty="0"/>
              <a:t> &gt;= '9/15/2021'::date and </a:t>
            </a:r>
            <a:r>
              <a:rPr lang="en-US" sz="1400" dirty="0" err="1"/>
              <a:t>created_date</a:t>
            </a:r>
            <a:r>
              <a:rPr lang="en-US" sz="1400" dirty="0"/>
              <a:t> &lt;= '9/20/2021'::date </a:t>
            </a:r>
          </a:p>
          <a:p>
            <a:r>
              <a:rPr lang="en-US" sz="1400" dirty="0"/>
              <a:t>    and </a:t>
            </a:r>
            <a:r>
              <a:rPr lang="en-US" sz="1400" dirty="0" err="1"/>
              <a:t>trip_start_ts</a:t>
            </a:r>
            <a:r>
              <a:rPr lang="en-US" sz="1400" dirty="0"/>
              <a:t> &gt;= '9/13/2021'::date and </a:t>
            </a:r>
            <a:r>
              <a:rPr lang="en-US" sz="1400" dirty="0" err="1"/>
              <a:t>trip_start_ts</a:t>
            </a:r>
            <a:r>
              <a:rPr lang="en-US" sz="1400" dirty="0"/>
              <a:t> &lt;= '9/20/2021'::date</a:t>
            </a:r>
          </a:p>
          <a:p>
            <a:r>
              <a:rPr lang="en-US" sz="1400" dirty="0"/>
              <a:t>    and substring(</a:t>
            </a:r>
            <a:r>
              <a:rPr lang="en-US" sz="1400" dirty="0" err="1"/>
              <a:t>model_number</a:t>
            </a:r>
            <a:r>
              <a:rPr lang="en-US" sz="1400" dirty="0"/>
              <a:t>, 1, 8) = 'iPhone13'</a:t>
            </a:r>
          </a:p>
          <a:p>
            <a:r>
              <a:rPr lang="en-US" sz="1400" dirty="0"/>
              <a:t>    group by </a:t>
            </a:r>
            <a:r>
              <a:rPr lang="en-US" sz="1400" dirty="0" err="1"/>
              <a:t>tag_mac_address</a:t>
            </a:r>
            <a:endParaRPr lang="en-US" sz="1400" dirty="0"/>
          </a:p>
          <a:p>
            <a:r>
              <a:rPr lang="en-US" sz="1400" dirty="0"/>
              <a:t>    having count(*) &gt; 0</a:t>
            </a:r>
          </a:p>
          <a:p>
            <a:r>
              <a:rPr lang="en-US" sz="1400" dirty="0"/>
              <a:t>)</a:t>
            </a:r>
          </a:p>
          <a:p>
            <a:r>
              <a:rPr lang="en-US" sz="1400" dirty="0"/>
              <a:t>select tag_mac_address,ios14_num_trips,ios14_num_trips_no_phone,ios14_frac_none,</a:t>
            </a:r>
          </a:p>
          <a:p>
            <a:r>
              <a:rPr lang="en-US" sz="1400" dirty="0"/>
              <a:t>        ios15_num_trips,ios15_num_trips_no_phone,ios15_frac_none</a:t>
            </a:r>
          </a:p>
          <a:p>
            <a:r>
              <a:rPr lang="en-US" sz="1400" dirty="0"/>
              <a:t>        from ios15_trip_stats join ios14_trip_stats using(</a:t>
            </a:r>
            <a:r>
              <a:rPr lang="en-US" sz="1400" dirty="0" err="1"/>
              <a:t>tag_mac_address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7048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A34B-1CC7-B448-987A-18F6AEAA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F9E07-0F95-5247-9835-135F099C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SQL query to find animals kept by a keeper who keeps Giraffes</a:t>
            </a:r>
          </a:p>
          <a:p>
            <a:r>
              <a:rPr lang="en-US" dirty="0"/>
              <a:t>I.e., for our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0DE81-046F-2042-961F-3C94AE4F0194}"/>
              </a:ext>
            </a:extLst>
          </p:cNvPr>
          <p:cNvSpPr txBox="1"/>
          <p:nvPr/>
        </p:nvSpPr>
        <p:spPr>
          <a:xfrm>
            <a:off x="7151928" y="2894753"/>
            <a:ext cx="398639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keepers (id, name)</a:t>
            </a:r>
          </a:p>
          <a:p>
            <a:r>
              <a:rPr lang="en-US" sz="1600" b="1" dirty="0"/>
              <a:t>cages (no, </a:t>
            </a:r>
            <a:r>
              <a:rPr lang="en-US" sz="1600" b="1" dirty="0" err="1"/>
              <a:t>feedtime</a:t>
            </a:r>
            <a:r>
              <a:rPr lang="en-US" sz="1600" b="1" dirty="0"/>
              <a:t>, </a:t>
            </a:r>
            <a:r>
              <a:rPr lang="en-US" sz="1600" b="1" dirty="0" err="1"/>
              <a:t>bldg</a:t>
            </a:r>
            <a:r>
              <a:rPr lang="en-US" sz="1600" b="1" dirty="0"/>
              <a:t>)</a:t>
            </a:r>
          </a:p>
          <a:p>
            <a:r>
              <a:rPr lang="en-US" sz="1600" b="1" dirty="0"/>
              <a:t>animals (aid, age, species, </a:t>
            </a:r>
            <a:r>
              <a:rPr lang="en-US" sz="1600" b="1" dirty="0" err="1"/>
              <a:t>acageno</a:t>
            </a:r>
            <a:r>
              <a:rPr lang="en-US" sz="1600" b="1" dirty="0"/>
              <a:t>, name)</a:t>
            </a:r>
          </a:p>
          <a:p>
            <a:r>
              <a:rPr lang="en-US" sz="1600" b="1" dirty="0"/>
              <a:t>keeps (kid, </a:t>
            </a:r>
            <a:r>
              <a:rPr lang="en-US" sz="1600" b="1" dirty="0" err="1"/>
              <a:t>cageno</a:t>
            </a:r>
            <a:r>
              <a:rPr lang="en-US" sz="1600" b="1" dirty="0"/>
              <a:t>)</a:t>
            </a:r>
            <a:endParaRPr lang="en-US" sz="16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4D3D61-ED70-0D41-1DA4-4B6689444288}"/>
              </a:ext>
            </a:extLst>
          </p:cNvPr>
          <p:cNvSpPr/>
          <p:nvPr/>
        </p:nvSpPr>
        <p:spPr>
          <a:xfrm>
            <a:off x="1577425" y="3494267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D106D9-75FB-FD2B-A6F6-C050FB3C54A5}"/>
              </a:ext>
            </a:extLst>
          </p:cNvPr>
          <p:cNvSpPr/>
          <p:nvPr/>
        </p:nvSpPr>
        <p:spPr>
          <a:xfrm>
            <a:off x="4421653" y="2721994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4CF86A-5D88-D322-1F2A-764224D73653}"/>
              </a:ext>
            </a:extLst>
          </p:cNvPr>
          <p:cNvSpPr/>
          <p:nvPr/>
        </p:nvSpPr>
        <p:spPr>
          <a:xfrm>
            <a:off x="5178518" y="5009706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B589B3D-F5F2-16C0-D7E7-5FE3C0803964}"/>
              </a:ext>
            </a:extLst>
          </p:cNvPr>
          <p:cNvSpPr>
            <a:spLocks noChangeAspect="1"/>
          </p:cNvSpPr>
          <p:nvPr/>
        </p:nvSpPr>
        <p:spPr>
          <a:xfrm>
            <a:off x="966113" y="532820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Jane</a:t>
            </a:r>
          </a:p>
          <a:p>
            <a:pPr algn="ctr"/>
            <a:r>
              <a:rPr lang="en-US" dirty="0"/>
              <a:t>Kid=1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AFDD9F-99E1-E0C7-3994-5297C26325D9}"/>
              </a:ext>
            </a:extLst>
          </p:cNvPr>
          <p:cNvSpPr>
            <a:spLocks noChangeAspect="1"/>
          </p:cNvSpPr>
          <p:nvPr/>
        </p:nvSpPr>
        <p:spPr>
          <a:xfrm>
            <a:off x="3015809" y="293946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Joe</a:t>
            </a:r>
          </a:p>
          <a:p>
            <a:pPr algn="ctr"/>
            <a:r>
              <a:rPr lang="en-US" dirty="0"/>
              <a:t>Kid=2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D2A079-9B96-DC87-1D86-23A513657452}"/>
              </a:ext>
            </a:extLst>
          </p:cNvPr>
          <p:cNvCxnSpPr>
            <a:cxnSpLocks/>
            <a:stCxn id="26" idx="0"/>
            <a:endCxn id="23" idx="3"/>
          </p:cNvCxnSpPr>
          <p:nvPr/>
        </p:nvCxnSpPr>
        <p:spPr>
          <a:xfrm flipV="1">
            <a:off x="1423313" y="4476457"/>
            <a:ext cx="322629" cy="85174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FDEFBA-E745-179B-4368-BE8497C1BC32}"/>
              </a:ext>
            </a:extLst>
          </p:cNvPr>
          <p:cNvCxnSpPr>
            <a:cxnSpLocks/>
            <a:stCxn id="27" idx="3"/>
            <a:endCxn id="23" idx="7"/>
          </p:cNvCxnSpPr>
          <p:nvPr/>
        </p:nvCxnSpPr>
        <p:spPr>
          <a:xfrm flipH="1" flipV="1">
            <a:off x="2559615" y="3662784"/>
            <a:ext cx="590105" cy="5717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C8DFD4-502A-77DE-F99F-9B59DC2CC74E}"/>
              </a:ext>
            </a:extLst>
          </p:cNvPr>
          <p:cNvCxnSpPr>
            <a:cxnSpLocks/>
            <a:stCxn id="27" idx="6"/>
            <a:endCxn id="24" idx="2"/>
          </p:cNvCxnSpPr>
          <p:nvPr/>
        </p:nvCxnSpPr>
        <p:spPr>
          <a:xfrm flipV="1">
            <a:off x="3930209" y="3297348"/>
            <a:ext cx="491444" cy="9931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60C0EE2-3166-A56F-25CC-C0E1C08200A2}"/>
              </a:ext>
            </a:extLst>
          </p:cNvPr>
          <p:cNvCxnSpPr>
            <a:cxnSpLocks/>
            <a:stCxn id="27" idx="5"/>
            <a:endCxn id="25" idx="1"/>
          </p:cNvCxnSpPr>
          <p:nvPr/>
        </p:nvCxnSpPr>
        <p:spPr>
          <a:xfrm>
            <a:off x="3796298" y="3719954"/>
            <a:ext cx="1550737" cy="145826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ADF2809-BBB0-22ED-CA3D-F1B466936397}"/>
              </a:ext>
            </a:extLst>
          </p:cNvPr>
          <p:cNvCxnSpPr>
            <a:cxnSpLocks/>
            <a:stCxn id="26" idx="7"/>
            <a:endCxn id="25" idx="2"/>
          </p:cNvCxnSpPr>
          <p:nvPr/>
        </p:nvCxnSpPr>
        <p:spPr>
          <a:xfrm>
            <a:off x="1746602" y="5462116"/>
            <a:ext cx="3431916" cy="122944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B1D92E-FCEA-2E38-EC45-BFB036CDAB44}"/>
                  </a:ext>
                </a:extLst>
              </p14:cNvPr>
              <p14:cNvContentPartPr/>
              <p14:nvPr/>
            </p14:nvContentPartPr>
            <p14:xfrm>
              <a:off x="694774" y="43880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B1D92E-FCEA-2E38-EC45-BFB036CDAB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74" y="43790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72962E-8526-CBA1-A988-670B58089B4D}"/>
                  </a:ext>
                </a:extLst>
              </p14:cNvPr>
              <p14:cNvContentPartPr/>
              <p14:nvPr/>
            </p14:nvContentPartPr>
            <p14:xfrm>
              <a:off x="790894" y="417093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72962E-8526-CBA1-A988-670B58089B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894" y="41619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C19FDD5-68A3-9B3C-38E2-C5DDAB339646}"/>
              </a:ext>
            </a:extLst>
          </p:cNvPr>
          <p:cNvSpPr txBox="1"/>
          <p:nvPr/>
        </p:nvSpPr>
        <p:spPr>
          <a:xfrm>
            <a:off x="1768628" y="3884954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02F583-2E06-4E32-34F1-C357A2C74D82}"/>
              </a:ext>
            </a:extLst>
          </p:cNvPr>
          <p:cNvSpPr txBox="1"/>
          <p:nvPr/>
        </p:nvSpPr>
        <p:spPr>
          <a:xfrm>
            <a:off x="5406048" y="5436473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5A62BF-4A06-191B-551E-CC21BE4F9FDB}"/>
              </a:ext>
            </a:extLst>
          </p:cNvPr>
          <p:cNvSpPr txBox="1"/>
          <p:nvPr/>
        </p:nvSpPr>
        <p:spPr>
          <a:xfrm>
            <a:off x="4686157" y="3027333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832EE8-B8E5-222C-D26F-AB672276B7B5}"/>
              </a:ext>
            </a:extLst>
          </p:cNvPr>
          <p:cNvSpPr txBox="1"/>
          <p:nvPr/>
        </p:nvSpPr>
        <p:spPr>
          <a:xfrm>
            <a:off x="2602015" y="4195990"/>
            <a:ext cx="20880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Sam the Salamander </a:t>
            </a:r>
          </a:p>
          <a:p>
            <a:pPr marL="342900" indent="-342900">
              <a:buAutoNum type="arabicPeriod"/>
            </a:pPr>
            <a:r>
              <a:rPr lang="en-US" dirty="0"/>
              <a:t>Tim the Giraffe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999012-E79E-B7F8-34C0-DCB81B7564DB}"/>
              </a:ext>
            </a:extLst>
          </p:cNvPr>
          <p:cNvSpPr txBox="1"/>
          <p:nvPr/>
        </p:nvSpPr>
        <p:spPr>
          <a:xfrm>
            <a:off x="4584716" y="3859575"/>
            <a:ext cx="177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4. Barry the Bear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F3B73D-4764-4AE2-A150-548BB4240095}"/>
              </a:ext>
            </a:extLst>
          </p:cNvPr>
          <p:cNvSpPr txBox="1"/>
          <p:nvPr/>
        </p:nvSpPr>
        <p:spPr>
          <a:xfrm>
            <a:off x="4121563" y="5955598"/>
            <a:ext cx="1396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3. Sally the Student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14906A-1C1A-E726-9145-310E2FFBF010}"/>
              </a:ext>
            </a:extLst>
          </p:cNvPr>
          <p:cNvSpPr txBox="1"/>
          <p:nvPr/>
        </p:nvSpPr>
        <p:spPr>
          <a:xfrm>
            <a:off x="7055836" y="4167708"/>
            <a:ext cx="4282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keepers who keep Giraffes and the animals they keep are:</a:t>
            </a:r>
          </a:p>
          <a:p>
            <a:endParaRPr lang="en-US" dirty="0"/>
          </a:p>
          <a:p>
            <a:pPr lvl="1"/>
            <a:r>
              <a:rPr lang="en-US" dirty="0"/>
              <a:t>Joe, who keeps Sam, Barry, and Tim</a:t>
            </a:r>
          </a:p>
          <a:p>
            <a:pPr lvl="1"/>
            <a:r>
              <a:rPr lang="en-US" dirty="0"/>
              <a:t>Jane, who keeps Sally, Sam, and Tim</a:t>
            </a:r>
          </a:p>
          <a:p>
            <a:pPr lvl="1"/>
            <a:endParaRPr lang="en-US" dirty="0"/>
          </a:p>
          <a:p>
            <a:r>
              <a:rPr lang="en-US" b="1" dirty="0"/>
              <a:t>Sam, Barry, Sally</a:t>
            </a:r>
          </a:p>
        </p:txBody>
      </p:sp>
    </p:spTree>
    <p:extLst>
      <p:ext uri="{BB962C8B-B14F-4D97-AF65-F5344CB8AC3E}">
        <p14:creationId xmlns:p14="http://schemas.microsoft.com/office/powerpoint/2010/main" val="20748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A34B-1CC7-B448-987A-18F6AEAA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F9E07-0F95-5247-9835-135F099C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SQL query to find animals kept by a keeper who keeps Giraffes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4D3D61-ED70-0D41-1DA4-4B6689444288}"/>
              </a:ext>
            </a:extLst>
          </p:cNvPr>
          <p:cNvSpPr/>
          <p:nvPr/>
        </p:nvSpPr>
        <p:spPr>
          <a:xfrm>
            <a:off x="1577425" y="3494267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D106D9-75FB-FD2B-A6F6-C050FB3C54A5}"/>
              </a:ext>
            </a:extLst>
          </p:cNvPr>
          <p:cNvSpPr/>
          <p:nvPr/>
        </p:nvSpPr>
        <p:spPr>
          <a:xfrm>
            <a:off x="4421653" y="2721994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4CF86A-5D88-D322-1F2A-764224D73653}"/>
              </a:ext>
            </a:extLst>
          </p:cNvPr>
          <p:cNvSpPr/>
          <p:nvPr/>
        </p:nvSpPr>
        <p:spPr>
          <a:xfrm>
            <a:off x="5178518" y="5009706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B589B3D-F5F2-16C0-D7E7-5FE3C0803964}"/>
              </a:ext>
            </a:extLst>
          </p:cNvPr>
          <p:cNvSpPr>
            <a:spLocks noChangeAspect="1"/>
          </p:cNvSpPr>
          <p:nvPr/>
        </p:nvSpPr>
        <p:spPr>
          <a:xfrm>
            <a:off x="966113" y="532820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Jane</a:t>
            </a:r>
          </a:p>
          <a:p>
            <a:pPr algn="ctr"/>
            <a:r>
              <a:rPr lang="en-US" dirty="0"/>
              <a:t>Kid=1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AFDD9F-99E1-E0C7-3994-5297C26325D9}"/>
              </a:ext>
            </a:extLst>
          </p:cNvPr>
          <p:cNvSpPr>
            <a:spLocks noChangeAspect="1"/>
          </p:cNvSpPr>
          <p:nvPr/>
        </p:nvSpPr>
        <p:spPr>
          <a:xfrm>
            <a:off x="3015809" y="293946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Joe</a:t>
            </a:r>
          </a:p>
          <a:p>
            <a:pPr algn="ctr"/>
            <a:r>
              <a:rPr lang="en-US" dirty="0"/>
              <a:t>Kid=2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D2A079-9B96-DC87-1D86-23A513657452}"/>
              </a:ext>
            </a:extLst>
          </p:cNvPr>
          <p:cNvCxnSpPr>
            <a:cxnSpLocks/>
            <a:stCxn id="26" idx="0"/>
            <a:endCxn id="23" idx="3"/>
          </p:cNvCxnSpPr>
          <p:nvPr/>
        </p:nvCxnSpPr>
        <p:spPr>
          <a:xfrm flipV="1">
            <a:off x="1423313" y="4476457"/>
            <a:ext cx="322629" cy="85174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FDEFBA-E745-179B-4368-BE8497C1BC32}"/>
              </a:ext>
            </a:extLst>
          </p:cNvPr>
          <p:cNvCxnSpPr>
            <a:cxnSpLocks/>
            <a:stCxn id="27" idx="3"/>
            <a:endCxn id="23" idx="7"/>
          </p:cNvCxnSpPr>
          <p:nvPr/>
        </p:nvCxnSpPr>
        <p:spPr>
          <a:xfrm flipH="1" flipV="1">
            <a:off x="2559615" y="3662784"/>
            <a:ext cx="590105" cy="5717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C8DFD4-502A-77DE-F99F-9B59DC2CC74E}"/>
              </a:ext>
            </a:extLst>
          </p:cNvPr>
          <p:cNvCxnSpPr>
            <a:cxnSpLocks/>
            <a:stCxn id="27" idx="6"/>
            <a:endCxn id="24" idx="2"/>
          </p:cNvCxnSpPr>
          <p:nvPr/>
        </p:nvCxnSpPr>
        <p:spPr>
          <a:xfrm flipV="1">
            <a:off x="3930209" y="3297348"/>
            <a:ext cx="491444" cy="9931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60C0EE2-3166-A56F-25CC-C0E1C08200A2}"/>
              </a:ext>
            </a:extLst>
          </p:cNvPr>
          <p:cNvCxnSpPr>
            <a:cxnSpLocks/>
            <a:stCxn id="27" idx="5"/>
            <a:endCxn id="25" idx="1"/>
          </p:cNvCxnSpPr>
          <p:nvPr/>
        </p:nvCxnSpPr>
        <p:spPr>
          <a:xfrm>
            <a:off x="3796298" y="3719954"/>
            <a:ext cx="1550737" cy="145826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ADF2809-BBB0-22ED-CA3D-F1B466936397}"/>
              </a:ext>
            </a:extLst>
          </p:cNvPr>
          <p:cNvCxnSpPr>
            <a:cxnSpLocks/>
            <a:stCxn id="26" idx="7"/>
            <a:endCxn id="25" idx="2"/>
          </p:cNvCxnSpPr>
          <p:nvPr/>
        </p:nvCxnSpPr>
        <p:spPr>
          <a:xfrm>
            <a:off x="1746602" y="5462116"/>
            <a:ext cx="3431916" cy="122944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B1D92E-FCEA-2E38-EC45-BFB036CDAB44}"/>
                  </a:ext>
                </a:extLst>
              </p14:cNvPr>
              <p14:cNvContentPartPr/>
              <p14:nvPr/>
            </p14:nvContentPartPr>
            <p14:xfrm>
              <a:off x="694774" y="43880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B1D92E-FCEA-2E38-EC45-BFB036CDAB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74" y="43790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72962E-8526-CBA1-A988-670B58089B4D}"/>
                  </a:ext>
                </a:extLst>
              </p14:cNvPr>
              <p14:cNvContentPartPr/>
              <p14:nvPr/>
            </p14:nvContentPartPr>
            <p14:xfrm>
              <a:off x="790894" y="417093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72962E-8526-CBA1-A988-670B58089B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894" y="41619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C19FDD5-68A3-9B3C-38E2-C5DDAB339646}"/>
              </a:ext>
            </a:extLst>
          </p:cNvPr>
          <p:cNvSpPr txBox="1"/>
          <p:nvPr/>
        </p:nvSpPr>
        <p:spPr>
          <a:xfrm>
            <a:off x="1768628" y="3884954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02F583-2E06-4E32-34F1-C357A2C74D82}"/>
              </a:ext>
            </a:extLst>
          </p:cNvPr>
          <p:cNvSpPr txBox="1"/>
          <p:nvPr/>
        </p:nvSpPr>
        <p:spPr>
          <a:xfrm>
            <a:off x="5406048" y="5436473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5A62BF-4A06-191B-551E-CC21BE4F9FDB}"/>
              </a:ext>
            </a:extLst>
          </p:cNvPr>
          <p:cNvSpPr txBox="1"/>
          <p:nvPr/>
        </p:nvSpPr>
        <p:spPr>
          <a:xfrm>
            <a:off x="4686157" y="3027333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832EE8-B8E5-222C-D26F-AB672276B7B5}"/>
              </a:ext>
            </a:extLst>
          </p:cNvPr>
          <p:cNvSpPr txBox="1"/>
          <p:nvPr/>
        </p:nvSpPr>
        <p:spPr>
          <a:xfrm>
            <a:off x="2602015" y="4195990"/>
            <a:ext cx="20880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Sam the Salamander </a:t>
            </a:r>
          </a:p>
          <a:p>
            <a:pPr marL="342900" indent="-342900">
              <a:buAutoNum type="arabicPeriod"/>
            </a:pPr>
            <a:r>
              <a:rPr lang="en-US" dirty="0"/>
              <a:t>Tim the Giraffe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999012-E79E-B7F8-34C0-DCB81B7564DB}"/>
              </a:ext>
            </a:extLst>
          </p:cNvPr>
          <p:cNvSpPr txBox="1"/>
          <p:nvPr/>
        </p:nvSpPr>
        <p:spPr>
          <a:xfrm>
            <a:off x="4584716" y="3859575"/>
            <a:ext cx="177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4. Barry the Bear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F3B73D-4764-4AE2-A150-548BB4240095}"/>
              </a:ext>
            </a:extLst>
          </p:cNvPr>
          <p:cNvSpPr txBox="1"/>
          <p:nvPr/>
        </p:nvSpPr>
        <p:spPr>
          <a:xfrm>
            <a:off x="4121563" y="5955598"/>
            <a:ext cx="1396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3. Sally the Student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38D53-C2C0-C870-45CE-89567411CADD}"/>
              </a:ext>
            </a:extLst>
          </p:cNvPr>
          <p:cNvSpPr txBox="1"/>
          <p:nvPr/>
        </p:nvSpPr>
        <p:spPr>
          <a:xfrm>
            <a:off x="6753743" y="2354612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</a:t>
            </a:r>
            <a:r>
              <a:rPr lang="en-US" dirty="0" err="1"/>
              <a:t>giraffe_keepers</a:t>
            </a:r>
            <a:r>
              <a:rPr lang="en-US" dirty="0"/>
              <a:t> AS (</a:t>
            </a:r>
          </a:p>
          <a:p>
            <a:r>
              <a:rPr lang="en-US" dirty="0"/>
              <a:t>    SELECT id </a:t>
            </a:r>
          </a:p>
          <a:p>
            <a:r>
              <a:rPr lang="en-US" dirty="0"/>
              <a:t>    FROM keepers JOIN keeps ON id = kid</a:t>
            </a:r>
          </a:p>
          <a:p>
            <a:r>
              <a:rPr lang="en-US" dirty="0"/>
              <a:t>    JOIN cages ON </a:t>
            </a:r>
            <a:r>
              <a:rPr lang="en-US" dirty="0" err="1"/>
              <a:t>cageno</a:t>
            </a:r>
            <a:r>
              <a:rPr lang="en-US" dirty="0"/>
              <a:t> = no</a:t>
            </a:r>
          </a:p>
          <a:p>
            <a:r>
              <a:rPr lang="en-US" dirty="0"/>
              <a:t>    JOIN animals ON </a:t>
            </a:r>
            <a:r>
              <a:rPr lang="en-US" dirty="0" err="1"/>
              <a:t>acageno</a:t>
            </a:r>
            <a:r>
              <a:rPr lang="en-US" dirty="0"/>
              <a:t> = no</a:t>
            </a:r>
          </a:p>
          <a:p>
            <a:r>
              <a:rPr lang="en-US" dirty="0"/>
              <a:t>    WHERE species = 'Giraffe'</a:t>
            </a:r>
          </a:p>
          <a:p>
            <a:r>
              <a:rPr lang="en-US" dirty="0"/>
              <a:t>), </a:t>
            </a:r>
            <a:r>
              <a:rPr lang="en-US" dirty="0" err="1"/>
              <a:t>giraffe_keeper_cages</a:t>
            </a:r>
            <a:r>
              <a:rPr lang="en-US" dirty="0"/>
              <a:t> AS (</a:t>
            </a:r>
          </a:p>
          <a:p>
            <a:r>
              <a:rPr lang="en-US" dirty="0"/>
              <a:t>    SELECT </a:t>
            </a:r>
            <a:r>
              <a:rPr lang="en-US" dirty="0" err="1"/>
              <a:t>cageno</a:t>
            </a:r>
            <a:r>
              <a:rPr lang="en-US" dirty="0"/>
              <a:t> FROM</a:t>
            </a:r>
          </a:p>
          <a:p>
            <a:r>
              <a:rPr lang="en-US" dirty="0"/>
              <a:t>    </a:t>
            </a:r>
            <a:r>
              <a:rPr lang="en-US" dirty="0" err="1"/>
              <a:t>giraffe_keepers</a:t>
            </a:r>
            <a:r>
              <a:rPr lang="en-US" dirty="0"/>
              <a:t> JOIN keeps ON kid = id</a:t>
            </a:r>
          </a:p>
          <a:p>
            <a:r>
              <a:rPr lang="en-US" dirty="0"/>
              <a:t>)</a:t>
            </a:r>
          </a:p>
          <a:p>
            <a:r>
              <a:rPr lang="en-US" dirty="0"/>
              <a:t>SELECT </a:t>
            </a:r>
            <a:r>
              <a:rPr lang="en-US" dirty="0" err="1"/>
              <a:t>name,species</a:t>
            </a:r>
            <a:r>
              <a:rPr lang="en-US" dirty="0"/>
              <a:t> </a:t>
            </a:r>
          </a:p>
          <a:p>
            <a:r>
              <a:rPr lang="en-US" dirty="0"/>
              <a:t>FROM animals JOIN </a:t>
            </a:r>
            <a:r>
              <a:rPr lang="en-US" dirty="0" err="1"/>
              <a:t>giraffe_keeper_cages</a:t>
            </a:r>
            <a:r>
              <a:rPr lang="en-US" dirty="0"/>
              <a:t> </a:t>
            </a:r>
          </a:p>
          <a:p>
            <a:r>
              <a:rPr lang="en-US" dirty="0"/>
              <a:t>ON </a:t>
            </a:r>
            <a:r>
              <a:rPr lang="en-US" dirty="0" err="1"/>
              <a:t>cageno</a:t>
            </a:r>
            <a:r>
              <a:rPr lang="en-US" dirty="0"/>
              <a:t> = </a:t>
            </a:r>
            <a:r>
              <a:rPr lang="en-US" dirty="0" err="1"/>
              <a:t>acageno</a:t>
            </a:r>
            <a:endParaRPr lang="en-US" dirty="0"/>
          </a:p>
          <a:p>
            <a:r>
              <a:rPr lang="en-US" dirty="0"/>
              <a:t>WHERE species != 'Giraffe'</a:t>
            </a:r>
          </a:p>
        </p:txBody>
      </p:sp>
    </p:spTree>
    <p:extLst>
      <p:ext uri="{BB962C8B-B14F-4D97-AF65-F5344CB8AC3E}">
        <p14:creationId xmlns:p14="http://schemas.microsoft.com/office/powerpoint/2010/main" val="389268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41C4-4924-BC4B-820E-B19F23C4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Relational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522EC-1878-C74E-A226-7D3A3ECE3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representation</a:t>
            </a:r>
          </a:p>
          <a:p>
            <a:r>
              <a:rPr lang="en-US" dirty="0"/>
              <a:t>Set-oriented programming model that doesn't require "navigation"</a:t>
            </a:r>
          </a:p>
          <a:p>
            <a:r>
              <a:rPr lang="en-US" dirty="0"/>
              <a:t>No physical data model description required(!)</a:t>
            </a:r>
          </a:p>
        </p:txBody>
      </p:sp>
    </p:spTree>
    <p:extLst>
      <p:ext uri="{BB962C8B-B14F-4D97-AF65-F5344CB8AC3E}">
        <p14:creationId xmlns:p14="http://schemas.microsoft.com/office/powerpoint/2010/main" val="61706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A34B-1CC7-B448-987A-18F6AEAA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F9E07-0F95-5247-9835-135F099C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SQL query to find animals kept by a keeper who keeps Giraffes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4D3D61-ED70-0D41-1DA4-4B6689444288}"/>
              </a:ext>
            </a:extLst>
          </p:cNvPr>
          <p:cNvSpPr/>
          <p:nvPr/>
        </p:nvSpPr>
        <p:spPr>
          <a:xfrm>
            <a:off x="1577425" y="3494267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D106D9-75FB-FD2B-A6F6-C050FB3C54A5}"/>
              </a:ext>
            </a:extLst>
          </p:cNvPr>
          <p:cNvSpPr/>
          <p:nvPr/>
        </p:nvSpPr>
        <p:spPr>
          <a:xfrm>
            <a:off x="4421653" y="2721994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4CF86A-5D88-D322-1F2A-764224D73653}"/>
              </a:ext>
            </a:extLst>
          </p:cNvPr>
          <p:cNvSpPr/>
          <p:nvPr/>
        </p:nvSpPr>
        <p:spPr>
          <a:xfrm>
            <a:off x="5178518" y="5009706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B589B3D-F5F2-16C0-D7E7-5FE3C0803964}"/>
              </a:ext>
            </a:extLst>
          </p:cNvPr>
          <p:cNvSpPr>
            <a:spLocks noChangeAspect="1"/>
          </p:cNvSpPr>
          <p:nvPr/>
        </p:nvSpPr>
        <p:spPr>
          <a:xfrm>
            <a:off x="966113" y="532820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Jane</a:t>
            </a:r>
          </a:p>
          <a:p>
            <a:pPr algn="ctr"/>
            <a:r>
              <a:rPr lang="en-US" dirty="0"/>
              <a:t>Kid=1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AFDD9F-99E1-E0C7-3994-5297C26325D9}"/>
              </a:ext>
            </a:extLst>
          </p:cNvPr>
          <p:cNvSpPr>
            <a:spLocks noChangeAspect="1"/>
          </p:cNvSpPr>
          <p:nvPr/>
        </p:nvSpPr>
        <p:spPr>
          <a:xfrm>
            <a:off x="3015809" y="293946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Joe</a:t>
            </a:r>
          </a:p>
          <a:p>
            <a:pPr algn="ctr"/>
            <a:r>
              <a:rPr lang="en-US" dirty="0"/>
              <a:t>Kid=2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D2A079-9B96-DC87-1D86-23A513657452}"/>
              </a:ext>
            </a:extLst>
          </p:cNvPr>
          <p:cNvCxnSpPr>
            <a:cxnSpLocks/>
            <a:stCxn id="26" idx="0"/>
            <a:endCxn id="23" idx="3"/>
          </p:cNvCxnSpPr>
          <p:nvPr/>
        </p:nvCxnSpPr>
        <p:spPr>
          <a:xfrm flipV="1">
            <a:off x="1423313" y="4476457"/>
            <a:ext cx="322629" cy="85174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FDEFBA-E745-179B-4368-BE8497C1BC32}"/>
              </a:ext>
            </a:extLst>
          </p:cNvPr>
          <p:cNvCxnSpPr>
            <a:cxnSpLocks/>
            <a:stCxn id="27" idx="3"/>
            <a:endCxn id="23" idx="7"/>
          </p:cNvCxnSpPr>
          <p:nvPr/>
        </p:nvCxnSpPr>
        <p:spPr>
          <a:xfrm flipH="1" flipV="1">
            <a:off x="2559615" y="3662784"/>
            <a:ext cx="590105" cy="5717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C8DFD4-502A-77DE-F99F-9B59DC2CC74E}"/>
              </a:ext>
            </a:extLst>
          </p:cNvPr>
          <p:cNvCxnSpPr>
            <a:cxnSpLocks/>
            <a:stCxn id="27" idx="6"/>
            <a:endCxn id="24" idx="2"/>
          </p:cNvCxnSpPr>
          <p:nvPr/>
        </p:nvCxnSpPr>
        <p:spPr>
          <a:xfrm flipV="1">
            <a:off x="3930209" y="3297348"/>
            <a:ext cx="491444" cy="9931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60C0EE2-3166-A56F-25CC-C0E1C08200A2}"/>
              </a:ext>
            </a:extLst>
          </p:cNvPr>
          <p:cNvCxnSpPr>
            <a:cxnSpLocks/>
            <a:stCxn id="27" idx="5"/>
            <a:endCxn id="25" idx="1"/>
          </p:cNvCxnSpPr>
          <p:nvPr/>
        </p:nvCxnSpPr>
        <p:spPr>
          <a:xfrm>
            <a:off x="3796298" y="3719954"/>
            <a:ext cx="1550737" cy="145826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ADF2809-BBB0-22ED-CA3D-F1B466936397}"/>
              </a:ext>
            </a:extLst>
          </p:cNvPr>
          <p:cNvCxnSpPr>
            <a:cxnSpLocks/>
            <a:stCxn id="26" idx="7"/>
            <a:endCxn id="25" idx="2"/>
          </p:cNvCxnSpPr>
          <p:nvPr/>
        </p:nvCxnSpPr>
        <p:spPr>
          <a:xfrm>
            <a:off x="1746602" y="5462116"/>
            <a:ext cx="3431916" cy="122944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B1D92E-FCEA-2E38-EC45-BFB036CDAB44}"/>
                  </a:ext>
                </a:extLst>
              </p14:cNvPr>
              <p14:cNvContentPartPr/>
              <p14:nvPr/>
            </p14:nvContentPartPr>
            <p14:xfrm>
              <a:off x="694774" y="43880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B1D92E-FCEA-2E38-EC45-BFB036CDAB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74" y="43790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72962E-8526-CBA1-A988-670B58089B4D}"/>
                  </a:ext>
                </a:extLst>
              </p14:cNvPr>
              <p14:cNvContentPartPr/>
              <p14:nvPr/>
            </p14:nvContentPartPr>
            <p14:xfrm>
              <a:off x="790894" y="417093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72962E-8526-CBA1-A988-670B58089B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894" y="41619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C19FDD5-68A3-9B3C-38E2-C5DDAB339646}"/>
              </a:ext>
            </a:extLst>
          </p:cNvPr>
          <p:cNvSpPr txBox="1"/>
          <p:nvPr/>
        </p:nvSpPr>
        <p:spPr>
          <a:xfrm>
            <a:off x="1768628" y="3884954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02F583-2E06-4E32-34F1-C357A2C74D82}"/>
              </a:ext>
            </a:extLst>
          </p:cNvPr>
          <p:cNvSpPr txBox="1"/>
          <p:nvPr/>
        </p:nvSpPr>
        <p:spPr>
          <a:xfrm>
            <a:off x="5406048" y="5436473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5A62BF-4A06-191B-551E-CC21BE4F9FDB}"/>
              </a:ext>
            </a:extLst>
          </p:cNvPr>
          <p:cNvSpPr txBox="1"/>
          <p:nvPr/>
        </p:nvSpPr>
        <p:spPr>
          <a:xfrm>
            <a:off x="4686157" y="3027333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832EE8-B8E5-222C-D26F-AB672276B7B5}"/>
              </a:ext>
            </a:extLst>
          </p:cNvPr>
          <p:cNvSpPr txBox="1"/>
          <p:nvPr/>
        </p:nvSpPr>
        <p:spPr>
          <a:xfrm>
            <a:off x="2602015" y="4195990"/>
            <a:ext cx="20880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Sam the Salamander </a:t>
            </a:r>
          </a:p>
          <a:p>
            <a:pPr marL="342900" indent="-342900">
              <a:buAutoNum type="arabicPeriod"/>
            </a:pPr>
            <a:r>
              <a:rPr lang="en-US" dirty="0"/>
              <a:t>Tim the Giraffe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999012-E79E-B7F8-34C0-DCB81B7564DB}"/>
              </a:ext>
            </a:extLst>
          </p:cNvPr>
          <p:cNvSpPr txBox="1"/>
          <p:nvPr/>
        </p:nvSpPr>
        <p:spPr>
          <a:xfrm>
            <a:off x="4584716" y="3859575"/>
            <a:ext cx="177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4. Barry the Bear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F3B73D-4764-4AE2-A150-548BB4240095}"/>
              </a:ext>
            </a:extLst>
          </p:cNvPr>
          <p:cNvSpPr txBox="1"/>
          <p:nvPr/>
        </p:nvSpPr>
        <p:spPr>
          <a:xfrm>
            <a:off x="4121563" y="5955598"/>
            <a:ext cx="1396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3. Sally the Student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38D53-C2C0-C870-45CE-89567411CADD}"/>
              </a:ext>
            </a:extLst>
          </p:cNvPr>
          <p:cNvSpPr txBox="1"/>
          <p:nvPr/>
        </p:nvSpPr>
        <p:spPr>
          <a:xfrm>
            <a:off x="6753743" y="2354612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 </a:t>
            </a:r>
            <a:r>
              <a:rPr lang="en-US" dirty="0" err="1">
                <a:solidFill>
                  <a:srgbClr val="FF0000"/>
                </a:solidFill>
              </a:rPr>
              <a:t>giraffe_keepers</a:t>
            </a:r>
            <a:r>
              <a:rPr lang="en-US" dirty="0">
                <a:solidFill>
                  <a:srgbClr val="FF0000"/>
                </a:solidFill>
              </a:rPr>
              <a:t> AS (</a:t>
            </a:r>
          </a:p>
          <a:p>
            <a:r>
              <a:rPr lang="en-US" dirty="0">
                <a:solidFill>
                  <a:srgbClr val="FF0000"/>
                </a:solidFill>
              </a:rPr>
              <a:t>    SELECT id </a:t>
            </a:r>
          </a:p>
          <a:p>
            <a:r>
              <a:rPr lang="en-US" dirty="0">
                <a:solidFill>
                  <a:srgbClr val="FF0000"/>
                </a:solidFill>
              </a:rPr>
              <a:t>    FROM keepers JOIN keeps ON id = kid</a:t>
            </a:r>
          </a:p>
          <a:p>
            <a:r>
              <a:rPr lang="en-US" dirty="0">
                <a:solidFill>
                  <a:srgbClr val="FF0000"/>
                </a:solidFill>
              </a:rPr>
              <a:t>    JOIN cages ON </a:t>
            </a:r>
            <a:r>
              <a:rPr lang="en-US" dirty="0" err="1">
                <a:solidFill>
                  <a:srgbClr val="FF0000"/>
                </a:solidFill>
              </a:rPr>
              <a:t>cageno</a:t>
            </a:r>
            <a:r>
              <a:rPr lang="en-US" dirty="0">
                <a:solidFill>
                  <a:srgbClr val="FF0000"/>
                </a:solidFill>
              </a:rPr>
              <a:t> = no</a:t>
            </a:r>
          </a:p>
          <a:p>
            <a:r>
              <a:rPr lang="en-US" dirty="0">
                <a:solidFill>
                  <a:srgbClr val="FF0000"/>
                </a:solidFill>
              </a:rPr>
              <a:t>    JOIN animals ON </a:t>
            </a:r>
            <a:r>
              <a:rPr lang="en-US" dirty="0" err="1">
                <a:solidFill>
                  <a:srgbClr val="FF0000"/>
                </a:solidFill>
              </a:rPr>
              <a:t>acageno</a:t>
            </a:r>
            <a:r>
              <a:rPr lang="en-US" dirty="0">
                <a:solidFill>
                  <a:srgbClr val="FF0000"/>
                </a:solidFill>
              </a:rPr>
              <a:t> = no</a:t>
            </a:r>
          </a:p>
          <a:p>
            <a:r>
              <a:rPr lang="en-US" dirty="0">
                <a:solidFill>
                  <a:srgbClr val="FF0000"/>
                </a:solidFill>
              </a:rPr>
              <a:t>    WHERE species = 'Giraffe'</a:t>
            </a:r>
          </a:p>
          <a:p>
            <a:r>
              <a:rPr lang="en-US" dirty="0">
                <a:solidFill>
                  <a:srgbClr val="FF0000"/>
                </a:solidFill>
              </a:rPr>
              <a:t>), </a:t>
            </a:r>
            <a:r>
              <a:rPr lang="en-US" dirty="0" err="1"/>
              <a:t>giraffe_keeper_cages</a:t>
            </a:r>
            <a:r>
              <a:rPr lang="en-US" dirty="0"/>
              <a:t> AS (</a:t>
            </a:r>
          </a:p>
          <a:p>
            <a:r>
              <a:rPr lang="en-US" dirty="0"/>
              <a:t>    SELECT </a:t>
            </a:r>
            <a:r>
              <a:rPr lang="en-US" dirty="0" err="1"/>
              <a:t>cageno</a:t>
            </a:r>
            <a:r>
              <a:rPr lang="en-US" dirty="0"/>
              <a:t> FROM</a:t>
            </a:r>
          </a:p>
          <a:p>
            <a:r>
              <a:rPr lang="en-US" dirty="0"/>
              <a:t>    </a:t>
            </a:r>
            <a:r>
              <a:rPr lang="en-US" dirty="0" err="1"/>
              <a:t>giraffe_keepers</a:t>
            </a:r>
            <a:r>
              <a:rPr lang="en-US" dirty="0"/>
              <a:t> JOIN keeps ON kid = id</a:t>
            </a:r>
          </a:p>
          <a:p>
            <a:r>
              <a:rPr lang="en-US" dirty="0"/>
              <a:t>)</a:t>
            </a:r>
          </a:p>
          <a:p>
            <a:r>
              <a:rPr lang="en-US" dirty="0"/>
              <a:t>SELECT </a:t>
            </a:r>
            <a:r>
              <a:rPr lang="en-US" dirty="0" err="1"/>
              <a:t>name,species</a:t>
            </a:r>
            <a:r>
              <a:rPr lang="en-US" dirty="0"/>
              <a:t> </a:t>
            </a:r>
          </a:p>
          <a:p>
            <a:r>
              <a:rPr lang="en-US" dirty="0"/>
              <a:t>FROM animals JOIN </a:t>
            </a:r>
            <a:r>
              <a:rPr lang="en-US" dirty="0" err="1"/>
              <a:t>giraffe_keeper_cages</a:t>
            </a:r>
            <a:r>
              <a:rPr lang="en-US" dirty="0"/>
              <a:t> </a:t>
            </a:r>
          </a:p>
          <a:p>
            <a:r>
              <a:rPr lang="en-US" dirty="0"/>
              <a:t>ON </a:t>
            </a:r>
            <a:r>
              <a:rPr lang="en-US" dirty="0" err="1"/>
              <a:t>cageno</a:t>
            </a:r>
            <a:r>
              <a:rPr lang="en-US" dirty="0"/>
              <a:t> = </a:t>
            </a:r>
            <a:r>
              <a:rPr lang="en-US" dirty="0" err="1"/>
              <a:t>acageno</a:t>
            </a:r>
            <a:endParaRPr lang="en-US" dirty="0"/>
          </a:p>
          <a:p>
            <a:r>
              <a:rPr lang="en-US" dirty="0"/>
              <a:t>WHERE species != 'Giraffe'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2D82E8F3-2E2D-BA12-003B-645DBEF2E6F9}"/>
              </a:ext>
            </a:extLst>
          </p:cNvPr>
          <p:cNvSpPr/>
          <p:nvPr/>
        </p:nvSpPr>
        <p:spPr>
          <a:xfrm>
            <a:off x="3291840" y="2354612"/>
            <a:ext cx="354197" cy="584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5D28C2B6-3301-16F9-F5B9-EB72E9A226D7}"/>
              </a:ext>
            </a:extLst>
          </p:cNvPr>
          <p:cNvSpPr/>
          <p:nvPr/>
        </p:nvSpPr>
        <p:spPr>
          <a:xfrm>
            <a:off x="885595" y="4826893"/>
            <a:ext cx="354197" cy="584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03567-D1FC-436A-39FC-4953D898DAD3}"/>
              </a:ext>
            </a:extLst>
          </p:cNvPr>
          <p:cNvSpPr txBox="1"/>
          <p:nvPr/>
        </p:nvSpPr>
        <p:spPr>
          <a:xfrm>
            <a:off x="7974888" y="201435"/>
            <a:ext cx="398639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keepers (id, name)</a:t>
            </a:r>
          </a:p>
          <a:p>
            <a:r>
              <a:rPr lang="en-US" sz="1600" b="1" dirty="0"/>
              <a:t>cages (no, </a:t>
            </a:r>
            <a:r>
              <a:rPr lang="en-US" sz="1600" b="1" dirty="0" err="1"/>
              <a:t>feedtime</a:t>
            </a:r>
            <a:r>
              <a:rPr lang="en-US" sz="1600" b="1" dirty="0"/>
              <a:t>, </a:t>
            </a:r>
            <a:r>
              <a:rPr lang="en-US" sz="1600" b="1" dirty="0" err="1"/>
              <a:t>bldg</a:t>
            </a:r>
            <a:r>
              <a:rPr lang="en-US" sz="1600" b="1" dirty="0"/>
              <a:t>)</a:t>
            </a:r>
          </a:p>
          <a:p>
            <a:r>
              <a:rPr lang="en-US" sz="1600" b="1" dirty="0"/>
              <a:t>animals (aid, age, species, </a:t>
            </a:r>
            <a:r>
              <a:rPr lang="en-US" sz="1600" b="1" dirty="0" err="1"/>
              <a:t>acageno</a:t>
            </a:r>
            <a:r>
              <a:rPr lang="en-US" sz="1600" b="1" dirty="0"/>
              <a:t>, name)</a:t>
            </a:r>
          </a:p>
          <a:p>
            <a:r>
              <a:rPr lang="en-US" sz="1600" b="1" dirty="0"/>
              <a:t>keeps (kid, </a:t>
            </a:r>
            <a:r>
              <a:rPr lang="en-US" sz="1600" b="1" dirty="0" err="1"/>
              <a:t>cageno</a:t>
            </a:r>
            <a:r>
              <a:rPr lang="en-US" sz="1600" b="1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2790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A34B-1CC7-B448-987A-18F6AEAA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F9E07-0F95-5247-9835-135F099C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SQL query to find animals kept by a keeper who keeps Giraffes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4D3D61-ED70-0D41-1DA4-4B6689444288}"/>
              </a:ext>
            </a:extLst>
          </p:cNvPr>
          <p:cNvSpPr/>
          <p:nvPr/>
        </p:nvSpPr>
        <p:spPr>
          <a:xfrm>
            <a:off x="1577425" y="3494267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D106D9-75FB-FD2B-A6F6-C050FB3C54A5}"/>
              </a:ext>
            </a:extLst>
          </p:cNvPr>
          <p:cNvSpPr/>
          <p:nvPr/>
        </p:nvSpPr>
        <p:spPr>
          <a:xfrm>
            <a:off x="4421653" y="2721994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4CF86A-5D88-D322-1F2A-764224D73653}"/>
              </a:ext>
            </a:extLst>
          </p:cNvPr>
          <p:cNvSpPr/>
          <p:nvPr/>
        </p:nvSpPr>
        <p:spPr>
          <a:xfrm>
            <a:off x="5178518" y="5009706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B589B3D-F5F2-16C0-D7E7-5FE3C0803964}"/>
              </a:ext>
            </a:extLst>
          </p:cNvPr>
          <p:cNvSpPr>
            <a:spLocks noChangeAspect="1"/>
          </p:cNvSpPr>
          <p:nvPr/>
        </p:nvSpPr>
        <p:spPr>
          <a:xfrm>
            <a:off x="966113" y="532820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Jane</a:t>
            </a:r>
          </a:p>
          <a:p>
            <a:pPr algn="ctr"/>
            <a:r>
              <a:rPr lang="en-US" dirty="0"/>
              <a:t>Kid=1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AFDD9F-99E1-E0C7-3994-5297C26325D9}"/>
              </a:ext>
            </a:extLst>
          </p:cNvPr>
          <p:cNvSpPr>
            <a:spLocks noChangeAspect="1"/>
          </p:cNvSpPr>
          <p:nvPr/>
        </p:nvSpPr>
        <p:spPr>
          <a:xfrm>
            <a:off x="3015809" y="293946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Joe</a:t>
            </a:r>
          </a:p>
          <a:p>
            <a:pPr algn="ctr"/>
            <a:r>
              <a:rPr lang="en-US" dirty="0"/>
              <a:t>Kid=2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D2A079-9B96-DC87-1D86-23A513657452}"/>
              </a:ext>
            </a:extLst>
          </p:cNvPr>
          <p:cNvCxnSpPr>
            <a:cxnSpLocks/>
            <a:stCxn id="26" idx="0"/>
            <a:endCxn id="23" idx="3"/>
          </p:cNvCxnSpPr>
          <p:nvPr/>
        </p:nvCxnSpPr>
        <p:spPr>
          <a:xfrm flipV="1">
            <a:off x="1423313" y="4476457"/>
            <a:ext cx="322629" cy="85174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FDEFBA-E745-179B-4368-BE8497C1BC32}"/>
              </a:ext>
            </a:extLst>
          </p:cNvPr>
          <p:cNvCxnSpPr>
            <a:cxnSpLocks/>
            <a:stCxn id="27" idx="3"/>
            <a:endCxn id="23" idx="7"/>
          </p:cNvCxnSpPr>
          <p:nvPr/>
        </p:nvCxnSpPr>
        <p:spPr>
          <a:xfrm flipH="1" flipV="1">
            <a:off x="2559615" y="3662784"/>
            <a:ext cx="590105" cy="5717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C8DFD4-502A-77DE-F99F-9B59DC2CC74E}"/>
              </a:ext>
            </a:extLst>
          </p:cNvPr>
          <p:cNvCxnSpPr>
            <a:cxnSpLocks/>
            <a:stCxn id="27" idx="6"/>
            <a:endCxn id="24" idx="2"/>
          </p:cNvCxnSpPr>
          <p:nvPr/>
        </p:nvCxnSpPr>
        <p:spPr>
          <a:xfrm flipV="1">
            <a:off x="3930209" y="3297348"/>
            <a:ext cx="491444" cy="9931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60C0EE2-3166-A56F-25CC-C0E1C08200A2}"/>
              </a:ext>
            </a:extLst>
          </p:cNvPr>
          <p:cNvCxnSpPr>
            <a:cxnSpLocks/>
            <a:stCxn id="27" idx="5"/>
            <a:endCxn id="25" idx="1"/>
          </p:cNvCxnSpPr>
          <p:nvPr/>
        </p:nvCxnSpPr>
        <p:spPr>
          <a:xfrm>
            <a:off x="3796298" y="3719954"/>
            <a:ext cx="1550737" cy="145826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ADF2809-BBB0-22ED-CA3D-F1B466936397}"/>
              </a:ext>
            </a:extLst>
          </p:cNvPr>
          <p:cNvCxnSpPr>
            <a:cxnSpLocks/>
            <a:stCxn id="26" idx="7"/>
            <a:endCxn id="25" idx="2"/>
          </p:cNvCxnSpPr>
          <p:nvPr/>
        </p:nvCxnSpPr>
        <p:spPr>
          <a:xfrm>
            <a:off x="1746602" y="5462116"/>
            <a:ext cx="3431916" cy="122944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B1D92E-FCEA-2E38-EC45-BFB036CDAB44}"/>
                  </a:ext>
                </a:extLst>
              </p14:cNvPr>
              <p14:cNvContentPartPr/>
              <p14:nvPr/>
            </p14:nvContentPartPr>
            <p14:xfrm>
              <a:off x="694774" y="43880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B1D92E-FCEA-2E38-EC45-BFB036CDAB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74" y="43790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72962E-8526-CBA1-A988-670B58089B4D}"/>
                  </a:ext>
                </a:extLst>
              </p14:cNvPr>
              <p14:cNvContentPartPr/>
              <p14:nvPr/>
            </p14:nvContentPartPr>
            <p14:xfrm>
              <a:off x="790894" y="417093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72962E-8526-CBA1-A988-670B58089B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894" y="41619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C19FDD5-68A3-9B3C-38E2-C5DDAB339646}"/>
              </a:ext>
            </a:extLst>
          </p:cNvPr>
          <p:cNvSpPr txBox="1"/>
          <p:nvPr/>
        </p:nvSpPr>
        <p:spPr>
          <a:xfrm>
            <a:off x="1768628" y="3884954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02F583-2E06-4E32-34F1-C357A2C74D82}"/>
              </a:ext>
            </a:extLst>
          </p:cNvPr>
          <p:cNvSpPr txBox="1"/>
          <p:nvPr/>
        </p:nvSpPr>
        <p:spPr>
          <a:xfrm>
            <a:off x="5406048" y="5436473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5A62BF-4A06-191B-551E-CC21BE4F9FDB}"/>
              </a:ext>
            </a:extLst>
          </p:cNvPr>
          <p:cNvSpPr txBox="1"/>
          <p:nvPr/>
        </p:nvSpPr>
        <p:spPr>
          <a:xfrm>
            <a:off x="4686157" y="3027333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832EE8-B8E5-222C-D26F-AB672276B7B5}"/>
              </a:ext>
            </a:extLst>
          </p:cNvPr>
          <p:cNvSpPr txBox="1"/>
          <p:nvPr/>
        </p:nvSpPr>
        <p:spPr>
          <a:xfrm>
            <a:off x="2602015" y="4195990"/>
            <a:ext cx="20880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Sam the Salamander </a:t>
            </a:r>
          </a:p>
          <a:p>
            <a:pPr marL="342900" indent="-342900">
              <a:buAutoNum type="arabicPeriod"/>
            </a:pPr>
            <a:r>
              <a:rPr lang="en-US" dirty="0"/>
              <a:t>Tim the Giraffe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999012-E79E-B7F8-34C0-DCB81B7564DB}"/>
              </a:ext>
            </a:extLst>
          </p:cNvPr>
          <p:cNvSpPr txBox="1"/>
          <p:nvPr/>
        </p:nvSpPr>
        <p:spPr>
          <a:xfrm>
            <a:off x="4584716" y="3859575"/>
            <a:ext cx="177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4. Barry the Bear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F3B73D-4764-4AE2-A150-548BB4240095}"/>
              </a:ext>
            </a:extLst>
          </p:cNvPr>
          <p:cNvSpPr txBox="1"/>
          <p:nvPr/>
        </p:nvSpPr>
        <p:spPr>
          <a:xfrm>
            <a:off x="4121563" y="5955598"/>
            <a:ext cx="1396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3. Sally the Student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38D53-C2C0-C870-45CE-89567411CADD}"/>
              </a:ext>
            </a:extLst>
          </p:cNvPr>
          <p:cNvSpPr txBox="1"/>
          <p:nvPr/>
        </p:nvSpPr>
        <p:spPr>
          <a:xfrm>
            <a:off x="6753743" y="2354612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</a:t>
            </a:r>
            <a:r>
              <a:rPr lang="en-US" dirty="0" err="1"/>
              <a:t>giraffe_keepers</a:t>
            </a:r>
            <a:r>
              <a:rPr lang="en-US" dirty="0"/>
              <a:t> AS (</a:t>
            </a:r>
          </a:p>
          <a:p>
            <a:r>
              <a:rPr lang="en-US" dirty="0"/>
              <a:t>    SELECT id </a:t>
            </a:r>
          </a:p>
          <a:p>
            <a:r>
              <a:rPr lang="en-US" dirty="0"/>
              <a:t>    FROM keepers JOIN keeps ON id = kid</a:t>
            </a:r>
          </a:p>
          <a:p>
            <a:r>
              <a:rPr lang="en-US" dirty="0"/>
              <a:t>    JOIN cages ON </a:t>
            </a:r>
            <a:r>
              <a:rPr lang="en-US" dirty="0" err="1"/>
              <a:t>cageno</a:t>
            </a:r>
            <a:r>
              <a:rPr lang="en-US" dirty="0"/>
              <a:t> = no</a:t>
            </a:r>
          </a:p>
          <a:p>
            <a:r>
              <a:rPr lang="en-US" dirty="0"/>
              <a:t>    JOIN animals ON </a:t>
            </a:r>
            <a:r>
              <a:rPr lang="en-US" dirty="0" err="1"/>
              <a:t>acageno</a:t>
            </a:r>
            <a:r>
              <a:rPr lang="en-US" dirty="0"/>
              <a:t> = no</a:t>
            </a:r>
          </a:p>
          <a:p>
            <a:r>
              <a:rPr lang="en-US" dirty="0"/>
              <a:t>    WHERE species = 'Giraffe'</a:t>
            </a:r>
          </a:p>
          <a:p>
            <a:r>
              <a:rPr lang="en-US" dirty="0"/>
              <a:t>), </a:t>
            </a:r>
            <a:r>
              <a:rPr lang="en-US" dirty="0" err="1">
                <a:solidFill>
                  <a:srgbClr val="FF0000"/>
                </a:solidFill>
              </a:rPr>
              <a:t>giraffe_keeper_cages</a:t>
            </a:r>
            <a:r>
              <a:rPr lang="en-US" dirty="0">
                <a:solidFill>
                  <a:srgbClr val="FF0000"/>
                </a:solidFill>
              </a:rPr>
              <a:t> AS (</a:t>
            </a:r>
          </a:p>
          <a:p>
            <a:r>
              <a:rPr lang="en-US" dirty="0">
                <a:solidFill>
                  <a:srgbClr val="FF0000"/>
                </a:solidFill>
              </a:rPr>
              <a:t>    SELECT </a:t>
            </a:r>
            <a:r>
              <a:rPr lang="en-US" dirty="0" err="1">
                <a:solidFill>
                  <a:srgbClr val="FF0000"/>
                </a:solidFill>
              </a:rPr>
              <a:t>cageno</a:t>
            </a:r>
            <a:r>
              <a:rPr lang="en-US" dirty="0">
                <a:solidFill>
                  <a:srgbClr val="FF0000"/>
                </a:solidFill>
              </a:rPr>
              <a:t> FROM</a:t>
            </a:r>
          </a:p>
          <a:p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giraffe_keepers</a:t>
            </a:r>
            <a:r>
              <a:rPr lang="en-US" dirty="0">
                <a:solidFill>
                  <a:srgbClr val="FF0000"/>
                </a:solidFill>
              </a:rPr>
              <a:t> JOIN keeps ON kid = id</a:t>
            </a:r>
          </a:p>
          <a:p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SELECT </a:t>
            </a:r>
            <a:r>
              <a:rPr lang="en-US" dirty="0" err="1"/>
              <a:t>name,species</a:t>
            </a:r>
            <a:r>
              <a:rPr lang="en-US" dirty="0"/>
              <a:t> </a:t>
            </a:r>
          </a:p>
          <a:p>
            <a:r>
              <a:rPr lang="en-US" dirty="0"/>
              <a:t>FROM animals JOIN </a:t>
            </a:r>
            <a:r>
              <a:rPr lang="en-US" dirty="0" err="1"/>
              <a:t>giraffe_keeper_cages</a:t>
            </a:r>
            <a:r>
              <a:rPr lang="en-US" dirty="0"/>
              <a:t> </a:t>
            </a:r>
          </a:p>
          <a:p>
            <a:r>
              <a:rPr lang="en-US" dirty="0"/>
              <a:t>ON </a:t>
            </a:r>
            <a:r>
              <a:rPr lang="en-US" dirty="0" err="1"/>
              <a:t>cageno</a:t>
            </a:r>
            <a:r>
              <a:rPr lang="en-US" dirty="0"/>
              <a:t> = </a:t>
            </a:r>
            <a:r>
              <a:rPr lang="en-US" dirty="0" err="1"/>
              <a:t>acageno</a:t>
            </a:r>
            <a:endParaRPr lang="en-US" dirty="0"/>
          </a:p>
          <a:p>
            <a:r>
              <a:rPr lang="en-US" dirty="0"/>
              <a:t>WHERE species != 'Giraffe'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2D82E8F3-2E2D-BA12-003B-645DBEF2E6F9}"/>
              </a:ext>
            </a:extLst>
          </p:cNvPr>
          <p:cNvSpPr/>
          <p:nvPr/>
        </p:nvSpPr>
        <p:spPr>
          <a:xfrm>
            <a:off x="4837275" y="2293050"/>
            <a:ext cx="354197" cy="584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5D28C2B6-3301-16F9-F5B9-EB72E9A226D7}"/>
              </a:ext>
            </a:extLst>
          </p:cNvPr>
          <p:cNvSpPr/>
          <p:nvPr/>
        </p:nvSpPr>
        <p:spPr>
          <a:xfrm>
            <a:off x="1983694" y="2944057"/>
            <a:ext cx="354197" cy="584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33248EFE-2DA6-C9C9-8F65-14C9705AEF42}"/>
              </a:ext>
            </a:extLst>
          </p:cNvPr>
          <p:cNvSpPr/>
          <p:nvPr/>
        </p:nvSpPr>
        <p:spPr>
          <a:xfrm>
            <a:off x="5576772" y="4461220"/>
            <a:ext cx="354197" cy="584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C7949-58AA-01B2-153E-90AE7A8CD492}"/>
              </a:ext>
            </a:extLst>
          </p:cNvPr>
          <p:cNvSpPr txBox="1"/>
          <p:nvPr/>
        </p:nvSpPr>
        <p:spPr>
          <a:xfrm>
            <a:off x="7974888" y="201435"/>
            <a:ext cx="398639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keepers (id, name)</a:t>
            </a:r>
          </a:p>
          <a:p>
            <a:r>
              <a:rPr lang="en-US" sz="1600" b="1" dirty="0"/>
              <a:t>cages (no, </a:t>
            </a:r>
            <a:r>
              <a:rPr lang="en-US" sz="1600" b="1" dirty="0" err="1"/>
              <a:t>feedtime</a:t>
            </a:r>
            <a:r>
              <a:rPr lang="en-US" sz="1600" b="1" dirty="0"/>
              <a:t>, </a:t>
            </a:r>
            <a:r>
              <a:rPr lang="en-US" sz="1600" b="1" dirty="0" err="1"/>
              <a:t>bldg</a:t>
            </a:r>
            <a:r>
              <a:rPr lang="en-US" sz="1600" b="1" dirty="0"/>
              <a:t>)</a:t>
            </a:r>
          </a:p>
          <a:p>
            <a:r>
              <a:rPr lang="en-US" sz="1600" b="1" dirty="0"/>
              <a:t>animals (aid, age, species, </a:t>
            </a:r>
            <a:r>
              <a:rPr lang="en-US" sz="1600" b="1" dirty="0" err="1"/>
              <a:t>acageno</a:t>
            </a:r>
            <a:r>
              <a:rPr lang="en-US" sz="1600" b="1" dirty="0"/>
              <a:t>, name)</a:t>
            </a:r>
          </a:p>
          <a:p>
            <a:r>
              <a:rPr lang="en-US" sz="1600" b="1" dirty="0"/>
              <a:t>keeps (kid, </a:t>
            </a:r>
            <a:r>
              <a:rPr lang="en-US" sz="1600" b="1" dirty="0" err="1"/>
              <a:t>cageno</a:t>
            </a:r>
            <a:r>
              <a:rPr lang="en-US" sz="1600" b="1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5811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A34B-1CC7-B448-987A-18F6AEAA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F9E07-0F95-5247-9835-135F099C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SQL query to find animals kept by a keeper who keeps Giraffes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4D3D61-ED70-0D41-1DA4-4B6689444288}"/>
              </a:ext>
            </a:extLst>
          </p:cNvPr>
          <p:cNvSpPr/>
          <p:nvPr/>
        </p:nvSpPr>
        <p:spPr>
          <a:xfrm>
            <a:off x="1577425" y="3494267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D106D9-75FB-FD2B-A6F6-C050FB3C54A5}"/>
              </a:ext>
            </a:extLst>
          </p:cNvPr>
          <p:cNvSpPr/>
          <p:nvPr/>
        </p:nvSpPr>
        <p:spPr>
          <a:xfrm>
            <a:off x="4421653" y="2721994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4CF86A-5D88-D322-1F2A-764224D73653}"/>
              </a:ext>
            </a:extLst>
          </p:cNvPr>
          <p:cNvSpPr/>
          <p:nvPr/>
        </p:nvSpPr>
        <p:spPr>
          <a:xfrm>
            <a:off x="5178518" y="5009706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B589B3D-F5F2-16C0-D7E7-5FE3C0803964}"/>
              </a:ext>
            </a:extLst>
          </p:cNvPr>
          <p:cNvSpPr>
            <a:spLocks noChangeAspect="1"/>
          </p:cNvSpPr>
          <p:nvPr/>
        </p:nvSpPr>
        <p:spPr>
          <a:xfrm>
            <a:off x="966113" y="532820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Jane</a:t>
            </a:r>
          </a:p>
          <a:p>
            <a:pPr algn="ctr"/>
            <a:r>
              <a:rPr lang="en-US" dirty="0"/>
              <a:t>Kid=1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AFDD9F-99E1-E0C7-3994-5297C26325D9}"/>
              </a:ext>
            </a:extLst>
          </p:cNvPr>
          <p:cNvSpPr>
            <a:spLocks noChangeAspect="1"/>
          </p:cNvSpPr>
          <p:nvPr/>
        </p:nvSpPr>
        <p:spPr>
          <a:xfrm>
            <a:off x="3015809" y="293946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Joe</a:t>
            </a:r>
          </a:p>
          <a:p>
            <a:pPr algn="ctr"/>
            <a:r>
              <a:rPr lang="en-US" dirty="0"/>
              <a:t>Kid=2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D2A079-9B96-DC87-1D86-23A513657452}"/>
              </a:ext>
            </a:extLst>
          </p:cNvPr>
          <p:cNvCxnSpPr>
            <a:cxnSpLocks/>
            <a:stCxn id="26" idx="0"/>
            <a:endCxn id="23" idx="3"/>
          </p:cNvCxnSpPr>
          <p:nvPr/>
        </p:nvCxnSpPr>
        <p:spPr>
          <a:xfrm flipV="1">
            <a:off x="1423313" y="4476457"/>
            <a:ext cx="322629" cy="85174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FDEFBA-E745-179B-4368-BE8497C1BC32}"/>
              </a:ext>
            </a:extLst>
          </p:cNvPr>
          <p:cNvCxnSpPr>
            <a:cxnSpLocks/>
            <a:stCxn id="27" idx="3"/>
            <a:endCxn id="23" idx="7"/>
          </p:cNvCxnSpPr>
          <p:nvPr/>
        </p:nvCxnSpPr>
        <p:spPr>
          <a:xfrm flipH="1" flipV="1">
            <a:off x="2559615" y="3662784"/>
            <a:ext cx="590105" cy="5717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C8DFD4-502A-77DE-F99F-9B59DC2CC74E}"/>
              </a:ext>
            </a:extLst>
          </p:cNvPr>
          <p:cNvCxnSpPr>
            <a:cxnSpLocks/>
            <a:stCxn id="27" idx="6"/>
            <a:endCxn id="24" idx="2"/>
          </p:cNvCxnSpPr>
          <p:nvPr/>
        </p:nvCxnSpPr>
        <p:spPr>
          <a:xfrm flipV="1">
            <a:off x="3930209" y="3297348"/>
            <a:ext cx="491444" cy="9931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60C0EE2-3166-A56F-25CC-C0E1C08200A2}"/>
              </a:ext>
            </a:extLst>
          </p:cNvPr>
          <p:cNvCxnSpPr>
            <a:cxnSpLocks/>
            <a:stCxn id="27" idx="5"/>
            <a:endCxn id="25" idx="1"/>
          </p:cNvCxnSpPr>
          <p:nvPr/>
        </p:nvCxnSpPr>
        <p:spPr>
          <a:xfrm>
            <a:off x="3796298" y="3719954"/>
            <a:ext cx="1550737" cy="145826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ADF2809-BBB0-22ED-CA3D-F1B466936397}"/>
              </a:ext>
            </a:extLst>
          </p:cNvPr>
          <p:cNvCxnSpPr>
            <a:cxnSpLocks/>
            <a:stCxn id="26" idx="7"/>
            <a:endCxn id="25" idx="2"/>
          </p:cNvCxnSpPr>
          <p:nvPr/>
        </p:nvCxnSpPr>
        <p:spPr>
          <a:xfrm>
            <a:off x="1746602" y="5462116"/>
            <a:ext cx="3431916" cy="122944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B1D92E-FCEA-2E38-EC45-BFB036CDAB44}"/>
                  </a:ext>
                </a:extLst>
              </p14:cNvPr>
              <p14:cNvContentPartPr/>
              <p14:nvPr/>
            </p14:nvContentPartPr>
            <p14:xfrm>
              <a:off x="694774" y="43880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B1D92E-FCEA-2E38-EC45-BFB036CDAB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74" y="43790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872962E-8526-CBA1-A988-670B58089B4D}"/>
                  </a:ext>
                </a:extLst>
              </p14:cNvPr>
              <p14:cNvContentPartPr/>
              <p14:nvPr/>
            </p14:nvContentPartPr>
            <p14:xfrm>
              <a:off x="790894" y="417093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872962E-8526-CBA1-A988-670B58089B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894" y="416193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C19FDD5-68A3-9B3C-38E2-C5DDAB339646}"/>
              </a:ext>
            </a:extLst>
          </p:cNvPr>
          <p:cNvSpPr txBox="1"/>
          <p:nvPr/>
        </p:nvSpPr>
        <p:spPr>
          <a:xfrm>
            <a:off x="1768628" y="3884954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02F583-2E06-4E32-34F1-C357A2C74D82}"/>
              </a:ext>
            </a:extLst>
          </p:cNvPr>
          <p:cNvSpPr txBox="1"/>
          <p:nvPr/>
        </p:nvSpPr>
        <p:spPr>
          <a:xfrm>
            <a:off x="5406048" y="5436473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5A62BF-4A06-191B-551E-CC21BE4F9FDB}"/>
              </a:ext>
            </a:extLst>
          </p:cNvPr>
          <p:cNvSpPr txBox="1"/>
          <p:nvPr/>
        </p:nvSpPr>
        <p:spPr>
          <a:xfrm>
            <a:off x="4686157" y="3027333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832EE8-B8E5-222C-D26F-AB672276B7B5}"/>
              </a:ext>
            </a:extLst>
          </p:cNvPr>
          <p:cNvSpPr txBox="1"/>
          <p:nvPr/>
        </p:nvSpPr>
        <p:spPr>
          <a:xfrm>
            <a:off x="2602015" y="4195990"/>
            <a:ext cx="20880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Sam the Salamander </a:t>
            </a:r>
          </a:p>
          <a:p>
            <a:pPr marL="342900" indent="-342900">
              <a:buAutoNum type="arabicPeriod"/>
            </a:pPr>
            <a:r>
              <a:rPr lang="en-US" dirty="0"/>
              <a:t>Tim the Giraffe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999012-E79E-B7F8-34C0-DCB81B7564DB}"/>
              </a:ext>
            </a:extLst>
          </p:cNvPr>
          <p:cNvSpPr txBox="1"/>
          <p:nvPr/>
        </p:nvSpPr>
        <p:spPr>
          <a:xfrm>
            <a:off x="4584716" y="3859575"/>
            <a:ext cx="177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4. </a:t>
            </a:r>
            <a:r>
              <a:rPr lang="en-US" dirty="0">
                <a:solidFill>
                  <a:srgbClr val="FF0000"/>
                </a:solidFill>
              </a:rPr>
              <a:t>Barry the Bear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F3B73D-4764-4AE2-A150-548BB4240095}"/>
              </a:ext>
            </a:extLst>
          </p:cNvPr>
          <p:cNvSpPr txBox="1"/>
          <p:nvPr/>
        </p:nvSpPr>
        <p:spPr>
          <a:xfrm>
            <a:off x="4121563" y="5955598"/>
            <a:ext cx="1396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3. </a:t>
            </a:r>
            <a:r>
              <a:rPr lang="en-US" dirty="0">
                <a:solidFill>
                  <a:srgbClr val="FF0000"/>
                </a:solidFill>
              </a:rPr>
              <a:t>Sally the Student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38D53-C2C0-C870-45CE-89567411CADD}"/>
              </a:ext>
            </a:extLst>
          </p:cNvPr>
          <p:cNvSpPr txBox="1"/>
          <p:nvPr/>
        </p:nvSpPr>
        <p:spPr>
          <a:xfrm>
            <a:off x="6753743" y="2354612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</a:t>
            </a:r>
            <a:r>
              <a:rPr lang="en-US" dirty="0" err="1"/>
              <a:t>giraffe_keepers</a:t>
            </a:r>
            <a:r>
              <a:rPr lang="en-US" dirty="0"/>
              <a:t> AS (</a:t>
            </a:r>
          </a:p>
          <a:p>
            <a:r>
              <a:rPr lang="en-US" dirty="0"/>
              <a:t>    SELECT id </a:t>
            </a:r>
          </a:p>
          <a:p>
            <a:r>
              <a:rPr lang="en-US" dirty="0"/>
              <a:t>    FROM keepers JOIN keeps ON id = kid</a:t>
            </a:r>
          </a:p>
          <a:p>
            <a:r>
              <a:rPr lang="en-US" dirty="0"/>
              <a:t>    JOIN cages ON </a:t>
            </a:r>
            <a:r>
              <a:rPr lang="en-US" dirty="0" err="1"/>
              <a:t>cageno</a:t>
            </a:r>
            <a:r>
              <a:rPr lang="en-US" dirty="0"/>
              <a:t> = no</a:t>
            </a:r>
          </a:p>
          <a:p>
            <a:r>
              <a:rPr lang="en-US" dirty="0"/>
              <a:t>    JOIN animals ON </a:t>
            </a:r>
            <a:r>
              <a:rPr lang="en-US" dirty="0" err="1"/>
              <a:t>acageno</a:t>
            </a:r>
            <a:r>
              <a:rPr lang="en-US" dirty="0"/>
              <a:t> = no</a:t>
            </a:r>
          </a:p>
          <a:p>
            <a:r>
              <a:rPr lang="en-US" dirty="0"/>
              <a:t>    WHERE species = 'Giraffe'</a:t>
            </a:r>
          </a:p>
          <a:p>
            <a:r>
              <a:rPr lang="en-US" dirty="0"/>
              <a:t>), </a:t>
            </a:r>
            <a:r>
              <a:rPr lang="en-US" dirty="0" err="1"/>
              <a:t>giraffe_keeper_cages</a:t>
            </a:r>
            <a:r>
              <a:rPr lang="en-US" dirty="0"/>
              <a:t> AS (</a:t>
            </a:r>
          </a:p>
          <a:p>
            <a:r>
              <a:rPr lang="en-US" dirty="0"/>
              <a:t>    SELECT </a:t>
            </a:r>
            <a:r>
              <a:rPr lang="en-US" dirty="0" err="1"/>
              <a:t>cageno</a:t>
            </a:r>
            <a:r>
              <a:rPr lang="en-US" dirty="0"/>
              <a:t> FROM</a:t>
            </a:r>
          </a:p>
          <a:p>
            <a:r>
              <a:rPr lang="en-US" dirty="0"/>
              <a:t>    </a:t>
            </a:r>
            <a:r>
              <a:rPr lang="en-US" dirty="0" err="1"/>
              <a:t>giraffe_keepers</a:t>
            </a:r>
            <a:r>
              <a:rPr lang="en-US" dirty="0"/>
              <a:t> JOIN keeps ON kid = id</a:t>
            </a:r>
          </a:p>
          <a:p>
            <a:r>
              <a:rPr lang="en-US" dirty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SELECT </a:t>
            </a:r>
            <a:r>
              <a:rPr lang="en-US" dirty="0" err="1">
                <a:solidFill>
                  <a:srgbClr val="FF0000"/>
                </a:solidFill>
              </a:rPr>
              <a:t>name,species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FROM animals JOIN </a:t>
            </a:r>
            <a:r>
              <a:rPr lang="en-US" dirty="0" err="1">
                <a:solidFill>
                  <a:srgbClr val="FF0000"/>
                </a:solidFill>
              </a:rPr>
              <a:t>giraffe_keeper_cages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dirty="0" err="1">
                <a:solidFill>
                  <a:srgbClr val="FF0000"/>
                </a:solidFill>
              </a:rPr>
              <a:t>cageno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acageno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WHERE species != 'Giraffe'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95856-2942-5DC4-20E8-88107AEAB7DD}"/>
              </a:ext>
            </a:extLst>
          </p:cNvPr>
          <p:cNvSpPr txBox="1"/>
          <p:nvPr/>
        </p:nvSpPr>
        <p:spPr>
          <a:xfrm>
            <a:off x="7974888" y="201435"/>
            <a:ext cx="398639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keepers (id, name)</a:t>
            </a:r>
          </a:p>
          <a:p>
            <a:r>
              <a:rPr lang="en-US" sz="1600" b="1" dirty="0"/>
              <a:t>cages (no, </a:t>
            </a:r>
            <a:r>
              <a:rPr lang="en-US" sz="1600" b="1" dirty="0" err="1"/>
              <a:t>feedtime</a:t>
            </a:r>
            <a:r>
              <a:rPr lang="en-US" sz="1600" b="1" dirty="0"/>
              <a:t>, </a:t>
            </a:r>
            <a:r>
              <a:rPr lang="en-US" sz="1600" b="1" dirty="0" err="1"/>
              <a:t>bldg</a:t>
            </a:r>
            <a:r>
              <a:rPr lang="en-US" sz="1600" b="1" dirty="0"/>
              <a:t>)</a:t>
            </a:r>
          </a:p>
          <a:p>
            <a:r>
              <a:rPr lang="en-US" sz="1600" b="1" dirty="0"/>
              <a:t>animals (aid, age, species, </a:t>
            </a:r>
            <a:r>
              <a:rPr lang="en-US" sz="1600" b="1" dirty="0" err="1"/>
              <a:t>acageno</a:t>
            </a:r>
            <a:r>
              <a:rPr lang="en-US" sz="1600" b="1" dirty="0"/>
              <a:t>, name)</a:t>
            </a:r>
          </a:p>
          <a:p>
            <a:r>
              <a:rPr lang="en-US" sz="1600" b="1" dirty="0"/>
              <a:t>keeps (kid, </a:t>
            </a:r>
            <a:r>
              <a:rPr lang="en-US" sz="1600" b="1" dirty="0" err="1"/>
              <a:t>cageno</a:t>
            </a:r>
            <a:r>
              <a:rPr lang="en-US" sz="1600" b="1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5312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A34B-1CC7-B448-987A-18F6AEAA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F9E07-0F95-5247-9835-135F099C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SQL query to find animals kept by a keeper who keeps Giraffes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38D53-C2C0-C870-45CE-89567411CADD}"/>
              </a:ext>
            </a:extLst>
          </p:cNvPr>
          <p:cNvSpPr txBox="1"/>
          <p:nvPr/>
        </p:nvSpPr>
        <p:spPr>
          <a:xfrm>
            <a:off x="962543" y="2522557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</a:t>
            </a:r>
            <a:r>
              <a:rPr lang="en-US" dirty="0" err="1"/>
              <a:t>giraffe_keepers</a:t>
            </a:r>
            <a:r>
              <a:rPr lang="en-US" dirty="0"/>
              <a:t> AS (</a:t>
            </a:r>
          </a:p>
          <a:p>
            <a:r>
              <a:rPr lang="en-US" dirty="0"/>
              <a:t>    SELECT id </a:t>
            </a:r>
          </a:p>
          <a:p>
            <a:r>
              <a:rPr lang="en-US" dirty="0"/>
              <a:t>    FROM keepers JOIN keeps ON id = kid</a:t>
            </a:r>
          </a:p>
          <a:p>
            <a:r>
              <a:rPr lang="en-US" dirty="0"/>
              <a:t>    JOIN cages ON </a:t>
            </a:r>
            <a:r>
              <a:rPr lang="en-US" dirty="0" err="1"/>
              <a:t>cageno</a:t>
            </a:r>
            <a:r>
              <a:rPr lang="en-US" dirty="0"/>
              <a:t> = no</a:t>
            </a:r>
          </a:p>
          <a:p>
            <a:r>
              <a:rPr lang="en-US" dirty="0"/>
              <a:t>    JOIN animals ON </a:t>
            </a:r>
            <a:r>
              <a:rPr lang="en-US" dirty="0" err="1"/>
              <a:t>acageno</a:t>
            </a:r>
            <a:r>
              <a:rPr lang="en-US" dirty="0"/>
              <a:t> = no</a:t>
            </a:r>
          </a:p>
          <a:p>
            <a:r>
              <a:rPr lang="en-US" dirty="0"/>
              <a:t>    WHERE species = 'Giraffe'</a:t>
            </a:r>
          </a:p>
          <a:p>
            <a:r>
              <a:rPr lang="en-US" dirty="0"/>
              <a:t>), </a:t>
            </a:r>
            <a:r>
              <a:rPr lang="en-US" dirty="0" err="1"/>
              <a:t>giraffe_keeper_cages</a:t>
            </a:r>
            <a:r>
              <a:rPr lang="en-US" dirty="0"/>
              <a:t> AS (</a:t>
            </a:r>
          </a:p>
          <a:p>
            <a:r>
              <a:rPr lang="en-US" dirty="0"/>
              <a:t>    SELECT </a:t>
            </a:r>
            <a:r>
              <a:rPr lang="en-US" dirty="0" err="1"/>
              <a:t>cageno</a:t>
            </a:r>
            <a:r>
              <a:rPr lang="en-US" dirty="0"/>
              <a:t> FROM</a:t>
            </a:r>
          </a:p>
          <a:p>
            <a:r>
              <a:rPr lang="en-US" dirty="0"/>
              <a:t>    </a:t>
            </a:r>
            <a:r>
              <a:rPr lang="en-US" dirty="0" err="1"/>
              <a:t>giraffe_keepers</a:t>
            </a:r>
            <a:r>
              <a:rPr lang="en-US" dirty="0"/>
              <a:t> JOIN keeps ON kid = id</a:t>
            </a:r>
          </a:p>
          <a:p>
            <a:r>
              <a:rPr lang="en-US" dirty="0"/>
              <a:t>)</a:t>
            </a:r>
          </a:p>
          <a:p>
            <a:r>
              <a:rPr lang="en-US" dirty="0"/>
              <a:t>SELECT </a:t>
            </a:r>
            <a:r>
              <a:rPr lang="en-US" dirty="0" err="1"/>
              <a:t>name,species</a:t>
            </a:r>
            <a:r>
              <a:rPr lang="en-US" dirty="0"/>
              <a:t> </a:t>
            </a:r>
          </a:p>
          <a:p>
            <a:r>
              <a:rPr lang="en-US" dirty="0"/>
              <a:t>FROM animals JOIN </a:t>
            </a:r>
            <a:r>
              <a:rPr lang="en-US" dirty="0" err="1"/>
              <a:t>giraffe_keeper_cages</a:t>
            </a:r>
            <a:r>
              <a:rPr lang="en-US" dirty="0"/>
              <a:t> </a:t>
            </a:r>
          </a:p>
          <a:p>
            <a:r>
              <a:rPr lang="en-US" dirty="0"/>
              <a:t>ON </a:t>
            </a:r>
            <a:r>
              <a:rPr lang="en-US" dirty="0" err="1"/>
              <a:t>cageno</a:t>
            </a:r>
            <a:r>
              <a:rPr lang="en-US" dirty="0"/>
              <a:t> = </a:t>
            </a:r>
            <a:r>
              <a:rPr lang="en-US" dirty="0" err="1"/>
              <a:t>acageno</a:t>
            </a:r>
            <a:endParaRPr lang="en-US" dirty="0"/>
          </a:p>
          <a:p>
            <a:r>
              <a:rPr lang="en-US" dirty="0"/>
              <a:t>WHERE species != 'Giraffe'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001BB-2140-C84A-D784-22E802B91850}"/>
              </a:ext>
            </a:extLst>
          </p:cNvPr>
          <p:cNvSpPr txBox="1"/>
          <p:nvPr/>
        </p:nvSpPr>
        <p:spPr>
          <a:xfrm>
            <a:off x="7635240" y="2651760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it: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2889E-03C0-CD6F-6FA4-DCEE2786B9E5}"/>
              </a:ext>
            </a:extLst>
          </p:cNvPr>
          <p:cNvSpPr txBox="1"/>
          <p:nvPr/>
        </p:nvSpPr>
        <p:spPr>
          <a:xfrm>
            <a:off x="6812279" y="3184277"/>
            <a:ext cx="38685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Sally|Student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Sam|Salamander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Sally|Student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Barry|Bear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C2449-2D24-EDCC-167E-B07DF946B68B}"/>
              </a:ext>
            </a:extLst>
          </p:cNvPr>
          <p:cNvSpPr txBox="1"/>
          <p:nvPr/>
        </p:nvSpPr>
        <p:spPr>
          <a:xfrm>
            <a:off x="6842758" y="5157673"/>
            <a:ext cx="498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Problem: Duplicates!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4B71E-B2E3-0A34-3F9B-21390336B863}"/>
              </a:ext>
            </a:extLst>
          </p:cNvPr>
          <p:cNvSpPr txBox="1"/>
          <p:nvPr/>
        </p:nvSpPr>
        <p:spPr>
          <a:xfrm>
            <a:off x="4975863" y="4292872"/>
            <a:ext cx="403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97FDD5-9A60-A29E-E685-5B71966FCCCF}"/>
              </a:ext>
            </a:extLst>
          </p:cNvPr>
          <p:cNvSpPr txBox="1"/>
          <p:nvPr/>
        </p:nvSpPr>
        <p:spPr>
          <a:xfrm>
            <a:off x="4632962" y="3429000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1,2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3DF33-547C-3237-0746-A03A97561642}"/>
              </a:ext>
            </a:extLst>
          </p:cNvPr>
          <p:cNvSpPr txBox="1"/>
          <p:nvPr/>
        </p:nvSpPr>
        <p:spPr>
          <a:xfrm>
            <a:off x="7974888" y="201435"/>
            <a:ext cx="398639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keepers (id, name)</a:t>
            </a:r>
          </a:p>
          <a:p>
            <a:r>
              <a:rPr lang="en-US" sz="1600" b="1" dirty="0"/>
              <a:t>cages (no, </a:t>
            </a:r>
            <a:r>
              <a:rPr lang="en-US" sz="1600" b="1" dirty="0" err="1"/>
              <a:t>feedtime</a:t>
            </a:r>
            <a:r>
              <a:rPr lang="en-US" sz="1600" b="1" dirty="0"/>
              <a:t>, </a:t>
            </a:r>
            <a:r>
              <a:rPr lang="en-US" sz="1600" b="1" dirty="0" err="1"/>
              <a:t>bldg</a:t>
            </a:r>
            <a:r>
              <a:rPr lang="en-US" sz="1600" b="1" dirty="0"/>
              <a:t>)</a:t>
            </a:r>
          </a:p>
          <a:p>
            <a:r>
              <a:rPr lang="en-US" sz="1600" b="1" dirty="0"/>
              <a:t>animals (aid, age, species, </a:t>
            </a:r>
            <a:r>
              <a:rPr lang="en-US" sz="1600" b="1" dirty="0" err="1"/>
              <a:t>acageno</a:t>
            </a:r>
            <a:r>
              <a:rPr lang="en-US" sz="1600" b="1" dirty="0"/>
              <a:t>, name)</a:t>
            </a:r>
          </a:p>
          <a:p>
            <a:r>
              <a:rPr lang="en-US" sz="1600" b="1" dirty="0"/>
              <a:t>keeps (kid, </a:t>
            </a:r>
            <a:r>
              <a:rPr lang="en-US" sz="1600" b="1" dirty="0" err="1"/>
              <a:t>cageno</a:t>
            </a:r>
            <a:r>
              <a:rPr lang="en-US" sz="1600" b="1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41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A34B-1CC7-B448-987A-18F6AEAA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F9E07-0F95-5247-9835-135F099C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SQL query to find animals kept by a keeper who keeps Giraffes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38D53-C2C0-C870-45CE-89567411CADD}"/>
              </a:ext>
            </a:extLst>
          </p:cNvPr>
          <p:cNvSpPr txBox="1"/>
          <p:nvPr/>
        </p:nvSpPr>
        <p:spPr>
          <a:xfrm>
            <a:off x="962543" y="2522557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</a:t>
            </a:r>
            <a:r>
              <a:rPr lang="en-US" dirty="0" err="1"/>
              <a:t>giraffe_keepers</a:t>
            </a:r>
            <a:r>
              <a:rPr lang="en-US" dirty="0"/>
              <a:t> AS (</a:t>
            </a:r>
          </a:p>
          <a:p>
            <a:r>
              <a:rPr lang="en-US" dirty="0"/>
              <a:t>    SELECT id </a:t>
            </a:r>
          </a:p>
          <a:p>
            <a:r>
              <a:rPr lang="en-US" dirty="0"/>
              <a:t>    FROM keepers JOIN keeps ON id = kid</a:t>
            </a:r>
          </a:p>
          <a:p>
            <a:r>
              <a:rPr lang="en-US" dirty="0"/>
              <a:t>    JOIN cages ON </a:t>
            </a:r>
            <a:r>
              <a:rPr lang="en-US" dirty="0" err="1"/>
              <a:t>cageno</a:t>
            </a:r>
            <a:r>
              <a:rPr lang="en-US" dirty="0"/>
              <a:t> = no</a:t>
            </a:r>
          </a:p>
          <a:p>
            <a:r>
              <a:rPr lang="en-US" dirty="0"/>
              <a:t>    JOIN animals ON </a:t>
            </a:r>
            <a:r>
              <a:rPr lang="en-US" dirty="0" err="1"/>
              <a:t>acageno</a:t>
            </a:r>
            <a:r>
              <a:rPr lang="en-US" dirty="0"/>
              <a:t> = no</a:t>
            </a:r>
          </a:p>
          <a:p>
            <a:r>
              <a:rPr lang="en-US" dirty="0"/>
              <a:t>    WHERE species = 'Giraffe'</a:t>
            </a:r>
          </a:p>
          <a:p>
            <a:r>
              <a:rPr lang="en-US" dirty="0"/>
              <a:t>), </a:t>
            </a:r>
            <a:r>
              <a:rPr lang="en-US" dirty="0" err="1"/>
              <a:t>giraffe_keeper_cages</a:t>
            </a:r>
            <a:r>
              <a:rPr lang="en-US" dirty="0"/>
              <a:t> AS (</a:t>
            </a:r>
          </a:p>
          <a:p>
            <a:r>
              <a:rPr lang="en-US" dirty="0"/>
              <a:t>    SELECT </a:t>
            </a:r>
            <a:r>
              <a:rPr lang="en-US" dirty="0" err="1"/>
              <a:t>cageno</a:t>
            </a:r>
            <a:r>
              <a:rPr lang="en-US" dirty="0"/>
              <a:t> FROM</a:t>
            </a:r>
          </a:p>
          <a:p>
            <a:r>
              <a:rPr lang="en-US" dirty="0"/>
              <a:t>    </a:t>
            </a:r>
            <a:r>
              <a:rPr lang="en-US" dirty="0" err="1"/>
              <a:t>giraffe_keepers</a:t>
            </a:r>
            <a:r>
              <a:rPr lang="en-US" dirty="0"/>
              <a:t> JOIN keeps ON kid = id</a:t>
            </a:r>
          </a:p>
          <a:p>
            <a:r>
              <a:rPr lang="en-US" dirty="0"/>
              <a:t>)</a:t>
            </a:r>
          </a:p>
          <a:p>
            <a:r>
              <a:rPr lang="en-US" dirty="0"/>
              <a:t>SELECT </a:t>
            </a:r>
            <a:r>
              <a:rPr lang="en-US" dirty="0">
                <a:solidFill>
                  <a:srgbClr val="FF0000"/>
                </a:solidFill>
              </a:rPr>
              <a:t>DISTINCT</a:t>
            </a:r>
            <a:r>
              <a:rPr lang="en-US" dirty="0"/>
              <a:t> </a:t>
            </a:r>
            <a:r>
              <a:rPr lang="en-US" dirty="0" err="1"/>
              <a:t>name,species</a:t>
            </a:r>
            <a:r>
              <a:rPr lang="en-US" dirty="0"/>
              <a:t> </a:t>
            </a:r>
          </a:p>
          <a:p>
            <a:r>
              <a:rPr lang="en-US" dirty="0"/>
              <a:t>FROM animals JOIN </a:t>
            </a:r>
            <a:r>
              <a:rPr lang="en-US" dirty="0" err="1"/>
              <a:t>giraffe_keeper_cages</a:t>
            </a:r>
            <a:r>
              <a:rPr lang="en-US" dirty="0"/>
              <a:t> </a:t>
            </a:r>
          </a:p>
          <a:p>
            <a:r>
              <a:rPr lang="en-US" dirty="0"/>
              <a:t>ON </a:t>
            </a:r>
            <a:r>
              <a:rPr lang="en-US" dirty="0" err="1"/>
              <a:t>cageno</a:t>
            </a:r>
            <a:r>
              <a:rPr lang="en-US" dirty="0"/>
              <a:t> = </a:t>
            </a:r>
            <a:r>
              <a:rPr lang="en-US" dirty="0" err="1"/>
              <a:t>acageno</a:t>
            </a:r>
            <a:endParaRPr lang="en-US" dirty="0"/>
          </a:p>
          <a:p>
            <a:r>
              <a:rPr lang="en-US" dirty="0"/>
              <a:t>WHERE species != 'Giraffe'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001BB-2140-C84A-D784-22E802B91850}"/>
              </a:ext>
            </a:extLst>
          </p:cNvPr>
          <p:cNvSpPr txBox="1"/>
          <p:nvPr/>
        </p:nvSpPr>
        <p:spPr>
          <a:xfrm>
            <a:off x="7635240" y="2651760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it: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2889E-03C0-CD6F-6FA4-DCEE2786B9E5}"/>
              </a:ext>
            </a:extLst>
          </p:cNvPr>
          <p:cNvSpPr txBox="1"/>
          <p:nvPr/>
        </p:nvSpPr>
        <p:spPr>
          <a:xfrm>
            <a:off x="6812279" y="3184277"/>
            <a:ext cx="3868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Sally|Student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Sam|Salamander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Barry|Bear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7942E-7E90-FD6A-FBFA-807C6D883799}"/>
              </a:ext>
            </a:extLst>
          </p:cNvPr>
          <p:cNvSpPr txBox="1"/>
          <p:nvPr/>
        </p:nvSpPr>
        <p:spPr>
          <a:xfrm>
            <a:off x="7974888" y="201435"/>
            <a:ext cx="398639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keepers (id, name)</a:t>
            </a:r>
          </a:p>
          <a:p>
            <a:r>
              <a:rPr lang="en-US" sz="1600" b="1" dirty="0"/>
              <a:t>cages (no, </a:t>
            </a:r>
            <a:r>
              <a:rPr lang="en-US" sz="1600" b="1" dirty="0" err="1"/>
              <a:t>feedtime</a:t>
            </a:r>
            <a:r>
              <a:rPr lang="en-US" sz="1600" b="1" dirty="0"/>
              <a:t>, </a:t>
            </a:r>
            <a:r>
              <a:rPr lang="en-US" sz="1600" b="1" dirty="0" err="1"/>
              <a:t>bldg</a:t>
            </a:r>
            <a:r>
              <a:rPr lang="en-US" sz="1600" b="1" dirty="0"/>
              <a:t>)</a:t>
            </a:r>
          </a:p>
          <a:p>
            <a:r>
              <a:rPr lang="en-US" sz="1600" b="1" dirty="0"/>
              <a:t>animals (aid, age, species, </a:t>
            </a:r>
            <a:r>
              <a:rPr lang="en-US" sz="1600" b="1" dirty="0" err="1"/>
              <a:t>acageno</a:t>
            </a:r>
            <a:r>
              <a:rPr lang="en-US" sz="1600" b="1" dirty="0"/>
              <a:t>, name)</a:t>
            </a:r>
          </a:p>
          <a:p>
            <a:r>
              <a:rPr lang="en-US" sz="1600" b="1" dirty="0"/>
              <a:t>keeps (kid, </a:t>
            </a:r>
            <a:r>
              <a:rPr lang="en-US" sz="1600" b="1" dirty="0" err="1"/>
              <a:t>cageno</a:t>
            </a:r>
            <a:r>
              <a:rPr lang="en-US" sz="1600" b="1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824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B7E3-3712-2541-911C-88BADFAD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5036"/>
            <a:ext cx="10515600" cy="1325563"/>
          </a:xfrm>
        </p:spPr>
        <p:txBody>
          <a:bodyPr/>
          <a:lstStyle/>
          <a:p>
            <a:r>
              <a:rPr lang="en-US" dirty="0"/>
              <a:t>Recursive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D777F-A0F6-5848-8A30-33F7CCD39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93" y="761106"/>
            <a:ext cx="10515600" cy="4351338"/>
          </a:xfrm>
        </p:spPr>
        <p:txBody>
          <a:bodyPr/>
          <a:lstStyle/>
          <a:p>
            <a:r>
              <a:rPr lang="en-US" dirty="0"/>
              <a:t>Suppose there is a breakout of a dangerous disease that spreads through humans and animals, and we need to find all animals that have been in contact with a keeper or animal who might be sick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C6401A-2370-504E-AABE-460FA262108A}"/>
              </a:ext>
            </a:extLst>
          </p:cNvPr>
          <p:cNvSpPr/>
          <p:nvPr/>
        </p:nvSpPr>
        <p:spPr>
          <a:xfrm>
            <a:off x="1150705" y="3184988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1B7E83-C4C0-464B-93CA-F488BA4CD790}"/>
              </a:ext>
            </a:extLst>
          </p:cNvPr>
          <p:cNvSpPr/>
          <p:nvPr/>
        </p:nvSpPr>
        <p:spPr>
          <a:xfrm>
            <a:off x="3994933" y="2412715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0D4B6F-F436-5443-A58A-7D5E49E93B67}"/>
              </a:ext>
            </a:extLst>
          </p:cNvPr>
          <p:cNvSpPr/>
          <p:nvPr/>
        </p:nvSpPr>
        <p:spPr>
          <a:xfrm>
            <a:off x="8812653" y="4387063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07124E-F34E-8342-AFC0-C17B6152C741}"/>
              </a:ext>
            </a:extLst>
          </p:cNvPr>
          <p:cNvSpPr/>
          <p:nvPr/>
        </p:nvSpPr>
        <p:spPr>
          <a:xfrm>
            <a:off x="4751798" y="4700427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6335C4-378E-C941-934A-B6B40E169276}"/>
              </a:ext>
            </a:extLst>
          </p:cNvPr>
          <p:cNvSpPr/>
          <p:nvPr/>
        </p:nvSpPr>
        <p:spPr>
          <a:xfrm>
            <a:off x="6525801" y="5416192"/>
            <a:ext cx="1150707" cy="1150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51629F-871A-004D-A4EA-51B498270F5E}"/>
              </a:ext>
            </a:extLst>
          </p:cNvPr>
          <p:cNvSpPr>
            <a:spLocks noChangeAspect="1"/>
          </p:cNvSpPr>
          <p:nvPr/>
        </p:nvSpPr>
        <p:spPr>
          <a:xfrm>
            <a:off x="8720187" y="278943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Anant</a:t>
            </a:r>
          </a:p>
          <a:p>
            <a:pPr algn="ctr"/>
            <a:r>
              <a:rPr lang="en-US" dirty="0"/>
              <a:t>Kid=4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476218-462E-854A-B6DC-F9CCEB64E4C0}"/>
              </a:ext>
            </a:extLst>
          </p:cNvPr>
          <p:cNvSpPr>
            <a:spLocks noChangeAspect="1"/>
          </p:cNvSpPr>
          <p:nvPr/>
        </p:nvSpPr>
        <p:spPr>
          <a:xfrm>
            <a:off x="539393" y="5018926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Jane</a:t>
            </a:r>
          </a:p>
          <a:p>
            <a:pPr algn="ctr"/>
            <a:r>
              <a:rPr lang="en-US" dirty="0"/>
              <a:t>Kid=1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99F79F-D79B-A74E-82FD-DFCFD421E238}"/>
              </a:ext>
            </a:extLst>
          </p:cNvPr>
          <p:cNvSpPr>
            <a:spLocks noChangeAspect="1"/>
          </p:cNvSpPr>
          <p:nvPr/>
        </p:nvSpPr>
        <p:spPr>
          <a:xfrm>
            <a:off x="6467579" y="4001785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Yuan</a:t>
            </a:r>
          </a:p>
          <a:p>
            <a:pPr algn="ctr"/>
            <a:r>
              <a:rPr lang="en-US" dirty="0"/>
              <a:t>Kid=3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5E310B-05B6-E243-875A-CE4008D1184C}"/>
              </a:ext>
            </a:extLst>
          </p:cNvPr>
          <p:cNvSpPr>
            <a:spLocks noChangeAspect="1"/>
          </p:cNvSpPr>
          <p:nvPr/>
        </p:nvSpPr>
        <p:spPr>
          <a:xfrm>
            <a:off x="2589089" y="2630186"/>
            <a:ext cx="914400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Joe</a:t>
            </a:r>
          </a:p>
          <a:p>
            <a:pPr algn="ctr"/>
            <a:r>
              <a:rPr lang="en-US" dirty="0"/>
              <a:t>Kid=2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D6453E-BC3F-E04D-9607-DB36E32E870F}"/>
              </a:ext>
            </a:extLst>
          </p:cNvPr>
          <p:cNvCxnSpPr>
            <a:cxnSpLocks/>
            <a:stCxn id="11" idx="0"/>
            <a:endCxn id="4" idx="3"/>
          </p:cNvCxnSpPr>
          <p:nvPr/>
        </p:nvCxnSpPr>
        <p:spPr>
          <a:xfrm flipV="1">
            <a:off x="996593" y="4167178"/>
            <a:ext cx="322629" cy="85174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6B6B90-A9F5-7D4F-B1C4-068B5031C306}"/>
              </a:ext>
            </a:extLst>
          </p:cNvPr>
          <p:cNvCxnSpPr>
            <a:cxnSpLocks/>
            <a:stCxn id="13" idx="3"/>
            <a:endCxn id="4" idx="7"/>
          </p:cNvCxnSpPr>
          <p:nvPr/>
        </p:nvCxnSpPr>
        <p:spPr>
          <a:xfrm flipH="1" flipV="1">
            <a:off x="2132895" y="3353505"/>
            <a:ext cx="590105" cy="5717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E08139-F0B7-9346-9FAA-986A25278A45}"/>
              </a:ext>
            </a:extLst>
          </p:cNvPr>
          <p:cNvCxnSpPr>
            <a:cxnSpLocks/>
            <a:stCxn id="10" idx="4"/>
            <a:endCxn id="6" idx="0"/>
          </p:cNvCxnSpPr>
          <p:nvPr/>
        </p:nvCxnSpPr>
        <p:spPr>
          <a:xfrm>
            <a:off x="9177387" y="3703835"/>
            <a:ext cx="210620" cy="68322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906112-AB70-0240-8536-DCC2D659CDE9}"/>
              </a:ext>
            </a:extLst>
          </p:cNvPr>
          <p:cNvCxnSpPr>
            <a:cxnSpLocks/>
            <a:stCxn id="13" idx="6"/>
            <a:endCxn id="5" idx="2"/>
          </p:cNvCxnSpPr>
          <p:nvPr/>
        </p:nvCxnSpPr>
        <p:spPr>
          <a:xfrm flipV="1">
            <a:off x="3503489" y="2988069"/>
            <a:ext cx="491444" cy="9931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39B4F2-3F16-EF4F-A991-963AC3AC8C59}"/>
              </a:ext>
            </a:extLst>
          </p:cNvPr>
          <p:cNvCxnSpPr>
            <a:cxnSpLocks/>
            <a:stCxn id="7" idx="7"/>
            <a:endCxn id="12" idx="2"/>
          </p:cNvCxnSpPr>
          <p:nvPr/>
        </p:nvCxnSpPr>
        <p:spPr>
          <a:xfrm flipV="1">
            <a:off x="5733988" y="4458985"/>
            <a:ext cx="733591" cy="40995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89F3261-5A06-3D46-8A25-4FE5D2B14AA5}"/>
              </a:ext>
            </a:extLst>
          </p:cNvPr>
          <p:cNvCxnSpPr>
            <a:cxnSpLocks/>
            <a:stCxn id="9" idx="0"/>
            <a:endCxn id="12" idx="4"/>
          </p:cNvCxnSpPr>
          <p:nvPr/>
        </p:nvCxnSpPr>
        <p:spPr>
          <a:xfrm flipH="1" flipV="1">
            <a:off x="6924779" y="4916185"/>
            <a:ext cx="176376" cy="50000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1CB19B2-4943-CB45-BD63-CB567FACE19D}"/>
              </a:ext>
            </a:extLst>
          </p:cNvPr>
          <p:cNvCxnSpPr>
            <a:cxnSpLocks/>
            <a:stCxn id="13" idx="5"/>
            <a:endCxn id="7" idx="1"/>
          </p:cNvCxnSpPr>
          <p:nvPr/>
        </p:nvCxnSpPr>
        <p:spPr>
          <a:xfrm>
            <a:off x="3369578" y="3410675"/>
            <a:ext cx="1550737" cy="145826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9369EB7-1E57-A740-B98C-742AC3348E22}"/>
              </a:ext>
            </a:extLst>
          </p:cNvPr>
          <p:cNvCxnSpPr>
            <a:cxnSpLocks/>
            <a:stCxn id="11" idx="7"/>
            <a:endCxn id="7" idx="2"/>
          </p:cNvCxnSpPr>
          <p:nvPr/>
        </p:nvCxnSpPr>
        <p:spPr>
          <a:xfrm>
            <a:off x="1319882" y="5152837"/>
            <a:ext cx="3431916" cy="122944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F2E1A5D2-B800-8848-8321-48CA0204C305}"/>
              </a:ext>
            </a:extLst>
          </p:cNvPr>
          <p:cNvSpPr txBox="1"/>
          <p:nvPr/>
        </p:nvSpPr>
        <p:spPr>
          <a:xfrm>
            <a:off x="5939545" y="2214730"/>
            <a:ext cx="3379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A: Sam, Mike, Sally Barry, Turdy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96AB3A6-5E52-9E4E-A77F-96AC56F7537F}"/>
              </a:ext>
            </a:extLst>
          </p:cNvPr>
          <p:cNvSpPr txBox="1"/>
          <p:nvPr/>
        </p:nvSpPr>
        <p:spPr>
          <a:xfrm>
            <a:off x="9006074" y="5831525"/>
            <a:ext cx="3086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Challenge: each successive join follows one set of edges.  Size of graph is unbounded!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1BC3EA-3BA5-A549-9AAC-605838ABFAD0}"/>
                  </a:ext>
                </a:extLst>
              </p14:cNvPr>
              <p14:cNvContentPartPr/>
              <p14:nvPr/>
            </p14:nvContentPartPr>
            <p14:xfrm>
              <a:off x="242854" y="2508055"/>
              <a:ext cx="3477960" cy="3626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1BC3EA-3BA5-A549-9AAC-605838ABFA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214" y="2499055"/>
                <a:ext cx="3495600" cy="36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599A82D-4BE4-C64F-87CF-45B908E0FA5D}"/>
                  </a:ext>
                </a:extLst>
              </p14:cNvPr>
              <p14:cNvContentPartPr/>
              <p14:nvPr/>
            </p14:nvContentPartPr>
            <p14:xfrm>
              <a:off x="268054" y="4078735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599A82D-4BE4-C64F-87CF-45B908E0FA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054" y="4070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44F3CD5-F7B4-5D4A-ABE4-E46EC953C88B}"/>
                  </a:ext>
                </a:extLst>
              </p14:cNvPr>
              <p14:cNvContentPartPr/>
              <p14:nvPr/>
            </p14:nvContentPartPr>
            <p14:xfrm>
              <a:off x="135934" y="2301775"/>
              <a:ext cx="6049080" cy="3935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44F3CD5-F7B4-5D4A-ABE4-E46EC953C8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934" y="2292775"/>
                <a:ext cx="6066720" cy="39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18A8144-A6C6-094F-8CF1-A1E609F37DD6}"/>
                  </a:ext>
                </a:extLst>
              </p14:cNvPr>
              <p14:cNvContentPartPr/>
              <p14:nvPr/>
            </p14:nvContentPartPr>
            <p14:xfrm>
              <a:off x="364174" y="3861655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18A8144-A6C6-094F-8CF1-A1E609F37D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5534" y="38526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642F075-158D-304F-8970-A3539378479B}"/>
                  </a:ext>
                </a:extLst>
              </p14:cNvPr>
              <p14:cNvContentPartPr/>
              <p14:nvPr/>
            </p14:nvContentPartPr>
            <p14:xfrm>
              <a:off x="50974" y="2204575"/>
              <a:ext cx="7523280" cy="4209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642F075-158D-304F-8970-A353937847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334" y="2195575"/>
                <a:ext cx="7540920" cy="42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7A3475A-FAAD-E24E-8131-EE30EB7EE062}"/>
                  </a:ext>
                </a:extLst>
              </p14:cNvPr>
              <p14:cNvContentPartPr/>
              <p14:nvPr/>
            </p14:nvContentPartPr>
            <p14:xfrm>
              <a:off x="1624174" y="-847505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7A3475A-FAAD-E24E-8131-EE30EB7EE0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15534" y="-8565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7BD11F5-2E52-7C42-8F7F-74346B35D238}"/>
                  </a:ext>
                </a:extLst>
              </p14:cNvPr>
              <p14:cNvContentPartPr/>
              <p14:nvPr/>
            </p14:nvContentPartPr>
            <p14:xfrm>
              <a:off x="-39387" y="2157774"/>
              <a:ext cx="8758721" cy="4700225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7BD11F5-2E52-7C42-8F7F-74346B35D23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48387" y="2148775"/>
                <a:ext cx="8776361" cy="4717864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4B7A01D-5446-5A08-C951-88E44A48FF65}"/>
              </a:ext>
            </a:extLst>
          </p:cNvPr>
          <p:cNvSpPr txBox="1"/>
          <p:nvPr/>
        </p:nvSpPr>
        <p:spPr>
          <a:xfrm>
            <a:off x="1341908" y="3575675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9A8EF4-AA09-BC51-B168-25A1ACAFAFE3}"/>
              </a:ext>
            </a:extLst>
          </p:cNvPr>
          <p:cNvSpPr txBox="1"/>
          <p:nvPr/>
        </p:nvSpPr>
        <p:spPr>
          <a:xfrm>
            <a:off x="4979328" y="5127194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BBDFA-579A-3A5E-5A8C-6A0307077090}"/>
              </a:ext>
            </a:extLst>
          </p:cNvPr>
          <p:cNvSpPr txBox="1"/>
          <p:nvPr/>
        </p:nvSpPr>
        <p:spPr>
          <a:xfrm>
            <a:off x="4259437" y="2718054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BD3C0C-1629-CB42-DA5C-DC3CFE3A6757}"/>
              </a:ext>
            </a:extLst>
          </p:cNvPr>
          <p:cNvSpPr txBox="1"/>
          <p:nvPr/>
        </p:nvSpPr>
        <p:spPr>
          <a:xfrm>
            <a:off x="6752927" y="5795701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05AD5B-9BDE-D7CC-C818-5D2F3664AD26}"/>
              </a:ext>
            </a:extLst>
          </p:cNvPr>
          <p:cNvSpPr txBox="1"/>
          <p:nvPr/>
        </p:nvSpPr>
        <p:spPr>
          <a:xfrm>
            <a:off x="9006074" y="4793408"/>
            <a:ext cx="10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Cage5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A168D9-FAA0-0AC3-2F3D-EB0B3DD61E23}"/>
              </a:ext>
            </a:extLst>
          </p:cNvPr>
          <p:cNvSpPr txBox="1"/>
          <p:nvPr/>
        </p:nvSpPr>
        <p:spPr>
          <a:xfrm>
            <a:off x="1430363" y="4356090"/>
            <a:ext cx="2215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Sam the Salamander</a:t>
            </a:r>
          </a:p>
          <a:p>
            <a:pPr marL="0" indent="0">
              <a:buNone/>
            </a:pPr>
            <a:r>
              <a:rPr lang="en-US" dirty="0"/>
              <a:t>Mike the Giraffe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F66198-FE78-9990-9C96-41BD40AD2FAD}"/>
              </a:ext>
            </a:extLst>
          </p:cNvPr>
          <p:cNvSpPr txBox="1"/>
          <p:nvPr/>
        </p:nvSpPr>
        <p:spPr>
          <a:xfrm>
            <a:off x="4157996" y="3550296"/>
            <a:ext cx="177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Barry the Bear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A07FDB-57C0-6092-D9A7-5B4A50DA9A0B}"/>
              </a:ext>
            </a:extLst>
          </p:cNvPr>
          <p:cNvSpPr txBox="1"/>
          <p:nvPr/>
        </p:nvSpPr>
        <p:spPr>
          <a:xfrm>
            <a:off x="3489278" y="4566704"/>
            <a:ext cx="1396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Sally the Student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352D04-80D4-520E-B77C-F87A1A4BCCD1}"/>
              </a:ext>
            </a:extLst>
          </p:cNvPr>
          <p:cNvSpPr txBox="1"/>
          <p:nvPr/>
        </p:nvSpPr>
        <p:spPr>
          <a:xfrm>
            <a:off x="7350819" y="5166188"/>
            <a:ext cx="1533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Turdy the Turtle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A038E5-BCF0-046E-9DD6-3BFD1553F4C2}"/>
              </a:ext>
            </a:extLst>
          </p:cNvPr>
          <p:cNvSpPr txBox="1"/>
          <p:nvPr/>
        </p:nvSpPr>
        <p:spPr>
          <a:xfrm>
            <a:off x="10186930" y="4732811"/>
            <a:ext cx="2016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Mork</a:t>
            </a:r>
            <a:r>
              <a:rPr lang="en-US" dirty="0"/>
              <a:t> the Mink</a:t>
            </a:r>
          </a:p>
          <a:p>
            <a:r>
              <a:rPr lang="en-US" dirty="0"/>
              <a:t>Ollie the Otter</a:t>
            </a:r>
          </a:p>
        </p:txBody>
      </p:sp>
      <p:pic>
        <p:nvPicPr>
          <p:cNvPr id="41" name="Graphic 40" descr="Cough with solid fill">
            <a:extLst>
              <a:ext uri="{FF2B5EF4-FFF2-40B4-BE49-F238E27FC236}">
                <a16:creationId xmlns:a16="http://schemas.microsoft.com/office/drawing/2014/main" id="{B4609B7E-B165-9D40-3187-94B15EDF2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69646" y="4799562"/>
            <a:ext cx="679509" cy="6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4FF22-9498-8C41-9A1D-95A82707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BE2E7-060B-494B-9689-990AA807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10" y="173315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Recursive WITH clause can join with itself</a:t>
            </a:r>
          </a:p>
          <a:p>
            <a:r>
              <a:rPr lang="en-US" dirty="0"/>
              <a:t>Example: define a table t with one column n, iteratively join with with itself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WITH RECURSIVE t(n) AS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( VALUES (1)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UNION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SELECT n+1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FROM t WHERE n &lt; 100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)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SELECT sum(n) FROM t; 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C4A974-1770-344D-896E-EA19116FF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908683"/>
              </p:ext>
            </p:extLst>
          </p:nvPr>
        </p:nvGraphicFramePr>
        <p:xfrm>
          <a:off x="4990958" y="2774496"/>
          <a:ext cx="505716" cy="1026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16">
                  <a:extLst>
                    <a:ext uri="{9D8B030D-6E8A-4147-A177-3AD203B41FA5}">
                      <a16:colId xmlns:a16="http://schemas.microsoft.com/office/drawing/2014/main" val="2961835408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3801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0416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E065B1-4017-8A4B-9E9A-F77312CF2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25789"/>
              </p:ext>
            </p:extLst>
          </p:nvPr>
        </p:nvGraphicFramePr>
        <p:xfrm>
          <a:off x="5759807" y="2783057"/>
          <a:ext cx="505716" cy="1540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16">
                  <a:extLst>
                    <a:ext uri="{9D8B030D-6E8A-4147-A177-3AD203B41FA5}">
                      <a16:colId xmlns:a16="http://schemas.microsoft.com/office/drawing/2014/main" val="2961835408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3801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0416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2739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ECB735-9A92-D246-ACDD-146A38D1C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2281"/>
              </p:ext>
            </p:extLst>
          </p:nvPr>
        </p:nvGraphicFramePr>
        <p:xfrm>
          <a:off x="6600576" y="2781344"/>
          <a:ext cx="505716" cy="2053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16">
                  <a:extLst>
                    <a:ext uri="{9D8B030D-6E8A-4147-A177-3AD203B41FA5}">
                      <a16:colId xmlns:a16="http://schemas.microsoft.com/office/drawing/2014/main" val="2961835408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3801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0416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273976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361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264887-D968-AB4F-920E-917B43878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433229"/>
              </p:ext>
            </p:extLst>
          </p:nvPr>
        </p:nvGraphicFramePr>
        <p:xfrm>
          <a:off x="7410522" y="2779631"/>
          <a:ext cx="505716" cy="2567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16">
                  <a:extLst>
                    <a:ext uri="{9D8B030D-6E8A-4147-A177-3AD203B41FA5}">
                      <a16:colId xmlns:a16="http://schemas.microsoft.com/office/drawing/2014/main" val="2961835408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3801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0416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273976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73618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46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E919E7-5B05-B440-BC70-FBECA4B7D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50770"/>
              </p:ext>
            </p:extLst>
          </p:nvPr>
        </p:nvGraphicFramePr>
        <p:xfrm>
          <a:off x="8220468" y="2777918"/>
          <a:ext cx="505716" cy="3080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16">
                  <a:extLst>
                    <a:ext uri="{9D8B030D-6E8A-4147-A177-3AD203B41FA5}">
                      <a16:colId xmlns:a16="http://schemas.microsoft.com/office/drawing/2014/main" val="2961835408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3801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20416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273976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341931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47088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190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4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9947-C9D4-BC6A-5F44-CBF92C0B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8625"/>
            <a:ext cx="10515600" cy="1325563"/>
          </a:xfrm>
        </p:spPr>
        <p:txBody>
          <a:bodyPr/>
          <a:lstStyle/>
          <a:p>
            <a:r>
              <a:rPr lang="en-US" dirty="0"/>
              <a:t>The Power of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40AB4-7C37-D7A8-01D3-86C088B78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2781"/>
            <a:ext cx="10515600" cy="4351338"/>
          </a:xfrm>
        </p:spPr>
        <p:txBody>
          <a:bodyPr/>
          <a:lstStyle/>
          <a:p>
            <a:r>
              <a:rPr lang="en-US" dirty="0"/>
              <a:t>Recursion makes SQL Turing complete</a:t>
            </a:r>
          </a:p>
          <a:p>
            <a:r>
              <a:rPr lang="en-US" dirty="0"/>
              <a:t>Some logical are surprisingly easy to express, e.g., Sudoku solver: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74299-4998-D39C-CACF-0703F87C6295}"/>
              </a:ext>
            </a:extLst>
          </p:cNvPr>
          <p:cNvSpPr txBox="1"/>
          <p:nvPr/>
        </p:nvSpPr>
        <p:spPr>
          <a:xfrm>
            <a:off x="150018" y="1810464"/>
            <a:ext cx="786527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WITH RECURSIVE</a:t>
            </a:r>
          </a:p>
          <a:p>
            <a:r>
              <a:rPr lang="en-US" sz="1400" dirty="0"/>
              <a:t>  input(</a:t>
            </a:r>
            <a:r>
              <a:rPr lang="en-US" sz="1400" dirty="0" err="1"/>
              <a:t>sud</a:t>
            </a:r>
            <a:r>
              <a:rPr lang="en-US" sz="1400" dirty="0"/>
              <a:t>) AS (VALUES('53..7....6..195....98....6.8...6...34..8.3..17...2...6.6....28....419..5....8..79')),</a:t>
            </a:r>
          </a:p>
          <a:p>
            <a:r>
              <a:rPr lang="en-US" sz="1400" dirty="0"/>
              <a:t>  digits(z, </a:t>
            </a:r>
            <a:r>
              <a:rPr lang="en-US" sz="1400" dirty="0" err="1"/>
              <a:t>lp</a:t>
            </a:r>
            <a:r>
              <a:rPr lang="en-US" sz="1400" dirty="0"/>
              <a:t>) AS (</a:t>
            </a:r>
          </a:p>
          <a:p>
            <a:r>
              <a:rPr lang="en-US" sz="1400" dirty="0"/>
              <a:t>    VALUES('1', 1)</a:t>
            </a:r>
          </a:p>
          <a:p>
            <a:r>
              <a:rPr lang="en-US" sz="1400" dirty="0"/>
              <a:t>    UNION ALL SELECT</a:t>
            </a:r>
          </a:p>
          <a:p>
            <a:r>
              <a:rPr lang="en-US" sz="1400" dirty="0"/>
              <a:t>    CAST(lp+1 AS TEXT), lp+1 FROM digits WHERE </a:t>
            </a:r>
            <a:r>
              <a:rPr lang="en-US" sz="1400" dirty="0" err="1"/>
              <a:t>lp</a:t>
            </a:r>
            <a:r>
              <a:rPr lang="en-US" sz="1400" dirty="0"/>
              <a:t>&lt;9</a:t>
            </a:r>
          </a:p>
          <a:p>
            <a:r>
              <a:rPr lang="en-US" sz="1400" dirty="0"/>
              <a:t>  ),</a:t>
            </a:r>
          </a:p>
          <a:p>
            <a:r>
              <a:rPr lang="en-US" sz="1400" dirty="0"/>
              <a:t>  x(s, </a:t>
            </a:r>
            <a:r>
              <a:rPr lang="en-US" sz="1400" dirty="0" err="1"/>
              <a:t>ind</a:t>
            </a:r>
            <a:r>
              <a:rPr lang="en-US" sz="1400" dirty="0"/>
              <a:t>) AS (</a:t>
            </a:r>
          </a:p>
          <a:p>
            <a:r>
              <a:rPr lang="en-US" sz="1400" dirty="0"/>
              <a:t>    SELECT </a:t>
            </a:r>
            <a:r>
              <a:rPr lang="en-US" sz="1400" dirty="0" err="1"/>
              <a:t>sud</a:t>
            </a:r>
            <a:r>
              <a:rPr lang="en-US" sz="1400" dirty="0"/>
              <a:t>, </a:t>
            </a:r>
            <a:r>
              <a:rPr lang="en-US" sz="1400" dirty="0" err="1"/>
              <a:t>instr</a:t>
            </a:r>
            <a:r>
              <a:rPr lang="en-US" sz="1400" dirty="0"/>
              <a:t>(</a:t>
            </a:r>
            <a:r>
              <a:rPr lang="en-US" sz="1400" dirty="0" err="1"/>
              <a:t>sud</a:t>
            </a:r>
            <a:r>
              <a:rPr lang="en-US" sz="1400" dirty="0"/>
              <a:t>, '.') FROM input</a:t>
            </a:r>
          </a:p>
          <a:p>
            <a:r>
              <a:rPr lang="en-US" sz="1400" dirty="0"/>
              <a:t>    UNION ALL</a:t>
            </a:r>
          </a:p>
          <a:p>
            <a:r>
              <a:rPr lang="en-US" sz="1400" dirty="0"/>
              <a:t>    SELECT </a:t>
            </a:r>
            <a:r>
              <a:rPr lang="en-US" sz="1400" dirty="0" err="1"/>
              <a:t>substr</a:t>
            </a:r>
            <a:r>
              <a:rPr lang="en-US" sz="1400" dirty="0"/>
              <a:t>(s, 1, ind-1) || z || </a:t>
            </a:r>
            <a:r>
              <a:rPr lang="en-US" sz="1400" dirty="0" err="1"/>
              <a:t>substr</a:t>
            </a:r>
            <a:r>
              <a:rPr lang="en-US" sz="1400" dirty="0"/>
              <a:t>(s, ind+1),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instr</a:t>
            </a:r>
            <a:r>
              <a:rPr lang="en-US" sz="1400" dirty="0"/>
              <a:t>( </a:t>
            </a:r>
            <a:r>
              <a:rPr lang="en-US" sz="1400" dirty="0" err="1"/>
              <a:t>substr</a:t>
            </a:r>
            <a:r>
              <a:rPr lang="en-US" sz="1400" dirty="0"/>
              <a:t>(s, 1, ind-1) || z || </a:t>
            </a:r>
            <a:r>
              <a:rPr lang="en-US" sz="1400" dirty="0" err="1"/>
              <a:t>substr</a:t>
            </a:r>
            <a:r>
              <a:rPr lang="en-US" sz="1400" dirty="0"/>
              <a:t>(s, ind+1), '.' )</a:t>
            </a:r>
          </a:p>
          <a:p>
            <a:r>
              <a:rPr lang="en-US" sz="1400" dirty="0"/>
              <a:t>     FROM x, digits AS z WHERE </a:t>
            </a:r>
            <a:r>
              <a:rPr lang="en-US" sz="1400" dirty="0" err="1"/>
              <a:t>ind</a:t>
            </a:r>
            <a:r>
              <a:rPr lang="en-US" sz="1400" dirty="0"/>
              <a:t>&gt;0</a:t>
            </a:r>
          </a:p>
          <a:p>
            <a:r>
              <a:rPr lang="en-US" sz="1400" dirty="0"/>
              <a:t>      AND NOT EXISTS (</a:t>
            </a:r>
          </a:p>
          <a:p>
            <a:r>
              <a:rPr lang="en-US" sz="1400" dirty="0"/>
              <a:t>            SELECT 1</a:t>
            </a:r>
          </a:p>
          <a:p>
            <a:r>
              <a:rPr lang="en-US" sz="1400" dirty="0"/>
              <a:t>              FROM digits AS </a:t>
            </a:r>
            <a:r>
              <a:rPr lang="en-US" sz="1400" dirty="0" err="1"/>
              <a:t>lp</a:t>
            </a:r>
            <a:endParaRPr lang="en-US" sz="1400" dirty="0"/>
          </a:p>
          <a:p>
            <a:r>
              <a:rPr lang="en-US" sz="1400" dirty="0"/>
              <a:t>             WHERE </a:t>
            </a:r>
            <a:r>
              <a:rPr lang="en-US" sz="1400" dirty="0" err="1"/>
              <a:t>z.z</a:t>
            </a:r>
            <a:r>
              <a:rPr lang="en-US" sz="1400" dirty="0"/>
              <a:t> = </a:t>
            </a:r>
            <a:r>
              <a:rPr lang="en-US" sz="1400" dirty="0" err="1"/>
              <a:t>substr</a:t>
            </a:r>
            <a:r>
              <a:rPr lang="en-US" sz="1400" dirty="0"/>
              <a:t>(s, ((ind-1)/9)*9 + </a:t>
            </a:r>
            <a:r>
              <a:rPr lang="en-US" sz="1400" dirty="0" err="1"/>
              <a:t>lp</a:t>
            </a:r>
            <a:r>
              <a:rPr lang="en-US" sz="1400" dirty="0"/>
              <a:t>, 1)</a:t>
            </a:r>
          </a:p>
          <a:p>
            <a:r>
              <a:rPr lang="en-US" sz="1400" dirty="0"/>
              <a:t>                OR </a:t>
            </a:r>
            <a:r>
              <a:rPr lang="en-US" sz="1400" dirty="0" err="1"/>
              <a:t>z.z</a:t>
            </a:r>
            <a:r>
              <a:rPr lang="en-US" sz="1400" dirty="0"/>
              <a:t> = </a:t>
            </a:r>
            <a:r>
              <a:rPr lang="en-US" sz="1400" dirty="0" err="1"/>
              <a:t>substr</a:t>
            </a:r>
            <a:r>
              <a:rPr lang="en-US" sz="1400" dirty="0"/>
              <a:t>(s, ((ind-1)%9) + (lp-1)*9 + 1, 1)</a:t>
            </a:r>
          </a:p>
          <a:p>
            <a:r>
              <a:rPr lang="en-US" sz="1400" dirty="0"/>
              <a:t>                OR </a:t>
            </a:r>
            <a:r>
              <a:rPr lang="en-US" sz="1400" dirty="0" err="1"/>
              <a:t>z.z</a:t>
            </a:r>
            <a:r>
              <a:rPr lang="en-US" sz="1400" dirty="0"/>
              <a:t> = </a:t>
            </a:r>
            <a:r>
              <a:rPr lang="en-US" sz="1400" dirty="0" err="1"/>
              <a:t>substr</a:t>
            </a:r>
            <a:r>
              <a:rPr lang="en-US" sz="1400" dirty="0"/>
              <a:t>(s, (((ind-1)/3) % 3) * 3</a:t>
            </a:r>
          </a:p>
          <a:p>
            <a:r>
              <a:rPr lang="en-US" sz="1400" dirty="0"/>
              <a:t>                        + ((ind-1)/27) * 27 + </a:t>
            </a:r>
            <a:r>
              <a:rPr lang="en-US" sz="1400" dirty="0" err="1"/>
              <a:t>lp</a:t>
            </a:r>
            <a:endParaRPr lang="en-US" sz="1400" dirty="0"/>
          </a:p>
          <a:p>
            <a:r>
              <a:rPr lang="en-US" sz="1400" dirty="0"/>
              <a:t>                        + ((lp-1) / 3) * 6, 1))</a:t>
            </a:r>
          </a:p>
          <a:p>
            <a:r>
              <a:rPr lang="en-US" sz="1400" dirty="0"/>
              <a:t> )</a:t>
            </a:r>
          </a:p>
          <a:p>
            <a:r>
              <a:rPr lang="en-US" sz="1400" dirty="0"/>
              <a:t>SELECT s FROM x WHERE </a:t>
            </a:r>
            <a:r>
              <a:rPr lang="en-US" sz="1400" dirty="0" err="1"/>
              <a:t>ind</a:t>
            </a:r>
            <a:r>
              <a:rPr lang="en-US" sz="1400" dirty="0"/>
              <a:t>=0;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4D5A5-C7AD-F9AA-307E-43540484C0B6}"/>
              </a:ext>
            </a:extLst>
          </p:cNvPr>
          <p:cNvSpPr txBox="1"/>
          <p:nvPr/>
        </p:nvSpPr>
        <p:spPr>
          <a:xfrm>
            <a:off x="7648577" y="1718416"/>
            <a:ext cx="1689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Puzzle encoding</a:t>
            </a:r>
          </a:p>
          <a:p>
            <a:r>
              <a:rPr lang="en-US" dirty="0">
                <a:solidFill>
                  <a:srgbClr val="FF0000"/>
                </a:solidFill>
              </a:rPr>
              <a:t>(“.” = blank)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7D394CC-124F-DCD4-0307-228C39C8F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40966"/>
              </p:ext>
            </p:extLst>
          </p:nvPr>
        </p:nvGraphicFramePr>
        <p:xfrm>
          <a:off x="7700399" y="2587862"/>
          <a:ext cx="3476628" cy="3348198"/>
        </p:xfrm>
        <a:graphic>
          <a:graphicData uri="http://schemas.openxmlformats.org/drawingml/2006/table">
            <a:tbl>
              <a:tblPr/>
              <a:tblGrid>
                <a:gridCol w="386292">
                  <a:extLst>
                    <a:ext uri="{9D8B030D-6E8A-4147-A177-3AD203B41FA5}">
                      <a16:colId xmlns:a16="http://schemas.microsoft.com/office/drawing/2014/main" val="2549135162"/>
                    </a:ext>
                  </a:extLst>
                </a:gridCol>
                <a:gridCol w="386292">
                  <a:extLst>
                    <a:ext uri="{9D8B030D-6E8A-4147-A177-3AD203B41FA5}">
                      <a16:colId xmlns:a16="http://schemas.microsoft.com/office/drawing/2014/main" val="1766889206"/>
                    </a:ext>
                  </a:extLst>
                </a:gridCol>
                <a:gridCol w="386292">
                  <a:extLst>
                    <a:ext uri="{9D8B030D-6E8A-4147-A177-3AD203B41FA5}">
                      <a16:colId xmlns:a16="http://schemas.microsoft.com/office/drawing/2014/main" val="955612396"/>
                    </a:ext>
                  </a:extLst>
                </a:gridCol>
                <a:gridCol w="386292">
                  <a:extLst>
                    <a:ext uri="{9D8B030D-6E8A-4147-A177-3AD203B41FA5}">
                      <a16:colId xmlns:a16="http://schemas.microsoft.com/office/drawing/2014/main" val="971328447"/>
                    </a:ext>
                  </a:extLst>
                </a:gridCol>
                <a:gridCol w="386292">
                  <a:extLst>
                    <a:ext uri="{9D8B030D-6E8A-4147-A177-3AD203B41FA5}">
                      <a16:colId xmlns:a16="http://schemas.microsoft.com/office/drawing/2014/main" val="802654804"/>
                    </a:ext>
                  </a:extLst>
                </a:gridCol>
                <a:gridCol w="386292">
                  <a:extLst>
                    <a:ext uri="{9D8B030D-6E8A-4147-A177-3AD203B41FA5}">
                      <a16:colId xmlns:a16="http://schemas.microsoft.com/office/drawing/2014/main" val="3256974910"/>
                    </a:ext>
                  </a:extLst>
                </a:gridCol>
                <a:gridCol w="386292">
                  <a:extLst>
                    <a:ext uri="{9D8B030D-6E8A-4147-A177-3AD203B41FA5}">
                      <a16:colId xmlns:a16="http://schemas.microsoft.com/office/drawing/2014/main" val="3595332892"/>
                    </a:ext>
                  </a:extLst>
                </a:gridCol>
                <a:gridCol w="386292">
                  <a:extLst>
                    <a:ext uri="{9D8B030D-6E8A-4147-A177-3AD203B41FA5}">
                      <a16:colId xmlns:a16="http://schemas.microsoft.com/office/drawing/2014/main" val="3064932938"/>
                    </a:ext>
                  </a:extLst>
                </a:gridCol>
                <a:gridCol w="386292">
                  <a:extLst>
                    <a:ext uri="{9D8B030D-6E8A-4147-A177-3AD203B41FA5}">
                      <a16:colId xmlns:a16="http://schemas.microsoft.com/office/drawing/2014/main" val="1308106104"/>
                    </a:ext>
                  </a:extLst>
                </a:gridCol>
              </a:tblGrid>
              <a:tr h="372022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7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815589"/>
                  </a:ext>
                </a:extLst>
              </a:tr>
              <a:tr h="372022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6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935387"/>
                  </a:ext>
                </a:extLst>
              </a:tr>
              <a:tr h="372022"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6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325375"/>
                  </a:ext>
                </a:extLst>
              </a:tr>
              <a:tr h="372022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6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010953"/>
                  </a:ext>
                </a:extLst>
              </a:tr>
              <a:tr h="372022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4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133859"/>
                  </a:ext>
                </a:extLst>
              </a:tr>
              <a:tr h="372022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7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6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24043"/>
                  </a:ext>
                </a:extLst>
              </a:tr>
              <a:tr h="372022"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6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570054"/>
                  </a:ext>
                </a:extLst>
              </a:tr>
              <a:tr h="372022"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4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835138"/>
                  </a:ext>
                </a:extLst>
              </a:tr>
              <a:tr h="372022"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7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98736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F821004-173C-E633-E3CF-793EB6FF9FCE}"/>
              </a:ext>
            </a:extLst>
          </p:cNvPr>
          <p:cNvSpPr txBox="1"/>
          <p:nvPr/>
        </p:nvSpPr>
        <p:spPr>
          <a:xfrm>
            <a:off x="4214815" y="2515284"/>
            <a:ext cx="189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Table of digits, 1-9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DC7E09-9562-6CC1-F3B1-04953DC592A9}"/>
              </a:ext>
            </a:extLst>
          </p:cNvPr>
          <p:cNvSpPr txBox="1"/>
          <p:nvPr/>
        </p:nvSpPr>
        <p:spPr>
          <a:xfrm>
            <a:off x="4214815" y="3884727"/>
            <a:ext cx="2213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an assignment to a “.” that satisfies constraints of Sudoku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922D9-704B-B96A-303D-2F4DBCB25DB5}"/>
              </a:ext>
            </a:extLst>
          </p:cNvPr>
          <p:cNvSpPr txBox="1"/>
          <p:nvPr/>
        </p:nvSpPr>
        <p:spPr>
          <a:xfrm>
            <a:off x="3285433" y="3477273"/>
            <a:ext cx="323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Solution, given “.” at position </a:t>
            </a:r>
            <a:r>
              <a:rPr lang="en-US" dirty="0" err="1">
                <a:solidFill>
                  <a:srgbClr val="FF0000"/>
                </a:solidFill>
              </a:rPr>
              <a:t>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E30B92-6E8A-1686-1CE1-6B17844AFE0D}"/>
              </a:ext>
            </a:extLst>
          </p:cNvPr>
          <p:cNvSpPr txBox="1"/>
          <p:nvPr/>
        </p:nvSpPr>
        <p:spPr>
          <a:xfrm>
            <a:off x="4209299" y="5035634"/>
            <a:ext cx="221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Expression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22194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261E-F867-8AFC-8D5A-7F28189D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Example 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2FB27-E273-AB37-48AF-EE445095C186}"/>
              </a:ext>
            </a:extLst>
          </p:cNvPr>
          <p:cNvSpPr txBox="1"/>
          <p:nvPr/>
        </p:nvSpPr>
        <p:spPr>
          <a:xfrm>
            <a:off x="350042" y="1690688"/>
            <a:ext cx="1051559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RECURSIVE</a:t>
            </a:r>
          </a:p>
          <a:p>
            <a:r>
              <a:rPr lang="en-US" dirty="0"/>
              <a:t>  </a:t>
            </a:r>
            <a:r>
              <a:rPr lang="en-US" dirty="0" err="1"/>
              <a:t>xaxis</a:t>
            </a:r>
            <a:r>
              <a:rPr lang="en-US" dirty="0"/>
              <a:t>(x) AS (VALUES(-2.0) UNION ALL SELECT x+0.05 FROM </a:t>
            </a:r>
            <a:r>
              <a:rPr lang="en-US" dirty="0" err="1"/>
              <a:t>xaxis</a:t>
            </a:r>
            <a:r>
              <a:rPr lang="en-US" dirty="0"/>
              <a:t> WHERE x&lt;1.2),</a:t>
            </a:r>
          </a:p>
          <a:p>
            <a:r>
              <a:rPr lang="en-US" dirty="0"/>
              <a:t>  </a:t>
            </a:r>
            <a:r>
              <a:rPr lang="en-US" dirty="0" err="1"/>
              <a:t>yaxis</a:t>
            </a:r>
            <a:r>
              <a:rPr lang="en-US" dirty="0"/>
              <a:t>(y) AS (VALUES(-1.0) UNION ALL SELECT y+0.1 FROM </a:t>
            </a:r>
            <a:r>
              <a:rPr lang="en-US" dirty="0" err="1"/>
              <a:t>yaxis</a:t>
            </a:r>
            <a:r>
              <a:rPr lang="en-US" dirty="0"/>
              <a:t> WHERE y&lt;1.0),</a:t>
            </a:r>
          </a:p>
          <a:p>
            <a:r>
              <a:rPr lang="en-US" dirty="0"/>
              <a:t>  m(</a:t>
            </a:r>
            <a:r>
              <a:rPr lang="en-US" dirty="0" err="1"/>
              <a:t>iter</a:t>
            </a:r>
            <a:r>
              <a:rPr lang="en-US" dirty="0"/>
              <a:t>, cx, cy, x, y) AS (</a:t>
            </a:r>
          </a:p>
          <a:p>
            <a:r>
              <a:rPr lang="en-US" dirty="0"/>
              <a:t>    SELECT 0, x, y, 0.0, 0.0 FROM </a:t>
            </a:r>
            <a:r>
              <a:rPr lang="en-US" dirty="0" err="1"/>
              <a:t>xaxis</a:t>
            </a:r>
            <a:r>
              <a:rPr lang="en-US" dirty="0"/>
              <a:t>, </a:t>
            </a:r>
            <a:r>
              <a:rPr lang="en-US" dirty="0" err="1"/>
              <a:t>yaxis</a:t>
            </a:r>
            <a:endParaRPr lang="en-US" dirty="0"/>
          </a:p>
          <a:p>
            <a:r>
              <a:rPr lang="en-US" dirty="0"/>
              <a:t>    UNION ALL</a:t>
            </a:r>
          </a:p>
          <a:p>
            <a:r>
              <a:rPr lang="en-US" dirty="0"/>
              <a:t>    SELECT iter+1, cx, cy, x*x-y*y + cx, 2.0*x*y + cy FROM m </a:t>
            </a:r>
          </a:p>
          <a:p>
            <a:r>
              <a:rPr lang="en-US" dirty="0"/>
              <a:t>     WHERE (x*x + y*y) &lt; 4.0 AND </a:t>
            </a:r>
            <a:r>
              <a:rPr lang="en-US" dirty="0" err="1"/>
              <a:t>iter</a:t>
            </a:r>
            <a:r>
              <a:rPr lang="en-US" dirty="0"/>
              <a:t>&lt;28</a:t>
            </a:r>
          </a:p>
          <a:p>
            <a:r>
              <a:rPr lang="en-US" dirty="0"/>
              <a:t>  ),</a:t>
            </a:r>
          </a:p>
          <a:p>
            <a:r>
              <a:rPr lang="en-US" dirty="0"/>
              <a:t>  m2(</a:t>
            </a:r>
            <a:r>
              <a:rPr lang="en-US" dirty="0" err="1"/>
              <a:t>iter</a:t>
            </a:r>
            <a:r>
              <a:rPr lang="en-US" dirty="0"/>
              <a:t>, cx, cy) AS (</a:t>
            </a:r>
          </a:p>
          <a:p>
            <a:r>
              <a:rPr lang="en-US" dirty="0"/>
              <a:t>    SELECT max(</a:t>
            </a:r>
            <a:r>
              <a:rPr lang="en-US" dirty="0" err="1"/>
              <a:t>iter</a:t>
            </a:r>
            <a:r>
              <a:rPr lang="en-US" dirty="0"/>
              <a:t>), cx, cy FROM m GROUP BY cx, cy</a:t>
            </a:r>
          </a:p>
          <a:p>
            <a:r>
              <a:rPr lang="en-US" dirty="0"/>
              <a:t>  ),</a:t>
            </a:r>
          </a:p>
          <a:p>
            <a:r>
              <a:rPr lang="en-US" dirty="0"/>
              <a:t>  a(t) AS (</a:t>
            </a:r>
          </a:p>
          <a:p>
            <a:r>
              <a:rPr lang="en-US" dirty="0"/>
              <a:t>    SELECT </a:t>
            </a:r>
            <a:r>
              <a:rPr lang="en-US" dirty="0" err="1"/>
              <a:t>group_concat</a:t>
            </a:r>
            <a:r>
              <a:rPr lang="en-US" dirty="0"/>
              <a:t>( </a:t>
            </a:r>
            <a:r>
              <a:rPr lang="en-US" dirty="0" err="1"/>
              <a:t>substr</a:t>
            </a:r>
            <a:r>
              <a:rPr lang="en-US" dirty="0"/>
              <a:t>(' .+*#', 1+min(</a:t>
            </a:r>
            <a:r>
              <a:rPr lang="en-US" dirty="0" err="1"/>
              <a:t>iter</a:t>
            </a:r>
            <a:r>
              <a:rPr lang="en-US" dirty="0"/>
              <a:t>/7,4), 1), '') </a:t>
            </a:r>
          </a:p>
          <a:p>
            <a:r>
              <a:rPr lang="en-US" dirty="0"/>
              <a:t>    FROM m2 GROUP BY cy</a:t>
            </a:r>
          </a:p>
          <a:p>
            <a:r>
              <a:rPr lang="en-US" dirty="0"/>
              <a:t>  )</a:t>
            </a:r>
          </a:p>
          <a:p>
            <a:r>
              <a:rPr lang="en-US" dirty="0"/>
              <a:t>SELECT </a:t>
            </a:r>
            <a:r>
              <a:rPr lang="en-US" dirty="0" err="1"/>
              <a:t>group_concat</a:t>
            </a:r>
            <a:r>
              <a:rPr lang="en-US" dirty="0"/>
              <a:t>(</a:t>
            </a:r>
            <a:r>
              <a:rPr lang="en-US" dirty="0" err="1"/>
              <a:t>rtrim</a:t>
            </a:r>
            <a:r>
              <a:rPr lang="en-US" dirty="0"/>
              <a:t>(t),x'0a') FROM a;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07552-5C2B-6AD4-ADBA-3BD6BADADE05}"/>
              </a:ext>
            </a:extLst>
          </p:cNvPr>
          <p:cNvSpPr txBox="1"/>
          <p:nvPr/>
        </p:nvSpPr>
        <p:spPr>
          <a:xfrm>
            <a:off x="6096000" y="2013853"/>
            <a:ext cx="61007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"                                    ....#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                     ..#*..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                   ..+####+.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              .......+####....   +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             ..##+*##########+.++++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            .+.##################+.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.............+###################+.+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..++..#.....*#####################+.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...+#######++#######################.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....+*################################.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#############################################...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....+*################################.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...+#######++#######################.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..++..#.....*#####################+.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.............+###################+.+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            .+.##################+.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             ..##+*##########+.++++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              .......+####....   +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                   ..+####+.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                     ..#*..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                      ....#</a:t>
            </a:r>
          </a:p>
          <a:p>
            <a:r>
              <a:rPr lang="en-US" sz="1200" dirty="0">
                <a:solidFill>
                  <a:srgbClr val="FF0000"/>
                </a:solidFill>
                <a:latin typeface="Courier" pitchFamily="2" charset="0"/>
              </a:rPr>
              <a:t>                                    +."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61B1D4-34ED-74CA-149A-F97E9D34F763}"/>
              </a:ext>
            </a:extLst>
          </p:cNvPr>
          <p:cNvSpPr txBox="1"/>
          <p:nvPr/>
        </p:nvSpPr>
        <p:spPr>
          <a:xfrm>
            <a:off x="6941346" y="6284253"/>
            <a:ext cx="490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Mandelbrot Fractal!</a:t>
            </a:r>
          </a:p>
        </p:txBody>
      </p:sp>
    </p:spTree>
    <p:extLst>
      <p:ext uri="{BB962C8B-B14F-4D97-AF65-F5344CB8AC3E}">
        <p14:creationId xmlns:p14="http://schemas.microsoft.com/office/powerpoint/2010/main" val="36593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8EF7-7677-1B4A-8B16-3E6AB991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8629"/>
            <a:ext cx="10515600" cy="1325563"/>
          </a:xfrm>
        </p:spPr>
        <p:txBody>
          <a:bodyPr/>
          <a:lstStyle/>
          <a:p>
            <a:r>
              <a:rPr lang="en-US" dirty="0"/>
              <a:t>Recursive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839C3-DDD1-564C-9096-DA50088A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06" y="710406"/>
            <a:ext cx="10515600" cy="4351338"/>
          </a:xfrm>
        </p:spPr>
        <p:txBody>
          <a:bodyPr/>
          <a:lstStyle/>
          <a:p>
            <a:r>
              <a:rPr lang="en-US" dirty="0"/>
              <a:t>Suppose we need to find all animals that have been in contact with a keeper or animal who might be sick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FFFAE-44D5-B54A-8517-881D521C491A}"/>
              </a:ext>
            </a:extLst>
          </p:cNvPr>
          <p:cNvSpPr txBox="1"/>
          <p:nvPr/>
        </p:nvSpPr>
        <p:spPr>
          <a:xfrm>
            <a:off x="424506" y="1779687"/>
            <a:ext cx="873378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WITH recursive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as (</a:t>
            </a:r>
          </a:p>
          <a:p>
            <a:r>
              <a:rPr lang="en-US" dirty="0">
                <a:solidFill>
                  <a:srgbClr val="0070C0"/>
                </a:solidFill>
              </a:rPr>
              <a:t>    SELECT kid as </a:t>
            </a:r>
            <a:r>
              <a:rPr lang="en-US" dirty="0" err="1">
                <a:solidFill>
                  <a:srgbClr val="0070C0"/>
                </a:solidFill>
              </a:rPr>
              <a:t>sick_id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-- keepers who keep an animal who is sick</a:t>
            </a:r>
          </a:p>
          <a:p>
            <a:r>
              <a:rPr lang="en-US" dirty="0">
                <a:solidFill>
                  <a:srgbClr val="0070C0"/>
                </a:solidFill>
              </a:rPr>
              <a:t>    FROM keeps</a:t>
            </a:r>
          </a:p>
          <a:p>
            <a:r>
              <a:rPr lang="en-US" dirty="0">
                <a:solidFill>
                  <a:srgbClr val="0070C0"/>
                </a:solidFill>
              </a:rPr>
              <a:t>    JOIN animals on </a:t>
            </a:r>
            <a:r>
              <a:rPr lang="en-US" dirty="0" err="1">
                <a:solidFill>
                  <a:srgbClr val="0070C0"/>
                </a:solidFill>
              </a:rPr>
              <a:t>acageno</a:t>
            </a:r>
            <a:r>
              <a:rPr lang="en-US" dirty="0">
                <a:solidFill>
                  <a:srgbClr val="0070C0"/>
                </a:solidFill>
              </a:rPr>
              <a:t> = </a:t>
            </a:r>
            <a:r>
              <a:rPr lang="en-US" dirty="0" err="1">
                <a:solidFill>
                  <a:srgbClr val="0070C0"/>
                </a:solidFill>
              </a:rPr>
              <a:t>cageno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    WHERE </a:t>
            </a:r>
            <a:r>
              <a:rPr lang="en-US" dirty="0" err="1">
                <a:solidFill>
                  <a:srgbClr val="0070C0"/>
                </a:solidFill>
              </a:rPr>
              <a:t>animals.name</a:t>
            </a:r>
            <a:r>
              <a:rPr lang="en-US" dirty="0">
                <a:solidFill>
                  <a:srgbClr val="0070C0"/>
                </a:solidFill>
              </a:rPr>
              <a:t> = 'Mike'</a:t>
            </a:r>
          </a:p>
          <a:p>
            <a:r>
              <a:rPr lang="en-US" dirty="0">
                <a:solidFill>
                  <a:srgbClr val="0070C0"/>
                </a:solidFill>
              </a:rPr>
              <a:t>UNION</a:t>
            </a:r>
          </a:p>
          <a:p>
            <a:r>
              <a:rPr lang="en-US" dirty="0">
                <a:solidFill>
                  <a:srgbClr val="0070C0"/>
                </a:solidFill>
              </a:rPr>
              <a:t>    SELECT k1.kid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-- keepers who keep the same cage as another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                          --     keeper who might be sick</a:t>
            </a:r>
          </a:p>
          <a:p>
            <a:r>
              <a:rPr lang="en-US" dirty="0">
                <a:solidFill>
                  <a:srgbClr val="0070C0"/>
                </a:solidFill>
              </a:rPr>
              <a:t>    FROM keeps k1</a:t>
            </a:r>
          </a:p>
          <a:p>
            <a:r>
              <a:rPr lang="en-US" dirty="0">
                <a:solidFill>
                  <a:srgbClr val="0070C0"/>
                </a:solidFill>
              </a:rPr>
              <a:t>    JOIN keeps k2 on k2.cageno = k1.cageno</a:t>
            </a:r>
          </a:p>
          <a:p>
            <a:r>
              <a:rPr lang="en-US" dirty="0">
                <a:solidFill>
                  <a:srgbClr val="0070C0"/>
                </a:solidFill>
              </a:rPr>
              <a:t>    JOIN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on k2.kid = </a:t>
            </a:r>
            <a:r>
              <a:rPr lang="en-US" dirty="0" err="1">
                <a:solidFill>
                  <a:srgbClr val="0070C0"/>
                </a:solidFill>
              </a:rPr>
              <a:t>sick_id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SELECT distinct(name) FROM animals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-- animals in cages with keepers who might be sick</a:t>
            </a:r>
          </a:p>
          <a:p>
            <a:r>
              <a:rPr lang="en-US" dirty="0">
                <a:solidFill>
                  <a:srgbClr val="0070C0"/>
                </a:solidFill>
              </a:rPr>
              <a:t>JOIN keeps on </a:t>
            </a:r>
            <a:r>
              <a:rPr lang="en-US" dirty="0" err="1">
                <a:solidFill>
                  <a:srgbClr val="0070C0"/>
                </a:solidFill>
              </a:rPr>
              <a:t>cageno</a:t>
            </a:r>
            <a:r>
              <a:rPr lang="en-US" dirty="0">
                <a:solidFill>
                  <a:srgbClr val="0070C0"/>
                </a:solidFill>
              </a:rPr>
              <a:t> = </a:t>
            </a:r>
            <a:r>
              <a:rPr lang="en-US" dirty="0" err="1">
                <a:solidFill>
                  <a:srgbClr val="0070C0"/>
                </a:solidFill>
              </a:rPr>
              <a:t>acageno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JOIN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ON </a:t>
            </a:r>
            <a:r>
              <a:rPr lang="en-US" dirty="0" err="1">
                <a:solidFill>
                  <a:srgbClr val="0070C0"/>
                </a:solidFill>
              </a:rPr>
              <a:t>sick_id</a:t>
            </a:r>
            <a:r>
              <a:rPr lang="en-US" dirty="0">
                <a:solidFill>
                  <a:srgbClr val="0070C0"/>
                </a:solidFill>
              </a:rPr>
              <a:t> = kid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9A52C-C0CC-994C-9017-4134354A3847}"/>
              </a:ext>
            </a:extLst>
          </p:cNvPr>
          <p:cNvSpPr txBox="1"/>
          <p:nvPr/>
        </p:nvSpPr>
        <p:spPr>
          <a:xfrm>
            <a:off x="7943568" y="1342916"/>
            <a:ext cx="36626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Base case: keepers of Mike (note: no need to look at cages table)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Each successive iteration: keepers who keep the same cage as a keeper who might be sick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Animals kept in the cages that possibly sicky keepers keep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E50AD-43F5-F85F-59D9-26A331AD144F}"/>
              </a:ext>
            </a:extLst>
          </p:cNvPr>
          <p:cNvSpPr txBox="1"/>
          <p:nvPr/>
        </p:nvSpPr>
        <p:spPr>
          <a:xfrm>
            <a:off x="7943568" y="5685295"/>
            <a:ext cx="398639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keepers (id, name)</a:t>
            </a:r>
          </a:p>
          <a:p>
            <a:r>
              <a:rPr lang="en-US" sz="1600" b="1" dirty="0"/>
              <a:t>cages (no, </a:t>
            </a:r>
            <a:r>
              <a:rPr lang="en-US" sz="1600" b="1" dirty="0" err="1"/>
              <a:t>feedtime</a:t>
            </a:r>
            <a:r>
              <a:rPr lang="en-US" sz="1600" b="1" dirty="0"/>
              <a:t>, </a:t>
            </a:r>
            <a:r>
              <a:rPr lang="en-US" sz="1600" b="1" dirty="0" err="1"/>
              <a:t>bldg</a:t>
            </a:r>
            <a:r>
              <a:rPr lang="en-US" sz="1600" b="1" dirty="0"/>
              <a:t>)</a:t>
            </a:r>
          </a:p>
          <a:p>
            <a:r>
              <a:rPr lang="en-US" sz="1600" b="1" dirty="0"/>
              <a:t>animals (aid, age, species, </a:t>
            </a:r>
            <a:r>
              <a:rPr lang="en-US" sz="1600" b="1" dirty="0" err="1"/>
              <a:t>acageno</a:t>
            </a:r>
            <a:r>
              <a:rPr lang="en-US" sz="1600" b="1" dirty="0"/>
              <a:t>, name)</a:t>
            </a:r>
          </a:p>
          <a:p>
            <a:r>
              <a:rPr lang="en-US" sz="1600" b="1" dirty="0"/>
              <a:t>keeps (kid, </a:t>
            </a:r>
            <a:r>
              <a:rPr lang="en-US" sz="1600" b="1" dirty="0" err="1"/>
              <a:t>cageno</a:t>
            </a:r>
            <a:r>
              <a:rPr lang="en-US" sz="1600" b="1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45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5AD7-1798-A443-8216-717B4BA8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Relational Data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C8CE-1EAB-8B42-9B64-90CAF574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268" y="1600201"/>
            <a:ext cx="8976732" cy="4525963"/>
          </a:xfrm>
        </p:spPr>
        <p:txBody>
          <a:bodyPr/>
          <a:lstStyle/>
          <a:p>
            <a:r>
              <a:rPr lang="en-US" dirty="0"/>
              <a:t>All data is represented as tables of records (</a:t>
            </a:r>
            <a:r>
              <a:rPr lang="en-US" i="1" dirty="0"/>
              <a:t>tuples)</a:t>
            </a:r>
          </a:p>
          <a:p>
            <a:r>
              <a:rPr lang="en-US" dirty="0"/>
              <a:t>Tables are unordered sets (no duplicates)</a:t>
            </a:r>
          </a:p>
          <a:p>
            <a:r>
              <a:rPr lang="en-US" dirty="0"/>
              <a:t>Database is one or more tables</a:t>
            </a:r>
          </a:p>
          <a:p>
            <a:r>
              <a:rPr lang="en-US" dirty="0"/>
              <a:t>Each relation has a </a:t>
            </a:r>
            <a:r>
              <a:rPr lang="en-US" i="1" dirty="0"/>
              <a:t>schema</a:t>
            </a:r>
            <a:r>
              <a:rPr lang="en-US" dirty="0"/>
              <a:t> that describes the types of the columns/fields</a:t>
            </a:r>
          </a:p>
          <a:p>
            <a:r>
              <a:rPr lang="en-US" dirty="0"/>
              <a:t>Each field is a primitive type -- not a set or relation</a:t>
            </a:r>
          </a:p>
          <a:p>
            <a:r>
              <a:rPr lang="en-US" dirty="0"/>
              <a:t>Physical representation/layout of data is not specified (no index types, </a:t>
            </a:r>
            <a:r>
              <a:rPr lang="en-US" dirty="0" err="1"/>
              <a:t>nestings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14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456-8B56-684D-A876-C3A2BB1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7465" y="348649"/>
            <a:ext cx="10515600" cy="1325563"/>
          </a:xfrm>
        </p:spPr>
        <p:txBody>
          <a:bodyPr/>
          <a:lstStyle/>
          <a:p>
            <a:r>
              <a:rPr lang="en-US" dirty="0"/>
              <a:t>Recursion Example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32F22C5-C72E-624C-81A6-B16ED934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70970"/>
              </p:ext>
            </p:extLst>
          </p:nvPr>
        </p:nvGraphicFramePr>
        <p:xfrm>
          <a:off x="228980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855451-C31D-4E4E-ACF5-11731432E6F4}"/>
              </a:ext>
            </a:extLst>
          </p:cNvPr>
          <p:cNvSpPr txBox="1"/>
          <p:nvPr/>
        </p:nvSpPr>
        <p:spPr>
          <a:xfrm>
            <a:off x="5865340" y="46611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WITH recursive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as (</a:t>
            </a:r>
          </a:p>
          <a:p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SELECT kid as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sick_id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FROM keeps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JOIN animals on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acageno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cageno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WHERE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animals.name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= 'Mike'</a:t>
            </a:r>
          </a:p>
          <a:p>
            <a:r>
              <a:rPr lang="en-US" dirty="0">
                <a:solidFill>
                  <a:srgbClr val="0070C0"/>
                </a:solidFill>
              </a:rPr>
              <a:t>UNION</a:t>
            </a:r>
          </a:p>
          <a:p>
            <a:r>
              <a:rPr lang="en-US" dirty="0">
                <a:solidFill>
                  <a:srgbClr val="0070C0"/>
                </a:solidFill>
              </a:rPr>
              <a:t>    SELECT k1.</a:t>
            </a:r>
            <a:r>
              <a:rPr lang="en-US" dirty="0">
                <a:solidFill>
                  <a:schemeClr val="accent1"/>
                </a:solidFill>
              </a:rPr>
              <a:t>kid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    FROM keeps k1</a:t>
            </a:r>
          </a:p>
          <a:p>
            <a:r>
              <a:rPr lang="en-US" dirty="0">
                <a:solidFill>
                  <a:srgbClr val="0070C0"/>
                </a:solidFill>
              </a:rPr>
              <a:t>    JOIN keeps k2 on k2.cageno = k1.cageno</a:t>
            </a:r>
          </a:p>
          <a:p>
            <a:r>
              <a:rPr lang="en-US" dirty="0">
                <a:solidFill>
                  <a:srgbClr val="0070C0"/>
                </a:solidFill>
              </a:rPr>
              <a:t>    JOIN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on k2.kid = </a:t>
            </a:r>
            <a:r>
              <a:rPr lang="en-US" dirty="0" err="1">
                <a:solidFill>
                  <a:srgbClr val="0070C0"/>
                </a:solidFill>
              </a:rPr>
              <a:t>sick_id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C8B9DD-2543-D245-98D8-513C31A9F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19745"/>
              </p:ext>
            </p:extLst>
          </p:nvPr>
        </p:nvGraphicFramePr>
        <p:xfrm>
          <a:off x="5445179" y="4768736"/>
          <a:ext cx="1206183" cy="130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217411-2494-1D47-BA49-805C2DA2A746}"/>
              </a:ext>
            </a:extLst>
          </p:cNvPr>
          <p:cNvSpPr txBox="1"/>
          <p:nvPr/>
        </p:nvSpPr>
        <p:spPr>
          <a:xfrm>
            <a:off x="5338119" y="4381525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 case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6ED430D-08DE-1BFE-F381-678043478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93306"/>
              </p:ext>
            </p:extLst>
          </p:nvPr>
        </p:nvGraphicFramePr>
        <p:xfrm>
          <a:off x="2830886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Barry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Turdy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Mork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Ollie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78728B-B18D-AF59-D5BB-394F445B5868}"/>
              </a:ext>
            </a:extLst>
          </p:cNvPr>
          <p:cNvSpPr txBox="1"/>
          <p:nvPr/>
        </p:nvSpPr>
        <p:spPr>
          <a:xfrm>
            <a:off x="179126" y="2240753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keeps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254F24-01BA-F547-CB8E-32A40843C408}"/>
              </a:ext>
            </a:extLst>
          </p:cNvPr>
          <p:cNvSpPr txBox="1"/>
          <p:nvPr/>
        </p:nvSpPr>
        <p:spPr>
          <a:xfrm>
            <a:off x="2686359" y="2230519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animals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24394F-E5CE-7E41-807A-E6ECF27C772E}"/>
              </a:ext>
            </a:extLst>
          </p:cNvPr>
          <p:cNvSpPr txBox="1">
            <a:spLocks/>
          </p:cNvSpPr>
          <p:nvPr/>
        </p:nvSpPr>
        <p:spPr>
          <a:xfrm>
            <a:off x="385284" y="1483636"/>
            <a:ext cx="5462591" cy="546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Mike is in cageno 1, kept by keepers 1 &amp;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97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456-8B56-684D-A876-C3A2BB1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7465" y="348649"/>
            <a:ext cx="10515600" cy="1325563"/>
          </a:xfrm>
        </p:spPr>
        <p:txBody>
          <a:bodyPr/>
          <a:lstStyle/>
          <a:p>
            <a:r>
              <a:rPr lang="en-US" dirty="0"/>
              <a:t>Recursion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3956-5F5F-8E46-9791-67FD0849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84" y="1483636"/>
            <a:ext cx="5462591" cy="546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Mike is in </a:t>
            </a:r>
            <a:r>
              <a:rPr lang="en-US" dirty="0" err="1"/>
              <a:t>cageno</a:t>
            </a:r>
            <a:r>
              <a:rPr lang="en-US" dirty="0"/>
              <a:t> 1, kept by keepers 1 &amp; 2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32F22C5-C72E-624C-81A6-B16ED934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359321"/>
              </p:ext>
            </p:extLst>
          </p:nvPr>
        </p:nvGraphicFramePr>
        <p:xfrm>
          <a:off x="228980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855451-C31D-4E4E-ACF5-11731432E6F4}"/>
              </a:ext>
            </a:extLst>
          </p:cNvPr>
          <p:cNvSpPr txBox="1"/>
          <p:nvPr/>
        </p:nvSpPr>
        <p:spPr>
          <a:xfrm>
            <a:off x="5865340" y="46611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WITH recursive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as (</a:t>
            </a:r>
          </a:p>
          <a:p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chemeClr val="accent1"/>
                </a:solidFill>
              </a:rPr>
              <a:t>SELECT kid as </a:t>
            </a:r>
            <a:r>
              <a:rPr lang="en-US" dirty="0" err="1">
                <a:solidFill>
                  <a:schemeClr val="accent1"/>
                </a:solidFill>
              </a:rPr>
              <a:t>sick_id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 FROM keeps</a:t>
            </a:r>
          </a:p>
          <a:p>
            <a:r>
              <a:rPr lang="en-US" dirty="0">
                <a:solidFill>
                  <a:schemeClr val="accent1"/>
                </a:solidFill>
              </a:rPr>
              <a:t>    JOIN animals on </a:t>
            </a:r>
            <a:r>
              <a:rPr lang="en-US" dirty="0" err="1">
                <a:solidFill>
                  <a:schemeClr val="accent1"/>
                </a:solidFill>
              </a:rPr>
              <a:t>acageno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dirty="0" err="1">
                <a:solidFill>
                  <a:schemeClr val="accent1"/>
                </a:solidFill>
              </a:rPr>
              <a:t>cageno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 WHERE </a:t>
            </a:r>
            <a:r>
              <a:rPr lang="en-US" dirty="0" err="1">
                <a:solidFill>
                  <a:schemeClr val="accent1"/>
                </a:solidFill>
              </a:rPr>
              <a:t>animals.name</a:t>
            </a:r>
            <a:r>
              <a:rPr lang="en-US" dirty="0">
                <a:solidFill>
                  <a:schemeClr val="accent1"/>
                </a:solidFill>
              </a:rPr>
              <a:t> = 'Mike'</a:t>
            </a:r>
          </a:p>
          <a:p>
            <a:r>
              <a:rPr lang="en-US" dirty="0">
                <a:solidFill>
                  <a:srgbClr val="0070C0"/>
                </a:solidFill>
              </a:rPr>
              <a:t>UNION</a:t>
            </a:r>
          </a:p>
          <a:p>
            <a:r>
              <a:rPr lang="en-US" dirty="0">
                <a:solidFill>
                  <a:schemeClr val="accent2"/>
                </a:solidFill>
              </a:rPr>
              <a:t>    SELECT k1.kid</a:t>
            </a:r>
          </a:p>
          <a:p>
            <a:r>
              <a:rPr lang="en-US" dirty="0">
                <a:solidFill>
                  <a:schemeClr val="accent2"/>
                </a:solidFill>
              </a:rPr>
              <a:t>    FROM keeps k1</a:t>
            </a:r>
          </a:p>
          <a:p>
            <a:r>
              <a:rPr lang="en-US" dirty="0">
                <a:solidFill>
                  <a:schemeClr val="accent2"/>
                </a:solidFill>
              </a:rPr>
              <a:t>    JOIN keeps k2 on k2.cageno = k1.cageno</a:t>
            </a:r>
          </a:p>
          <a:p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JOIN </a:t>
            </a:r>
            <a:r>
              <a:rPr lang="en-US" dirty="0" err="1">
                <a:solidFill>
                  <a:srgbClr val="FF0000"/>
                </a:solidFill>
              </a:rPr>
              <a:t>sick_keepers</a:t>
            </a:r>
            <a:r>
              <a:rPr lang="en-US" dirty="0">
                <a:solidFill>
                  <a:srgbClr val="FF0000"/>
                </a:solidFill>
              </a:rPr>
              <a:t> on k2.kid = </a:t>
            </a:r>
            <a:r>
              <a:rPr lang="en-US" dirty="0" err="1">
                <a:solidFill>
                  <a:srgbClr val="FF0000"/>
                </a:solidFill>
              </a:rPr>
              <a:t>sick_id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C8B9DD-2543-D245-98D8-513C31A9F2FC}"/>
              </a:ext>
            </a:extLst>
          </p:cNvPr>
          <p:cNvGraphicFramePr>
            <a:graphicFrameLocks noGrp="1"/>
          </p:cNvGraphicFramePr>
          <p:nvPr/>
        </p:nvGraphicFramePr>
        <p:xfrm>
          <a:off x="5445179" y="4768736"/>
          <a:ext cx="1206183" cy="130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217411-2494-1D47-BA49-805C2DA2A746}"/>
              </a:ext>
            </a:extLst>
          </p:cNvPr>
          <p:cNvSpPr txBox="1"/>
          <p:nvPr/>
        </p:nvSpPr>
        <p:spPr>
          <a:xfrm>
            <a:off x="5338119" y="4381525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Base case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6ED430D-08DE-1BFE-F381-678043478DBC}"/>
              </a:ext>
            </a:extLst>
          </p:cNvPr>
          <p:cNvGraphicFramePr>
            <a:graphicFrameLocks noGrp="1"/>
          </p:cNvGraphicFramePr>
          <p:nvPr/>
        </p:nvGraphicFramePr>
        <p:xfrm>
          <a:off x="2830886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Barry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Turdy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Mork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Ollie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8824DB1-EF0F-AFF2-2944-D41806795BDB}"/>
              </a:ext>
            </a:extLst>
          </p:cNvPr>
          <p:cNvSpPr txBox="1"/>
          <p:nvPr/>
        </p:nvSpPr>
        <p:spPr>
          <a:xfrm>
            <a:off x="179126" y="2240753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keeps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AA013-81BD-7E48-ED45-47A1259340D6}"/>
              </a:ext>
            </a:extLst>
          </p:cNvPr>
          <p:cNvSpPr txBox="1"/>
          <p:nvPr/>
        </p:nvSpPr>
        <p:spPr>
          <a:xfrm>
            <a:off x="2686359" y="2230519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animals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061BF8-84B7-ADFC-D32B-BC57CB87155A}"/>
              </a:ext>
            </a:extLst>
          </p:cNvPr>
          <p:cNvCxnSpPr/>
          <p:nvPr/>
        </p:nvCxnSpPr>
        <p:spPr>
          <a:xfrm flipH="1" flipV="1">
            <a:off x="518160" y="3657600"/>
            <a:ext cx="5074920" cy="1722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80EB17-E2BE-2073-5833-D269C34A9E9B}"/>
              </a:ext>
            </a:extLst>
          </p:cNvPr>
          <p:cNvCxnSpPr>
            <a:cxnSpLocks/>
          </p:cNvCxnSpPr>
          <p:nvPr/>
        </p:nvCxnSpPr>
        <p:spPr>
          <a:xfrm flipH="1" flipV="1">
            <a:off x="640080" y="4145280"/>
            <a:ext cx="4953000" cy="166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BF7ED0-A54D-03DD-5294-D323ECD1C267}"/>
              </a:ext>
            </a:extLst>
          </p:cNvPr>
          <p:cNvCxnSpPr>
            <a:cxnSpLocks/>
          </p:cNvCxnSpPr>
          <p:nvPr/>
        </p:nvCxnSpPr>
        <p:spPr>
          <a:xfrm flipH="1" flipV="1">
            <a:off x="579120" y="5379720"/>
            <a:ext cx="4866059" cy="42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C1D9ED-19DF-3CFF-8320-5DF2A463B212}"/>
              </a:ext>
            </a:extLst>
          </p:cNvPr>
          <p:cNvCxnSpPr>
            <a:cxnSpLocks/>
          </p:cNvCxnSpPr>
          <p:nvPr/>
        </p:nvCxnSpPr>
        <p:spPr>
          <a:xfrm flipH="1" flipV="1">
            <a:off x="548640" y="3200400"/>
            <a:ext cx="5044440" cy="2179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456-8B56-684D-A876-C3A2BB1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7465" y="348649"/>
            <a:ext cx="10515600" cy="1325563"/>
          </a:xfrm>
        </p:spPr>
        <p:txBody>
          <a:bodyPr/>
          <a:lstStyle/>
          <a:p>
            <a:r>
              <a:rPr lang="en-US" dirty="0"/>
              <a:t>Recursion Example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32F22C5-C72E-624C-81A6-B16ED934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54019"/>
              </p:ext>
            </p:extLst>
          </p:nvPr>
        </p:nvGraphicFramePr>
        <p:xfrm>
          <a:off x="228980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855451-C31D-4E4E-ACF5-11731432E6F4}"/>
              </a:ext>
            </a:extLst>
          </p:cNvPr>
          <p:cNvSpPr txBox="1"/>
          <p:nvPr/>
        </p:nvSpPr>
        <p:spPr>
          <a:xfrm>
            <a:off x="5865340" y="46611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WITH recursive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as (</a:t>
            </a:r>
          </a:p>
          <a:p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chemeClr val="accent1"/>
                </a:solidFill>
              </a:rPr>
              <a:t>SELECT kid as </a:t>
            </a:r>
            <a:r>
              <a:rPr lang="en-US" dirty="0" err="1">
                <a:solidFill>
                  <a:schemeClr val="accent1"/>
                </a:solidFill>
              </a:rPr>
              <a:t>sick_id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 FROM keeps</a:t>
            </a:r>
          </a:p>
          <a:p>
            <a:r>
              <a:rPr lang="en-US" dirty="0">
                <a:solidFill>
                  <a:schemeClr val="accent1"/>
                </a:solidFill>
              </a:rPr>
              <a:t>    JOIN animals on </a:t>
            </a:r>
            <a:r>
              <a:rPr lang="en-US" dirty="0" err="1">
                <a:solidFill>
                  <a:schemeClr val="accent1"/>
                </a:solidFill>
              </a:rPr>
              <a:t>acageno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dirty="0" err="1">
                <a:solidFill>
                  <a:schemeClr val="accent1"/>
                </a:solidFill>
              </a:rPr>
              <a:t>cageno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 WHERE </a:t>
            </a:r>
            <a:r>
              <a:rPr lang="en-US" dirty="0" err="1">
                <a:solidFill>
                  <a:schemeClr val="accent1"/>
                </a:solidFill>
              </a:rPr>
              <a:t>animals.name</a:t>
            </a:r>
            <a:r>
              <a:rPr lang="en-US" dirty="0">
                <a:solidFill>
                  <a:schemeClr val="accent1"/>
                </a:solidFill>
              </a:rPr>
              <a:t> = 'Mike'</a:t>
            </a:r>
          </a:p>
          <a:p>
            <a:r>
              <a:rPr lang="en-US" dirty="0">
                <a:solidFill>
                  <a:srgbClr val="0070C0"/>
                </a:solidFill>
              </a:rPr>
              <a:t>UNION</a:t>
            </a:r>
          </a:p>
          <a:p>
            <a:r>
              <a:rPr lang="en-US" dirty="0">
                <a:solidFill>
                  <a:schemeClr val="accent2"/>
                </a:solidFill>
              </a:rPr>
              <a:t>    SELECT k1.kid</a:t>
            </a:r>
          </a:p>
          <a:p>
            <a:r>
              <a:rPr lang="en-US" dirty="0">
                <a:solidFill>
                  <a:schemeClr val="accent2"/>
                </a:solidFill>
              </a:rPr>
              <a:t>    FROM keeps k1</a:t>
            </a:r>
          </a:p>
          <a:p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JOIN keeps k2 on k2.cageno = k1.cageno</a:t>
            </a:r>
          </a:p>
          <a:p>
            <a:r>
              <a:rPr lang="en-US" dirty="0">
                <a:solidFill>
                  <a:schemeClr val="accent2"/>
                </a:solidFill>
              </a:rPr>
              <a:t>    JOIN </a:t>
            </a:r>
            <a:r>
              <a:rPr lang="en-US" dirty="0" err="1">
                <a:solidFill>
                  <a:schemeClr val="accent2"/>
                </a:solidFill>
              </a:rPr>
              <a:t>sick_keepers</a:t>
            </a:r>
            <a:r>
              <a:rPr lang="en-US" dirty="0">
                <a:solidFill>
                  <a:schemeClr val="accent2"/>
                </a:solidFill>
              </a:rPr>
              <a:t> on k2.kid = </a:t>
            </a:r>
            <a:r>
              <a:rPr lang="en-US" dirty="0" err="1">
                <a:solidFill>
                  <a:schemeClr val="accent2"/>
                </a:solidFill>
              </a:rPr>
              <a:t>sick_id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C8B9DD-2543-D245-98D8-513C31A9F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92516"/>
              </p:ext>
            </p:extLst>
          </p:nvPr>
        </p:nvGraphicFramePr>
        <p:xfrm>
          <a:off x="5445179" y="4768736"/>
          <a:ext cx="1206183" cy="130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217411-2494-1D47-BA49-805C2DA2A746}"/>
              </a:ext>
            </a:extLst>
          </p:cNvPr>
          <p:cNvSpPr txBox="1"/>
          <p:nvPr/>
        </p:nvSpPr>
        <p:spPr>
          <a:xfrm>
            <a:off x="5338119" y="4381525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Base case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6ED430D-08DE-1BFE-F381-678043478DBC}"/>
              </a:ext>
            </a:extLst>
          </p:cNvPr>
          <p:cNvGraphicFramePr>
            <a:graphicFrameLocks noGrp="1"/>
          </p:cNvGraphicFramePr>
          <p:nvPr/>
        </p:nvGraphicFramePr>
        <p:xfrm>
          <a:off x="2830886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Barry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Turdy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Mork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Ollie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8824DB1-EF0F-AFF2-2944-D41806795BDB}"/>
              </a:ext>
            </a:extLst>
          </p:cNvPr>
          <p:cNvSpPr txBox="1"/>
          <p:nvPr/>
        </p:nvSpPr>
        <p:spPr>
          <a:xfrm>
            <a:off x="179126" y="2240753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keeps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AA013-81BD-7E48-ED45-47A1259340D6}"/>
              </a:ext>
            </a:extLst>
          </p:cNvPr>
          <p:cNvSpPr txBox="1"/>
          <p:nvPr/>
        </p:nvSpPr>
        <p:spPr>
          <a:xfrm>
            <a:off x="2686359" y="2230519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animals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061BF8-84B7-ADFC-D32B-BC57CB87155A}"/>
              </a:ext>
            </a:extLst>
          </p:cNvPr>
          <p:cNvCxnSpPr>
            <a:cxnSpLocks/>
          </p:cNvCxnSpPr>
          <p:nvPr/>
        </p:nvCxnSpPr>
        <p:spPr>
          <a:xfrm>
            <a:off x="640080" y="3657600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80EB17-E2BE-2073-5833-D269C34A9E9B}"/>
              </a:ext>
            </a:extLst>
          </p:cNvPr>
          <p:cNvCxnSpPr>
            <a:cxnSpLocks/>
          </p:cNvCxnSpPr>
          <p:nvPr/>
        </p:nvCxnSpPr>
        <p:spPr>
          <a:xfrm>
            <a:off x="640080" y="4099560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BF7ED0-A54D-03DD-5294-D323ECD1C267}"/>
              </a:ext>
            </a:extLst>
          </p:cNvPr>
          <p:cNvCxnSpPr>
            <a:cxnSpLocks/>
          </p:cNvCxnSpPr>
          <p:nvPr/>
        </p:nvCxnSpPr>
        <p:spPr>
          <a:xfrm>
            <a:off x="640080" y="5410200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C1D9ED-19DF-3CFF-8320-5DF2A463B212}"/>
              </a:ext>
            </a:extLst>
          </p:cNvPr>
          <p:cNvCxnSpPr>
            <a:cxnSpLocks/>
          </p:cNvCxnSpPr>
          <p:nvPr/>
        </p:nvCxnSpPr>
        <p:spPr>
          <a:xfrm>
            <a:off x="640080" y="3200400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0F88E8C-2231-E7B5-2F97-733DBADDE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84" y="1483636"/>
            <a:ext cx="5462591" cy="546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Mike is in </a:t>
            </a:r>
            <a:r>
              <a:rPr lang="en-US" dirty="0" err="1"/>
              <a:t>cageno</a:t>
            </a:r>
            <a:r>
              <a:rPr lang="en-US" dirty="0"/>
              <a:t> 1, kept by keepers 1 &amp; 2</a:t>
            </a:r>
          </a:p>
        </p:txBody>
      </p:sp>
    </p:spTree>
    <p:extLst>
      <p:ext uri="{BB962C8B-B14F-4D97-AF65-F5344CB8AC3E}">
        <p14:creationId xmlns:p14="http://schemas.microsoft.com/office/powerpoint/2010/main" val="3741452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456-8B56-684D-A876-C3A2BB1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7465" y="348649"/>
            <a:ext cx="10515600" cy="1325563"/>
          </a:xfrm>
        </p:spPr>
        <p:txBody>
          <a:bodyPr/>
          <a:lstStyle/>
          <a:p>
            <a:r>
              <a:rPr lang="en-US" dirty="0"/>
              <a:t>Recursion Example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32F22C5-C72E-624C-81A6-B16ED934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81668"/>
              </p:ext>
            </p:extLst>
          </p:nvPr>
        </p:nvGraphicFramePr>
        <p:xfrm>
          <a:off x="228980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855451-C31D-4E4E-ACF5-11731432E6F4}"/>
              </a:ext>
            </a:extLst>
          </p:cNvPr>
          <p:cNvSpPr txBox="1"/>
          <p:nvPr/>
        </p:nvSpPr>
        <p:spPr>
          <a:xfrm>
            <a:off x="5865340" y="46611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WITH recursive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as (</a:t>
            </a:r>
          </a:p>
          <a:p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chemeClr val="accent1"/>
                </a:solidFill>
              </a:rPr>
              <a:t>SELECT kid as </a:t>
            </a:r>
            <a:r>
              <a:rPr lang="en-US" dirty="0" err="1">
                <a:solidFill>
                  <a:schemeClr val="accent1"/>
                </a:solidFill>
              </a:rPr>
              <a:t>sick_id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 FROM keeps</a:t>
            </a:r>
          </a:p>
          <a:p>
            <a:r>
              <a:rPr lang="en-US" dirty="0">
                <a:solidFill>
                  <a:schemeClr val="accent1"/>
                </a:solidFill>
              </a:rPr>
              <a:t>    JOIN animals on </a:t>
            </a:r>
            <a:r>
              <a:rPr lang="en-US" dirty="0" err="1">
                <a:solidFill>
                  <a:schemeClr val="accent1"/>
                </a:solidFill>
              </a:rPr>
              <a:t>acageno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dirty="0" err="1">
                <a:solidFill>
                  <a:schemeClr val="accent1"/>
                </a:solidFill>
              </a:rPr>
              <a:t>cageno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 WHERE </a:t>
            </a:r>
            <a:r>
              <a:rPr lang="en-US" dirty="0" err="1">
                <a:solidFill>
                  <a:schemeClr val="accent1"/>
                </a:solidFill>
              </a:rPr>
              <a:t>animals.name</a:t>
            </a:r>
            <a:r>
              <a:rPr lang="en-US" dirty="0">
                <a:solidFill>
                  <a:schemeClr val="accent1"/>
                </a:solidFill>
              </a:rPr>
              <a:t> = 'Mike'</a:t>
            </a:r>
          </a:p>
          <a:p>
            <a:r>
              <a:rPr lang="en-US" dirty="0">
                <a:solidFill>
                  <a:srgbClr val="0070C0"/>
                </a:solidFill>
              </a:rPr>
              <a:t>UNION</a:t>
            </a:r>
          </a:p>
          <a:p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SELECT k1.kid</a:t>
            </a:r>
          </a:p>
          <a:p>
            <a:r>
              <a:rPr lang="en-US" dirty="0">
                <a:solidFill>
                  <a:srgbClr val="FF0000"/>
                </a:solidFill>
              </a:rPr>
              <a:t>    FROM keeps k1</a:t>
            </a:r>
          </a:p>
          <a:p>
            <a:r>
              <a:rPr lang="en-US" dirty="0">
                <a:solidFill>
                  <a:schemeClr val="accent2"/>
                </a:solidFill>
              </a:rPr>
              <a:t>    JOIN keeps k2 on k2.cageno = k1.cageno</a:t>
            </a:r>
          </a:p>
          <a:p>
            <a:r>
              <a:rPr lang="en-US" dirty="0">
                <a:solidFill>
                  <a:schemeClr val="accent2"/>
                </a:solidFill>
              </a:rPr>
              <a:t>    JOIN </a:t>
            </a:r>
            <a:r>
              <a:rPr lang="en-US" dirty="0" err="1">
                <a:solidFill>
                  <a:schemeClr val="accent2"/>
                </a:solidFill>
              </a:rPr>
              <a:t>sick_keepers</a:t>
            </a:r>
            <a:r>
              <a:rPr lang="en-US" dirty="0">
                <a:solidFill>
                  <a:schemeClr val="accent2"/>
                </a:solidFill>
              </a:rPr>
              <a:t> on k2.kid = </a:t>
            </a:r>
            <a:r>
              <a:rPr lang="en-US" dirty="0" err="1">
                <a:solidFill>
                  <a:schemeClr val="accent2"/>
                </a:solidFill>
              </a:rPr>
              <a:t>sick_id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C8B9DD-2543-D245-98D8-513C31A9F2FC}"/>
              </a:ext>
            </a:extLst>
          </p:cNvPr>
          <p:cNvGraphicFramePr>
            <a:graphicFrameLocks noGrp="1"/>
          </p:cNvGraphicFramePr>
          <p:nvPr/>
        </p:nvGraphicFramePr>
        <p:xfrm>
          <a:off x="5445179" y="4768736"/>
          <a:ext cx="1206183" cy="130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217411-2494-1D47-BA49-805C2DA2A746}"/>
              </a:ext>
            </a:extLst>
          </p:cNvPr>
          <p:cNvSpPr txBox="1"/>
          <p:nvPr/>
        </p:nvSpPr>
        <p:spPr>
          <a:xfrm>
            <a:off x="5338119" y="4381525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Base case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6ED430D-08DE-1BFE-F381-678043478DBC}"/>
              </a:ext>
            </a:extLst>
          </p:cNvPr>
          <p:cNvGraphicFramePr>
            <a:graphicFrameLocks noGrp="1"/>
          </p:cNvGraphicFramePr>
          <p:nvPr/>
        </p:nvGraphicFramePr>
        <p:xfrm>
          <a:off x="2830886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Barry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Turdy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Mork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Ollie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8824DB1-EF0F-AFF2-2944-D41806795BDB}"/>
              </a:ext>
            </a:extLst>
          </p:cNvPr>
          <p:cNvSpPr txBox="1"/>
          <p:nvPr/>
        </p:nvSpPr>
        <p:spPr>
          <a:xfrm>
            <a:off x="179126" y="2240753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keeps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AA013-81BD-7E48-ED45-47A1259340D6}"/>
              </a:ext>
            </a:extLst>
          </p:cNvPr>
          <p:cNvSpPr txBox="1"/>
          <p:nvPr/>
        </p:nvSpPr>
        <p:spPr>
          <a:xfrm>
            <a:off x="2686359" y="2230519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animals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061BF8-84B7-ADFC-D32B-BC57CB87155A}"/>
              </a:ext>
            </a:extLst>
          </p:cNvPr>
          <p:cNvCxnSpPr>
            <a:cxnSpLocks/>
          </p:cNvCxnSpPr>
          <p:nvPr/>
        </p:nvCxnSpPr>
        <p:spPr>
          <a:xfrm flipH="1">
            <a:off x="640080" y="3642360"/>
            <a:ext cx="777240" cy="868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BF7ED0-A54D-03DD-5294-D323ECD1C267}"/>
              </a:ext>
            </a:extLst>
          </p:cNvPr>
          <p:cNvCxnSpPr>
            <a:cxnSpLocks/>
          </p:cNvCxnSpPr>
          <p:nvPr/>
        </p:nvCxnSpPr>
        <p:spPr>
          <a:xfrm flipH="1">
            <a:off x="640080" y="5394960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C1D9ED-19DF-3CFF-8320-5DF2A463B212}"/>
              </a:ext>
            </a:extLst>
          </p:cNvPr>
          <p:cNvCxnSpPr>
            <a:cxnSpLocks/>
          </p:cNvCxnSpPr>
          <p:nvPr/>
        </p:nvCxnSpPr>
        <p:spPr>
          <a:xfrm flipH="1">
            <a:off x="640080" y="3215640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133CBA-940B-F2AF-0037-D8FAB78F54E5}"/>
              </a:ext>
            </a:extLst>
          </p:cNvPr>
          <p:cNvCxnSpPr>
            <a:cxnSpLocks/>
          </p:cNvCxnSpPr>
          <p:nvPr/>
        </p:nvCxnSpPr>
        <p:spPr>
          <a:xfrm flipH="1">
            <a:off x="640080" y="3215640"/>
            <a:ext cx="777240" cy="883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3F2C7-FF1D-BA10-D137-C6F594AF6F4D}"/>
              </a:ext>
            </a:extLst>
          </p:cNvPr>
          <p:cNvCxnSpPr>
            <a:cxnSpLocks/>
          </p:cNvCxnSpPr>
          <p:nvPr/>
        </p:nvCxnSpPr>
        <p:spPr>
          <a:xfrm flipH="1">
            <a:off x="640080" y="3642360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81EA004-3271-957B-FC36-A6ECBB7E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84" y="1483636"/>
            <a:ext cx="5462591" cy="546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Mike is in </a:t>
            </a:r>
            <a:r>
              <a:rPr lang="en-US" dirty="0" err="1"/>
              <a:t>cageno</a:t>
            </a:r>
            <a:r>
              <a:rPr lang="en-US" dirty="0"/>
              <a:t> 1, kept by keepers 1 &amp; 2</a:t>
            </a:r>
          </a:p>
        </p:txBody>
      </p:sp>
    </p:spTree>
    <p:extLst>
      <p:ext uri="{BB962C8B-B14F-4D97-AF65-F5344CB8AC3E}">
        <p14:creationId xmlns:p14="http://schemas.microsoft.com/office/powerpoint/2010/main" val="2250582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456-8B56-684D-A876-C3A2BB1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7465" y="348649"/>
            <a:ext cx="10515600" cy="1325563"/>
          </a:xfrm>
        </p:spPr>
        <p:txBody>
          <a:bodyPr/>
          <a:lstStyle/>
          <a:p>
            <a:r>
              <a:rPr lang="en-US" dirty="0"/>
              <a:t>Recursion Example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32F22C5-C72E-624C-81A6-B16ED9340409}"/>
              </a:ext>
            </a:extLst>
          </p:cNvPr>
          <p:cNvGraphicFramePr>
            <a:graphicFrameLocks noGrp="1"/>
          </p:cNvGraphicFramePr>
          <p:nvPr/>
        </p:nvGraphicFramePr>
        <p:xfrm>
          <a:off x="228980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855451-C31D-4E4E-ACF5-11731432E6F4}"/>
              </a:ext>
            </a:extLst>
          </p:cNvPr>
          <p:cNvSpPr txBox="1"/>
          <p:nvPr/>
        </p:nvSpPr>
        <p:spPr>
          <a:xfrm>
            <a:off x="5865340" y="46611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WITH recursive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as (</a:t>
            </a:r>
          </a:p>
          <a:p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chemeClr val="accent1"/>
                </a:solidFill>
              </a:rPr>
              <a:t>SELECT kid as </a:t>
            </a:r>
            <a:r>
              <a:rPr lang="en-US" dirty="0" err="1">
                <a:solidFill>
                  <a:schemeClr val="accent1"/>
                </a:solidFill>
              </a:rPr>
              <a:t>sick_id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 FROM keeps</a:t>
            </a:r>
          </a:p>
          <a:p>
            <a:r>
              <a:rPr lang="en-US" dirty="0">
                <a:solidFill>
                  <a:schemeClr val="accent1"/>
                </a:solidFill>
              </a:rPr>
              <a:t>    JOIN animals on </a:t>
            </a:r>
            <a:r>
              <a:rPr lang="en-US" dirty="0" err="1">
                <a:solidFill>
                  <a:schemeClr val="accent1"/>
                </a:solidFill>
              </a:rPr>
              <a:t>acageno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dirty="0" err="1">
                <a:solidFill>
                  <a:schemeClr val="accent1"/>
                </a:solidFill>
              </a:rPr>
              <a:t>cageno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 WHERE </a:t>
            </a:r>
            <a:r>
              <a:rPr lang="en-US" dirty="0" err="1">
                <a:solidFill>
                  <a:schemeClr val="accent1"/>
                </a:solidFill>
              </a:rPr>
              <a:t>animals.name</a:t>
            </a:r>
            <a:r>
              <a:rPr lang="en-US" dirty="0">
                <a:solidFill>
                  <a:schemeClr val="accent1"/>
                </a:solidFill>
              </a:rPr>
              <a:t> = 'Mike'</a:t>
            </a:r>
          </a:p>
          <a:p>
            <a:r>
              <a:rPr lang="en-US" dirty="0">
                <a:solidFill>
                  <a:srgbClr val="0070C0"/>
                </a:solidFill>
              </a:rPr>
              <a:t>UNION</a:t>
            </a:r>
          </a:p>
          <a:p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SELECT k1.kid</a:t>
            </a:r>
          </a:p>
          <a:p>
            <a:r>
              <a:rPr lang="en-US" dirty="0">
                <a:solidFill>
                  <a:srgbClr val="FF0000"/>
                </a:solidFill>
              </a:rPr>
              <a:t>    FROM keeps k1</a:t>
            </a:r>
          </a:p>
          <a:p>
            <a:r>
              <a:rPr lang="en-US" dirty="0">
                <a:solidFill>
                  <a:schemeClr val="accent2"/>
                </a:solidFill>
              </a:rPr>
              <a:t>    JOIN keeps k2 on k2.cageno = k1.cageno</a:t>
            </a:r>
          </a:p>
          <a:p>
            <a:r>
              <a:rPr lang="en-US" dirty="0">
                <a:solidFill>
                  <a:schemeClr val="accent2"/>
                </a:solidFill>
              </a:rPr>
              <a:t>    JOIN </a:t>
            </a:r>
            <a:r>
              <a:rPr lang="en-US" dirty="0" err="1">
                <a:solidFill>
                  <a:schemeClr val="accent2"/>
                </a:solidFill>
              </a:rPr>
              <a:t>sick_keepers</a:t>
            </a:r>
            <a:r>
              <a:rPr lang="en-US" dirty="0">
                <a:solidFill>
                  <a:schemeClr val="accent2"/>
                </a:solidFill>
              </a:rPr>
              <a:t> on k2.kid = </a:t>
            </a:r>
            <a:r>
              <a:rPr lang="en-US" dirty="0" err="1">
                <a:solidFill>
                  <a:schemeClr val="accent2"/>
                </a:solidFill>
              </a:rPr>
              <a:t>sick_id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C8B9DD-2543-D245-98D8-513C31A9F2FC}"/>
              </a:ext>
            </a:extLst>
          </p:cNvPr>
          <p:cNvGraphicFramePr>
            <a:graphicFrameLocks noGrp="1"/>
          </p:cNvGraphicFramePr>
          <p:nvPr/>
        </p:nvGraphicFramePr>
        <p:xfrm>
          <a:off x="5445179" y="4768736"/>
          <a:ext cx="1206183" cy="130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217411-2494-1D47-BA49-805C2DA2A746}"/>
              </a:ext>
            </a:extLst>
          </p:cNvPr>
          <p:cNvSpPr txBox="1"/>
          <p:nvPr/>
        </p:nvSpPr>
        <p:spPr>
          <a:xfrm>
            <a:off x="5338119" y="4381525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Base case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6ED430D-08DE-1BFE-F381-678043478DBC}"/>
              </a:ext>
            </a:extLst>
          </p:cNvPr>
          <p:cNvGraphicFramePr>
            <a:graphicFrameLocks noGrp="1"/>
          </p:cNvGraphicFramePr>
          <p:nvPr/>
        </p:nvGraphicFramePr>
        <p:xfrm>
          <a:off x="2830886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Barry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Turdy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Mork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Ollie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8824DB1-EF0F-AFF2-2944-D41806795BDB}"/>
              </a:ext>
            </a:extLst>
          </p:cNvPr>
          <p:cNvSpPr txBox="1"/>
          <p:nvPr/>
        </p:nvSpPr>
        <p:spPr>
          <a:xfrm>
            <a:off x="179126" y="2240753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keeps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AA013-81BD-7E48-ED45-47A1259340D6}"/>
              </a:ext>
            </a:extLst>
          </p:cNvPr>
          <p:cNvSpPr txBox="1"/>
          <p:nvPr/>
        </p:nvSpPr>
        <p:spPr>
          <a:xfrm>
            <a:off x="2686359" y="2230519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animals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061BF8-84B7-ADFC-D32B-BC57CB87155A}"/>
              </a:ext>
            </a:extLst>
          </p:cNvPr>
          <p:cNvCxnSpPr>
            <a:cxnSpLocks/>
          </p:cNvCxnSpPr>
          <p:nvPr/>
        </p:nvCxnSpPr>
        <p:spPr>
          <a:xfrm flipH="1">
            <a:off x="640080" y="3642360"/>
            <a:ext cx="777240" cy="868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BF7ED0-A54D-03DD-5294-D323ECD1C267}"/>
              </a:ext>
            </a:extLst>
          </p:cNvPr>
          <p:cNvCxnSpPr>
            <a:cxnSpLocks/>
          </p:cNvCxnSpPr>
          <p:nvPr/>
        </p:nvCxnSpPr>
        <p:spPr>
          <a:xfrm flipH="1">
            <a:off x="640080" y="5394960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C1D9ED-19DF-3CFF-8320-5DF2A463B212}"/>
              </a:ext>
            </a:extLst>
          </p:cNvPr>
          <p:cNvCxnSpPr>
            <a:cxnSpLocks/>
          </p:cNvCxnSpPr>
          <p:nvPr/>
        </p:nvCxnSpPr>
        <p:spPr>
          <a:xfrm flipH="1">
            <a:off x="640080" y="3215640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133CBA-940B-F2AF-0037-D8FAB78F54E5}"/>
              </a:ext>
            </a:extLst>
          </p:cNvPr>
          <p:cNvCxnSpPr>
            <a:cxnSpLocks/>
          </p:cNvCxnSpPr>
          <p:nvPr/>
        </p:nvCxnSpPr>
        <p:spPr>
          <a:xfrm flipH="1">
            <a:off x="640080" y="3215640"/>
            <a:ext cx="777240" cy="883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3F2C7-FF1D-BA10-D137-C6F594AF6F4D}"/>
              </a:ext>
            </a:extLst>
          </p:cNvPr>
          <p:cNvCxnSpPr>
            <a:cxnSpLocks/>
          </p:cNvCxnSpPr>
          <p:nvPr/>
        </p:nvCxnSpPr>
        <p:spPr>
          <a:xfrm flipH="1">
            <a:off x="640080" y="3642360"/>
            <a:ext cx="777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5F7CC2C-9BAA-4CE8-2E22-60920DB503BD}"/>
              </a:ext>
            </a:extLst>
          </p:cNvPr>
          <p:cNvGraphicFramePr>
            <a:graphicFrameLocks noGrp="1"/>
          </p:cNvGraphicFramePr>
          <p:nvPr/>
        </p:nvGraphicFramePr>
        <p:xfrm>
          <a:off x="7119716" y="4340852"/>
          <a:ext cx="1206183" cy="174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5202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8B0B21B-A05D-6EBE-85A5-D9EE6C6FB17D}"/>
              </a:ext>
            </a:extLst>
          </p:cNvPr>
          <p:cNvSpPr txBox="1"/>
          <p:nvPr/>
        </p:nvSpPr>
        <p:spPr>
          <a:xfrm>
            <a:off x="7012656" y="3953641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Iter</a:t>
            </a:r>
            <a:r>
              <a:rPr lang="en-US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A44BD6-5BAC-ECCA-1E8A-EB96EDC6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84" y="1483636"/>
            <a:ext cx="5462591" cy="546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Mike is in </a:t>
            </a:r>
            <a:r>
              <a:rPr lang="en-US" dirty="0" err="1"/>
              <a:t>cageno</a:t>
            </a:r>
            <a:r>
              <a:rPr lang="en-US" dirty="0"/>
              <a:t> 1, kept by keepers 1 &amp; 2</a:t>
            </a:r>
          </a:p>
        </p:txBody>
      </p:sp>
    </p:spTree>
    <p:extLst>
      <p:ext uri="{BB962C8B-B14F-4D97-AF65-F5344CB8AC3E}">
        <p14:creationId xmlns:p14="http://schemas.microsoft.com/office/powerpoint/2010/main" val="1200434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456-8B56-684D-A876-C3A2BB1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7465" y="348649"/>
            <a:ext cx="10515600" cy="1325563"/>
          </a:xfrm>
        </p:spPr>
        <p:txBody>
          <a:bodyPr/>
          <a:lstStyle/>
          <a:p>
            <a:r>
              <a:rPr lang="en-US" dirty="0"/>
              <a:t>Recursion Example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32F22C5-C72E-624C-81A6-B16ED934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55237"/>
              </p:ext>
            </p:extLst>
          </p:nvPr>
        </p:nvGraphicFramePr>
        <p:xfrm>
          <a:off x="228980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855451-C31D-4E4E-ACF5-11731432E6F4}"/>
              </a:ext>
            </a:extLst>
          </p:cNvPr>
          <p:cNvSpPr txBox="1"/>
          <p:nvPr/>
        </p:nvSpPr>
        <p:spPr>
          <a:xfrm>
            <a:off x="5865340" y="46611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WITH recursive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as (</a:t>
            </a:r>
          </a:p>
          <a:p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chemeClr val="accent1"/>
                </a:solidFill>
              </a:rPr>
              <a:t>SELECT kid as </a:t>
            </a:r>
            <a:r>
              <a:rPr lang="en-US" dirty="0" err="1">
                <a:solidFill>
                  <a:schemeClr val="accent1"/>
                </a:solidFill>
              </a:rPr>
              <a:t>sick_id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 FROM keeps</a:t>
            </a:r>
          </a:p>
          <a:p>
            <a:r>
              <a:rPr lang="en-US" dirty="0">
                <a:solidFill>
                  <a:schemeClr val="accent1"/>
                </a:solidFill>
              </a:rPr>
              <a:t>    JOIN animals on </a:t>
            </a:r>
            <a:r>
              <a:rPr lang="en-US" dirty="0" err="1">
                <a:solidFill>
                  <a:schemeClr val="accent1"/>
                </a:solidFill>
              </a:rPr>
              <a:t>acageno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dirty="0" err="1">
                <a:solidFill>
                  <a:schemeClr val="accent1"/>
                </a:solidFill>
              </a:rPr>
              <a:t>cageno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 WHERE </a:t>
            </a:r>
            <a:r>
              <a:rPr lang="en-US" dirty="0" err="1">
                <a:solidFill>
                  <a:schemeClr val="accent1"/>
                </a:solidFill>
              </a:rPr>
              <a:t>animals.name</a:t>
            </a:r>
            <a:r>
              <a:rPr lang="en-US" dirty="0">
                <a:solidFill>
                  <a:schemeClr val="accent1"/>
                </a:solidFill>
              </a:rPr>
              <a:t> = 'Mike'</a:t>
            </a:r>
          </a:p>
          <a:p>
            <a:r>
              <a:rPr lang="en-US" dirty="0">
                <a:solidFill>
                  <a:srgbClr val="0070C0"/>
                </a:solidFill>
              </a:rPr>
              <a:t>UNION</a:t>
            </a:r>
          </a:p>
          <a:p>
            <a:r>
              <a:rPr lang="en-US" dirty="0">
                <a:solidFill>
                  <a:schemeClr val="accent2"/>
                </a:solidFill>
              </a:rPr>
              <a:t>    SELECT k1.kid</a:t>
            </a:r>
          </a:p>
          <a:p>
            <a:r>
              <a:rPr lang="en-US" dirty="0">
                <a:solidFill>
                  <a:schemeClr val="accent2"/>
                </a:solidFill>
              </a:rPr>
              <a:t>    FROM keeps k1</a:t>
            </a:r>
          </a:p>
          <a:p>
            <a:r>
              <a:rPr lang="en-US" dirty="0">
                <a:solidFill>
                  <a:schemeClr val="accent2"/>
                </a:solidFill>
              </a:rPr>
              <a:t>    JOIN keeps k2 on k2.cageno = k1.cageno</a:t>
            </a:r>
          </a:p>
          <a:p>
            <a:r>
              <a:rPr lang="en-US" dirty="0">
                <a:solidFill>
                  <a:srgbClr val="FF0000"/>
                </a:solidFill>
              </a:rPr>
              <a:t>    JOIN </a:t>
            </a:r>
            <a:r>
              <a:rPr lang="en-US" dirty="0" err="1">
                <a:solidFill>
                  <a:srgbClr val="FF0000"/>
                </a:solidFill>
              </a:rPr>
              <a:t>sick_keepers</a:t>
            </a:r>
            <a:r>
              <a:rPr lang="en-US" dirty="0">
                <a:solidFill>
                  <a:srgbClr val="FF0000"/>
                </a:solidFill>
              </a:rPr>
              <a:t> on k2.kid = </a:t>
            </a:r>
            <a:r>
              <a:rPr lang="en-US" dirty="0" err="1">
                <a:solidFill>
                  <a:srgbClr val="FF0000"/>
                </a:solidFill>
              </a:rPr>
              <a:t>sick_id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C8B9DD-2543-D245-98D8-513C31A9F2FC}"/>
              </a:ext>
            </a:extLst>
          </p:cNvPr>
          <p:cNvGraphicFramePr>
            <a:graphicFrameLocks noGrp="1"/>
          </p:cNvGraphicFramePr>
          <p:nvPr/>
        </p:nvGraphicFramePr>
        <p:xfrm>
          <a:off x="5445179" y="4768736"/>
          <a:ext cx="1206183" cy="130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217411-2494-1D47-BA49-805C2DA2A746}"/>
              </a:ext>
            </a:extLst>
          </p:cNvPr>
          <p:cNvSpPr txBox="1"/>
          <p:nvPr/>
        </p:nvSpPr>
        <p:spPr>
          <a:xfrm>
            <a:off x="5338119" y="4381525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Base case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6ED430D-08DE-1BFE-F381-678043478DBC}"/>
              </a:ext>
            </a:extLst>
          </p:cNvPr>
          <p:cNvGraphicFramePr>
            <a:graphicFrameLocks noGrp="1"/>
          </p:cNvGraphicFramePr>
          <p:nvPr/>
        </p:nvGraphicFramePr>
        <p:xfrm>
          <a:off x="2830886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Barry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Turdy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Mork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Ollie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8824DB1-EF0F-AFF2-2944-D41806795BDB}"/>
              </a:ext>
            </a:extLst>
          </p:cNvPr>
          <p:cNvSpPr txBox="1"/>
          <p:nvPr/>
        </p:nvSpPr>
        <p:spPr>
          <a:xfrm>
            <a:off x="179126" y="2240753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keeps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AA013-81BD-7E48-ED45-47A1259340D6}"/>
              </a:ext>
            </a:extLst>
          </p:cNvPr>
          <p:cNvSpPr txBox="1"/>
          <p:nvPr/>
        </p:nvSpPr>
        <p:spPr>
          <a:xfrm>
            <a:off x="2686359" y="2230519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animals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5F7CC2C-9BAA-4CE8-2E22-60920DB503BD}"/>
              </a:ext>
            </a:extLst>
          </p:cNvPr>
          <p:cNvGraphicFramePr>
            <a:graphicFrameLocks noGrp="1"/>
          </p:cNvGraphicFramePr>
          <p:nvPr/>
        </p:nvGraphicFramePr>
        <p:xfrm>
          <a:off x="7119716" y="4340852"/>
          <a:ext cx="1206183" cy="174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5202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8B0B21B-A05D-6EBE-85A5-D9EE6C6FB17D}"/>
              </a:ext>
            </a:extLst>
          </p:cNvPr>
          <p:cNvSpPr txBox="1"/>
          <p:nvPr/>
        </p:nvSpPr>
        <p:spPr>
          <a:xfrm>
            <a:off x="7012656" y="3953641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Iter</a:t>
            </a:r>
            <a:r>
              <a:rPr lang="en-US" dirty="0">
                <a:solidFill>
                  <a:srgbClr val="FF0000"/>
                </a:solidFill>
              </a:rPr>
              <a:t>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BE00FE-1717-C831-E0A9-807002F66813}"/>
              </a:ext>
            </a:extLst>
          </p:cNvPr>
          <p:cNvCxnSpPr>
            <a:cxnSpLocks/>
          </p:cNvCxnSpPr>
          <p:nvPr/>
        </p:nvCxnSpPr>
        <p:spPr>
          <a:xfrm flipH="1" flipV="1">
            <a:off x="579120" y="4602480"/>
            <a:ext cx="6540596" cy="120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D13FEF-DE9D-BE95-4072-D2670BCE27B9}"/>
              </a:ext>
            </a:extLst>
          </p:cNvPr>
          <p:cNvCxnSpPr>
            <a:cxnSpLocks/>
          </p:cNvCxnSpPr>
          <p:nvPr/>
        </p:nvCxnSpPr>
        <p:spPr>
          <a:xfrm flipH="1" flipV="1">
            <a:off x="579120" y="4968240"/>
            <a:ext cx="6528997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345F99C-8CB9-CEE6-F690-E7BB2BAF7535}"/>
              </a:ext>
            </a:extLst>
          </p:cNvPr>
          <p:cNvSpPr txBox="1">
            <a:spLocks/>
          </p:cNvSpPr>
          <p:nvPr/>
        </p:nvSpPr>
        <p:spPr>
          <a:xfrm>
            <a:off x="385284" y="1483636"/>
            <a:ext cx="5462591" cy="546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Mike is in cageno 1, kept by keepers 1 &amp;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456-8B56-684D-A876-C3A2BB1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7465" y="348649"/>
            <a:ext cx="10515600" cy="1325563"/>
          </a:xfrm>
        </p:spPr>
        <p:txBody>
          <a:bodyPr/>
          <a:lstStyle/>
          <a:p>
            <a:r>
              <a:rPr lang="en-US" dirty="0"/>
              <a:t>Recursion Example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32F22C5-C72E-624C-81A6-B16ED934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84237"/>
              </p:ext>
            </p:extLst>
          </p:nvPr>
        </p:nvGraphicFramePr>
        <p:xfrm>
          <a:off x="228980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855451-C31D-4E4E-ACF5-11731432E6F4}"/>
              </a:ext>
            </a:extLst>
          </p:cNvPr>
          <p:cNvSpPr txBox="1"/>
          <p:nvPr/>
        </p:nvSpPr>
        <p:spPr>
          <a:xfrm>
            <a:off x="5865340" y="46611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WITH recursive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as (</a:t>
            </a:r>
          </a:p>
          <a:p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chemeClr val="accent1"/>
                </a:solidFill>
              </a:rPr>
              <a:t>SELECT kid as </a:t>
            </a:r>
            <a:r>
              <a:rPr lang="en-US" dirty="0" err="1">
                <a:solidFill>
                  <a:schemeClr val="accent1"/>
                </a:solidFill>
              </a:rPr>
              <a:t>sick_id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 FROM keeps</a:t>
            </a:r>
          </a:p>
          <a:p>
            <a:r>
              <a:rPr lang="en-US" dirty="0">
                <a:solidFill>
                  <a:schemeClr val="accent1"/>
                </a:solidFill>
              </a:rPr>
              <a:t>    JOIN animals on </a:t>
            </a:r>
            <a:r>
              <a:rPr lang="en-US" dirty="0" err="1">
                <a:solidFill>
                  <a:schemeClr val="accent1"/>
                </a:solidFill>
              </a:rPr>
              <a:t>acageno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dirty="0" err="1">
                <a:solidFill>
                  <a:schemeClr val="accent1"/>
                </a:solidFill>
              </a:rPr>
              <a:t>cageno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 WHERE </a:t>
            </a:r>
            <a:r>
              <a:rPr lang="en-US" dirty="0" err="1">
                <a:solidFill>
                  <a:schemeClr val="accent1"/>
                </a:solidFill>
              </a:rPr>
              <a:t>animals.name</a:t>
            </a:r>
            <a:r>
              <a:rPr lang="en-US" dirty="0">
                <a:solidFill>
                  <a:schemeClr val="accent1"/>
                </a:solidFill>
              </a:rPr>
              <a:t> = 'Mike'</a:t>
            </a:r>
          </a:p>
          <a:p>
            <a:r>
              <a:rPr lang="en-US" dirty="0">
                <a:solidFill>
                  <a:srgbClr val="0070C0"/>
                </a:solidFill>
              </a:rPr>
              <a:t>UNION</a:t>
            </a:r>
          </a:p>
          <a:p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SELECT k1.kid</a:t>
            </a:r>
          </a:p>
          <a:p>
            <a:r>
              <a:rPr lang="en-US" dirty="0">
                <a:solidFill>
                  <a:srgbClr val="FF0000"/>
                </a:solidFill>
              </a:rPr>
              <a:t>    FROM keeps k1</a:t>
            </a:r>
          </a:p>
          <a:p>
            <a:r>
              <a:rPr lang="en-US" dirty="0">
                <a:solidFill>
                  <a:schemeClr val="accent2"/>
                </a:solidFill>
              </a:rPr>
              <a:t>    JOIN keeps k2 on k2.cageno = k1.cageno</a:t>
            </a:r>
          </a:p>
          <a:p>
            <a:r>
              <a:rPr lang="en-US" dirty="0">
                <a:solidFill>
                  <a:schemeClr val="accent2"/>
                </a:solidFill>
              </a:rPr>
              <a:t>    JOIN </a:t>
            </a:r>
            <a:r>
              <a:rPr lang="en-US" dirty="0" err="1">
                <a:solidFill>
                  <a:schemeClr val="accent2"/>
                </a:solidFill>
              </a:rPr>
              <a:t>sick_keepers</a:t>
            </a:r>
            <a:r>
              <a:rPr lang="en-US" dirty="0">
                <a:solidFill>
                  <a:schemeClr val="accent2"/>
                </a:solidFill>
              </a:rPr>
              <a:t> on k2.kid = </a:t>
            </a:r>
            <a:r>
              <a:rPr lang="en-US" dirty="0" err="1">
                <a:solidFill>
                  <a:schemeClr val="accent2"/>
                </a:solidFill>
              </a:rPr>
              <a:t>sick_id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C8B9DD-2543-D245-98D8-513C31A9F2FC}"/>
              </a:ext>
            </a:extLst>
          </p:cNvPr>
          <p:cNvGraphicFramePr>
            <a:graphicFrameLocks noGrp="1"/>
          </p:cNvGraphicFramePr>
          <p:nvPr/>
        </p:nvGraphicFramePr>
        <p:xfrm>
          <a:off x="5445179" y="4768736"/>
          <a:ext cx="1206183" cy="130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217411-2494-1D47-BA49-805C2DA2A746}"/>
              </a:ext>
            </a:extLst>
          </p:cNvPr>
          <p:cNvSpPr txBox="1"/>
          <p:nvPr/>
        </p:nvSpPr>
        <p:spPr>
          <a:xfrm>
            <a:off x="5338119" y="4381525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Base case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6ED430D-08DE-1BFE-F381-678043478DBC}"/>
              </a:ext>
            </a:extLst>
          </p:cNvPr>
          <p:cNvGraphicFramePr>
            <a:graphicFrameLocks noGrp="1"/>
          </p:cNvGraphicFramePr>
          <p:nvPr/>
        </p:nvGraphicFramePr>
        <p:xfrm>
          <a:off x="2830886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Barry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Turdy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Mork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Ollie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8824DB1-EF0F-AFF2-2944-D41806795BDB}"/>
              </a:ext>
            </a:extLst>
          </p:cNvPr>
          <p:cNvSpPr txBox="1"/>
          <p:nvPr/>
        </p:nvSpPr>
        <p:spPr>
          <a:xfrm>
            <a:off x="179126" y="2240753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keeps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AA013-81BD-7E48-ED45-47A1259340D6}"/>
              </a:ext>
            </a:extLst>
          </p:cNvPr>
          <p:cNvSpPr txBox="1"/>
          <p:nvPr/>
        </p:nvSpPr>
        <p:spPr>
          <a:xfrm>
            <a:off x="2686359" y="2230519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animals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5F7CC2C-9BAA-4CE8-2E22-60920DB503BD}"/>
              </a:ext>
            </a:extLst>
          </p:cNvPr>
          <p:cNvGraphicFramePr>
            <a:graphicFrameLocks noGrp="1"/>
          </p:cNvGraphicFramePr>
          <p:nvPr/>
        </p:nvGraphicFramePr>
        <p:xfrm>
          <a:off x="7119716" y="4340852"/>
          <a:ext cx="1206183" cy="174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5202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8B0B21B-A05D-6EBE-85A5-D9EE6C6FB17D}"/>
              </a:ext>
            </a:extLst>
          </p:cNvPr>
          <p:cNvSpPr txBox="1"/>
          <p:nvPr/>
        </p:nvSpPr>
        <p:spPr>
          <a:xfrm>
            <a:off x="7012656" y="3953641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Iter</a:t>
            </a:r>
            <a:r>
              <a:rPr lang="en-US" dirty="0">
                <a:solidFill>
                  <a:srgbClr val="FF0000"/>
                </a:solidFill>
              </a:rPr>
              <a:t>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D13FEF-DE9D-BE95-4072-D2670BCE27B9}"/>
              </a:ext>
            </a:extLst>
          </p:cNvPr>
          <p:cNvCxnSpPr>
            <a:cxnSpLocks/>
          </p:cNvCxnSpPr>
          <p:nvPr/>
        </p:nvCxnSpPr>
        <p:spPr>
          <a:xfrm>
            <a:off x="655320" y="4968240"/>
            <a:ext cx="807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E7A39E0-5206-D90A-9B70-6E93CF5DE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64939"/>
              </p:ext>
            </p:extLst>
          </p:nvPr>
        </p:nvGraphicFramePr>
        <p:xfrm>
          <a:off x="8965568" y="4322973"/>
          <a:ext cx="1206183" cy="174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5202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59D5B18-CF00-8437-A6CB-FCF1643D1B6E}"/>
              </a:ext>
            </a:extLst>
          </p:cNvPr>
          <p:cNvSpPr txBox="1"/>
          <p:nvPr/>
        </p:nvSpPr>
        <p:spPr>
          <a:xfrm>
            <a:off x="8858508" y="3935762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Iter</a:t>
            </a:r>
            <a:r>
              <a:rPr lang="en-US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67A0472-E065-4C5E-B0F3-979D593C9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84" y="1483636"/>
            <a:ext cx="5462591" cy="546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Mike is in </a:t>
            </a:r>
            <a:r>
              <a:rPr lang="en-US" dirty="0" err="1"/>
              <a:t>cageno</a:t>
            </a:r>
            <a:r>
              <a:rPr lang="en-US" dirty="0"/>
              <a:t> 1, kept by keepers 1 &amp; 2</a:t>
            </a:r>
          </a:p>
        </p:txBody>
      </p:sp>
    </p:spTree>
    <p:extLst>
      <p:ext uri="{BB962C8B-B14F-4D97-AF65-F5344CB8AC3E}">
        <p14:creationId xmlns:p14="http://schemas.microsoft.com/office/powerpoint/2010/main" val="16889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456-8B56-684D-A876-C3A2BB1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7465" y="348649"/>
            <a:ext cx="10515600" cy="1325563"/>
          </a:xfrm>
        </p:spPr>
        <p:txBody>
          <a:bodyPr/>
          <a:lstStyle/>
          <a:p>
            <a:r>
              <a:rPr lang="en-US" dirty="0"/>
              <a:t>Recursion Example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32F22C5-C72E-624C-81A6-B16ED9340409}"/>
              </a:ext>
            </a:extLst>
          </p:cNvPr>
          <p:cNvGraphicFramePr>
            <a:graphicFrameLocks noGrp="1"/>
          </p:cNvGraphicFramePr>
          <p:nvPr/>
        </p:nvGraphicFramePr>
        <p:xfrm>
          <a:off x="228980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855451-C31D-4E4E-ACF5-11731432E6F4}"/>
              </a:ext>
            </a:extLst>
          </p:cNvPr>
          <p:cNvSpPr txBox="1"/>
          <p:nvPr/>
        </p:nvSpPr>
        <p:spPr>
          <a:xfrm>
            <a:off x="5542499" y="75319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distinct(name) FROM animals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JOIN keeps on </a:t>
            </a:r>
            <a:r>
              <a:rPr lang="en-US" dirty="0" err="1">
                <a:solidFill>
                  <a:srgbClr val="0070C0"/>
                </a:solidFill>
              </a:rPr>
              <a:t>cageno</a:t>
            </a:r>
            <a:r>
              <a:rPr lang="en-US" dirty="0">
                <a:solidFill>
                  <a:srgbClr val="0070C0"/>
                </a:solidFill>
              </a:rPr>
              <a:t> = </a:t>
            </a:r>
            <a:r>
              <a:rPr lang="en-US" dirty="0" err="1">
                <a:solidFill>
                  <a:srgbClr val="0070C0"/>
                </a:solidFill>
              </a:rPr>
              <a:t>acageno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JOIN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ON </a:t>
            </a:r>
            <a:r>
              <a:rPr lang="en-US" dirty="0" err="1">
                <a:solidFill>
                  <a:srgbClr val="0070C0"/>
                </a:solidFill>
              </a:rPr>
              <a:t>sick_id</a:t>
            </a:r>
            <a:r>
              <a:rPr lang="en-US" dirty="0">
                <a:solidFill>
                  <a:srgbClr val="0070C0"/>
                </a:solidFill>
              </a:rPr>
              <a:t> = kid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C8B9DD-2543-D245-98D8-513C31A9F2FC}"/>
              </a:ext>
            </a:extLst>
          </p:cNvPr>
          <p:cNvGraphicFramePr>
            <a:graphicFrameLocks noGrp="1"/>
          </p:cNvGraphicFramePr>
          <p:nvPr/>
        </p:nvGraphicFramePr>
        <p:xfrm>
          <a:off x="5445179" y="4768736"/>
          <a:ext cx="1206183" cy="130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217411-2494-1D47-BA49-805C2DA2A746}"/>
              </a:ext>
            </a:extLst>
          </p:cNvPr>
          <p:cNvSpPr txBox="1"/>
          <p:nvPr/>
        </p:nvSpPr>
        <p:spPr>
          <a:xfrm>
            <a:off x="5338119" y="4381525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Base case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6ED430D-08DE-1BFE-F381-678043478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82568"/>
              </p:ext>
            </p:extLst>
          </p:nvPr>
        </p:nvGraphicFramePr>
        <p:xfrm>
          <a:off x="2830886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Barry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Turdy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Mork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Ollie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8824DB1-EF0F-AFF2-2944-D41806795BDB}"/>
              </a:ext>
            </a:extLst>
          </p:cNvPr>
          <p:cNvSpPr txBox="1"/>
          <p:nvPr/>
        </p:nvSpPr>
        <p:spPr>
          <a:xfrm>
            <a:off x="179126" y="2240753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keeps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AA013-81BD-7E48-ED45-47A1259340D6}"/>
              </a:ext>
            </a:extLst>
          </p:cNvPr>
          <p:cNvSpPr txBox="1"/>
          <p:nvPr/>
        </p:nvSpPr>
        <p:spPr>
          <a:xfrm>
            <a:off x="2686359" y="2230519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animals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5F7CC2C-9BAA-4CE8-2E22-60920DB503BD}"/>
              </a:ext>
            </a:extLst>
          </p:cNvPr>
          <p:cNvGraphicFramePr>
            <a:graphicFrameLocks noGrp="1"/>
          </p:cNvGraphicFramePr>
          <p:nvPr/>
        </p:nvGraphicFramePr>
        <p:xfrm>
          <a:off x="7119716" y="4340852"/>
          <a:ext cx="1206183" cy="174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5202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8B0B21B-A05D-6EBE-85A5-D9EE6C6FB17D}"/>
              </a:ext>
            </a:extLst>
          </p:cNvPr>
          <p:cNvSpPr txBox="1"/>
          <p:nvPr/>
        </p:nvSpPr>
        <p:spPr>
          <a:xfrm>
            <a:off x="7012656" y="3953641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Iter</a:t>
            </a:r>
            <a:r>
              <a:rPr lang="en-US" dirty="0">
                <a:solidFill>
                  <a:srgbClr val="FF0000"/>
                </a:solidFill>
              </a:rPr>
              <a:t> 1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E7A39E0-5206-D90A-9B70-6E93CF5DE910}"/>
              </a:ext>
            </a:extLst>
          </p:cNvPr>
          <p:cNvGraphicFramePr>
            <a:graphicFrameLocks noGrp="1"/>
          </p:cNvGraphicFramePr>
          <p:nvPr/>
        </p:nvGraphicFramePr>
        <p:xfrm>
          <a:off x="8965568" y="4322973"/>
          <a:ext cx="1206183" cy="174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5202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59D5B18-CF00-8437-A6CB-FCF1643D1B6E}"/>
              </a:ext>
            </a:extLst>
          </p:cNvPr>
          <p:cNvSpPr txBox="1"/>
          <p:nvPr/>
        </p:nvSpPr>
        <p:spPr>
          <a:xfrm>
            <a:off x="8858508" y="3935762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Iter</a:t>
            </a:r>
            <a:r>
              <a:rPr lang="en-US" dirty="0">
                <a:solidFill>
                  <a:srgbClr val="FF0000"/>
                </a:solidFill>
              </a:rPr>
              <a:t> 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0B0DF6-3242-3786-0491-8B9D41C0C55D}"/>
              </a:ext>
            </a:extLst>
          </p:cNvPr>
          <p:cNvCxnSpPr/>
          <p:nvPr/>
        </p:nvCxnSpPr>
        <p:spPr>
          <a:xfrm>
            <a:off x="2209800" y="3230880"/>
            <a:ext cx="18024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CE3275-B981-A65B-A861-D952B30473A4}"/>
              </a:ext>
            </a:extLst>
          </p:cNvPr>
          <p:cNvCxnSpPr/>
          <p:nvPr/>
        </p:nvCxnSpPr>
        <p:spPr>
          <a:xfrm>
            <a:off x="2209800" y="3703320"/>
            <a:ext cx="18024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54CBE5-5168-35E0-3F16-4D14BF0BD7A2}"/>
              </a:ext>
            </a:extLst>
          </p:cNvPr>
          <p:cNvCxnSpPr>
            <a:cxnSpLocks/>
          </p:cNvCxnSpPr>
          <p:nvPr/>
        </p:nvCxnSpPr>
        <p:spPr>
          <a:xfrm>
            <a:off x="2209800" y="3261360"/>
            <a:ext cx="1747585" cy="87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33C0BE-CB84-2A14-5E16-7E20EB26D8B8}"/>
              </a:ext>
            </a:extLst>
          </p:cNvPr>
          <p:cNvCxnSpPr>
            <a:cxnSpLocks/>
          </p:cNvCxnSpPr>
          <p:nvPr/>
        </p:nvCxnSpPr>
        <p:spPr>
          <a:xfrm>
            <a:off x="2179470" y="5002603"/>
            <a:ext cx="1832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1BB5C9-1D9F-2A16-2ED3-2F49037E49F4}"/>
              </a:ext>
            </a:extLst>
          </p:cNvPr>
          <p:cNvCxnSpPr>
            <a:cxnSpLocks/>
          </p:cNvCxnSpPr>
          <p:nvPr/>
        </p:nvCxnSpPr>
        <p:spPr>
          <a:xfrm flipV="1">
            <a:off x="2209800" y="4566191"/>
            <a:ext cx="1802439" cy="844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7EEA0D3-4F31-F5F0-BA1C-37DEA9A7A46B}"/>
              </a:ext>
            </a:extLst>
          </p:cNvPr>
          <p:cNvSpPr txBox="1"/>
          <p:nvPr/>
        </p:nvSpPr>
        <p:spPr>
          <a:xfrm>
            <a:off x="8847336" y="3429000"/>
            <a:ext cx="295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Sick_keepers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456-8B56-684D-A876-C3A2BB1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7465" y="348649"/>
            <a:ext cx="10515600" cy="1325563"/>
          </a:xfrm>
        </p:spPr>
        <p:txBody>
          <a:bodyPr/>
          <a:lstStyle/>
          <a:p>
            <a:r>
              <a:rPr lang="en-US" dirty="0"/>
              <a:t>Recursion Example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32F22C5-C72E-624C-81A6-B16ED9340409}"/>
              </a:ext>
            </a:extLst>
          </p:cNvPr>
          <p:cNvGraphicFramePr>
            <a:graphicFrameLocks noGrp="1"/>
          </p:cNvGraphicFramePr>
          <p:nvPr/>
        </p:nvGraphicFramePr>
        <p:xfrm>
          <a:off x="228980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855451-C31D-4E4E-ACF5-11731432E6F4}"/>
              </a:ext>
            </a:extLst>
          </p:cNvPr>
          <p:cNvSpPr txBox="1"/>
          <p:nvPr/>
        </p:nvSpPr>
        <p:spPr>
          <a:xfrm>
            <a:off x="5542499" y="75319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SELECT distinct(name) FROM animals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JOIN keeps on </a:t>
            </a:r>
            <a:r>
              <a:rPr lang="en-US" dirty="0" err="1">
                <a:solidFill>
                  <a:srgbClr val="0070C0"/>
                </a:solidFill>
              </a:rPr>
              <a:t>cageno</a:t>
            </a:r>
            <a:r>
              <a:rPr lang="en-US" dirty="0">
                <a:solidFill>
                  <a:srgbClr val="0070C0"/>
                </a:solidFill>
              </a:rPr>
              <a:t> = </a:t>
            </a:r>
            <a:r>
              <a:rPr lang="en-US" dirty="0" err="1">
                <a:solidFill>
                  <a:srgbClr val="0070C0"/>
                </a:solidFill>
              </a:rPr>
              <a:t>acageno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JOIN </a:t>
            </a:r>
            <a:r>
              <a:rPr lang="en-US" dirty="0" err="1">
                <a:solidFill>
                  <a:srgbClr val="0070C0"/>
                </a:solidFill>
              </a:rPr>
              <a:t>sick_keepers</a:t>
            </a:r>
            <a:r>
              <a:rPr lang="en-US" dirty="0">
                <a:solidFill>
                  <a:srgbClr val="0070C0"/>
                </a:solidFill>
              </a:rPr>
              <a:t> ON </a:t>
            </a:r>
            <a:r>
              <a:rPr lang="en-US" dirty="0" err="1">
                <a:solidFill>
                  <a:srgbClr val="0070C0"/>
                </a:solidFill>
              </a:rPr>
              <a:t>sick_id</a:t>
            </a:r>
            <a:r>
              <a:rPr lang="en-US" dirty="0">
                <a:solidFill>
                  <a:srgbClr val="0070C0"/>
                </a:solidFill>
              </a:rPr>
              <a:t> = kid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C8B9DD-2543-D245-98D8-513C31A9F2FC}"/>
              </a:ext>
            </a:extLst>
          </p:cNvPr>
          <p:cNvGraphicFramePr>
            <a:graphicFrameLocks noGrp="1"/>
          </p:cNvGraphicFramePr>
          <p:nvPr/>
        </p:nvGraphicFramePr>
        <p:xfrm>
          <a:off x="5445179" y="4768736"/>
          <a:ext cx="1206183" cy="130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217411-2494-1D47-BA49-805C2DA2A746}"/>
              </a:ext>
            </a:extLst>
          </p:cNvPr>
          <p:cNvSpPr txBox="1"/>
          <p:nvPr/>
        </p:nvSpPr>
        <p:spPr>
          <a:xfrm>
            <a:off x="5338119" y="4381525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Base case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6ED430D-08DE-1BFE-F381-678043478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70461"/>
              </p:ext>
            </p:extLst>
          </p:nvPr>
        </p:nvGraphicFramePr>
        <p:xfrm>
          <a:off x="2830886" y="2591091"/>
          <a:ext cx="2252999" cy="348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9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  <a:gridCol w="1052150">
                  <a:extLst>
                    <a:ext uri="{9D8B030D-6E8A-4147-A177-3AD203B41FA5}">
                      <a16:colId xmlns:a16="http://schemas.microsoft.com/office/drawing/2014/main" val="4281028151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cageno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Mike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8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Sally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1000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Barry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9353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Turdy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Mork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7720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Ollie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8914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8824DB1-EF0F-AFF2-2944-D41806795BDB}"/>
              </a:ext>
            </a:extLst>
          </p:cNvPr>
          <p:cNvSpPr txBox="1"/>
          <p:nvPr/>
        </p:nvSpPr>
        <p:spPr>
          <a:xfrm>
            <a:off x="179126" y="2240753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keeps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AA013-81BD-7E48-ED45-47A1259340D6}"/>
              </a:ext>
            </a:extLst>
          </p:cNvPr>
          <p:cNvSpPr txBox="1"/>
          <p:nvPr/>
        </p:nvSpPr>
        <p:spPr>
          <a:xfrm>
            <a:off x="2686359" y="2230519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animals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5F7CC2C-9BAA-4CE8-2E22-60920DB503BD}"/>
              </a:ext>
            </a:extLst>
          </p:cNvPr>
          <p:cNvGraphicFramePr>
            <a:graphicFrameLocks noGrp="1"/>
          </p:cNvGraphicFramePr>
          <p:nvPr/>
        </p:nvGraphicFramePr>
        <p:xfrm>
          <a:off x="7119716" y="4340852"/>
          <a:ext cx="1206183" cy="174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5202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8B0B21B-A05D-6EBE-85A5-D9EE6C6FB17D}"/>
              </a:ext>
            </a:extLst>
          </p:cNvPr>
          <p:cNvSpPr txBox="1"/>
          <p:nvPr/>
        </p:nvSpPr>
        <p:spPr>
          <a:xfrm>
            <a:off x="7012656" y="3953641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Iter</a:t>
            </a:r>
            <a:r>
              <a:rPr lang="en-US" dirty="0">
                <a:solidFill>
                  <a:srgbClr val="FF0000"/>
                </a:solidFill>
              </a:rPr>
              <a:t> 1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E7A39E0-5206-D90A-9B70-6E93CF5DE910}"/>
              </a:ext>
            </a:extLst>
          </p:cNvPr>
          <p:cNvGraphicFramePr>
            <a:graphicFrameLocks noGrp="1"/>
          </p:cNvGraphicFramePr>
          <p:nvPr/>
        </p:nvGraphicFramePr>
        <p:xfrm>
          <a:off x="8965568" y="4322973"/>
          <a:ext cx="1206183" cy="174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183">
                  <a:extLst>
                    <a:ext uri="{9D8B030D-6E8A-4147-A177-3AD203B41FA5}">
                      <a16:colId xmlns:a16="http://schemas.microsoft.com/office/drawing/2014/main" val="2109713043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dirty="0" err="1"/>
                        <a:t>Sick_id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93358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46257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31469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5202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59D5B18-CF00-8437-A6CB-FCF1643D1B6E}"/>
              </a:ext>
            </a:extLst>
          </p:cNvPr>
          <p:cNvSpPr txBox="1"/>
          <p:nvPr/>
        </p:nvSpPr>
        <p:spPr>
          <a:xfrm>
            <a:off x="8858508" y="3935762"/>
            <a:ext cx="15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Iter</a:t>
            </a:r>
            <a:r>
              <a:rPr lang="en-US" dirty="0">
                <a:solidFill>
                  <a:srgbClr val="FF0000"/>
                </a:solidFill>
              </a:rPr>
              <a:t> 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0B0DF6-3242-3786-0491-8B9D41C0C55D}"/>
              </a:ext>
            </a:extLst>
          </p:cNvPr>
          <p:cNvCxnSpPr/>
          <p:nvPr/>
        </p:nvCxnSpPr>
        <p:spPr>
          <a:xfrm>
            <a:off x="2209800" y="3230880"/>
            <a:ext cx="18024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CE3275-B981-A65B-A861-D952B30473A4}"/>
              </a:ext>
            </a:extLst>
          </p:cNvPr>
          <p:cNvCxnSpPr/>
          <p:nvPr/>
        </p:nvCxnSpPr>
        <p:spPr>
          <a:xfrm>
            <a:off x="2209800" y="3703320"/>
            <a:ext cx="18024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54CBE5-5168-35E0-3F16-4D14BF0BD7A2}"/>
              </a:ext>
            </a:extLst>
          </p:cNvPr>
          <p:cNvCxnSpPr>
            <a:cxnSpLocks/>
          </p:cNvCxnSpPr>
          <p:nvPr/>
        </p:nvCxnSpPr>
        <p:spPr>
          <a:xfrm>
            <a:off x="2209800" y="3261360"/>
            <a:ext cx="1747585" cy="87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33C0BE-CB84-2A14-5E16-7E20EB26D8B8}"/>
              </a:ext>
            </a:extLst>
          </p:cNvPr>
          <p:cNvCxnSpPr>
            <a:cxnSpLocks/>
          </p:cNvCxnSpPr>
          <p:nvPr/>
        </p:nvCxnSpPr>
        <p:spPr>
          <a:xfrm>
            <a:off x="2179470" y="5002603"/>
            <a:ext cx="1832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1BB5C9-1D9F-2A16-2ED3-2F49037E49F4}"/>
              </a:ext>
            </a:extLst>
          </p:cNvPr>
          <p:cNvCxnSpPr>
            <a:cxnSpLocks/>
          </p:cNvCxnSpPr>
          <p:nvPr/>
        </p:nvCxnSpPr>
        <p:spPr>
          <a:xfrm flipV="1">
            <a:off x="2209800" y="4566191"/>
            <a:ext cx="1802439" cy="844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DC847D0-DC69-F4AA-25FD-51C20F3ADE88}"/>
              </a:ext>
            </a:extLst>
          </p:cNvPr>
          <p:cNvSpPr txBox="1"/>
          <p:nvPr/>
        </p:nvSpPr>
        <p:spPr>
          <a:xfrm>
            <a:off x="8847336" y="3429000"/>
            <a:ext cx="295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Sick_keepers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40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8F87-6791-F642-ADA3-FB6BA18D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Break</a:t>
            </a:r>
          </a:p>
        </p:txBody>
      </p:sp>
      <p:pic>
        <p:nvPicPr>
          <p:cNvPr id="2050" name="Picture 2" descr="Meme Creator - Funny Break time Meme Generator at MemeCreator.org!">
            <a:extLst>
              <a:ext uri="{FF2B5EF4-FFF2-40B4-BE49-F238E27FC236}">
                <a16:creationId xmlns:a16="http://schemas.microsoft.com/office/drawing/2014/main" id="{3840B5E8-549F-C742-9DC7-A10425FC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95" y="1577368"/>
            <a:ext cx="41529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0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FE05-EA10-2C4A-83BD-A50BC8B6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Relational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EA8E3-2B1C-1C43-A8B7-23906C812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“Algebra” – Closed under its own operations</a:t>
            </a:r>
          </a:p>
          <a:p>
            <a:pPr lvl="1"/>
            <a:r>
              <a:rPr lang="en-US" dirty="0"/>
              <a:t>Every expression over relations produces a relation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Projection</a:t>
            </a:r>
            <a:r>
              <a:rPr lang="en-US" dirty="0"/>
              <a:t> (</a:t>
            </a:r>
            <a:r>
              <a:rPr lang="el-GR" dirty="0"/>
              <a:t>π(</a:t>
            </a:r>
            <a:r>
              <a:rPr lang="en-US" dirty="0"/>
              <a:t>T,c1, …, </a:t>
            </a:r>
            <a:r>
              <a:rPr lang="en-US" dirty="0" err="1"/>
              <a:t>cn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select a subset of columns c1 .. </a:t>
            </a:r>
            <a:r>
              <a:rPr lang="en-US" dirty="0" err="1"/>
              <a:t>cn</a:t>
            </a:r>
            <a:endParaRPr lang="en-US" dirty="0"/>
          </a:p>
          <a:p>
            <a:r>
              <a:rPr lang="en-US" b="1" dirty="0"/>
              <a:t>Selection</a:t>
            </a:r>
            <a:r>
              <a:rPr lang="en-US" dirty="0"/>
              <a:t> (𝛔(T, pred))</a:t>
            </a:r>
          </a:p>
          <a:p>
            <a:pPr lvl="1"/>
            <a:r>
              <a:rPr lang="en-US" dirty="0"/>
              <a:t>select a subset of rows that satisfy </a:t>
            </a:r>
            <a:r>
              <a:rPr lang="en-US" dirty="0" err="1"/>
              <a:t>pred</a:t>
            </a:r>
            <a:endParaRPr lang="en-US" dirty="0"/>
          </a:p>
          <a:p>
            <a:r>
              <a:rPr lang="en-US" b="1" dirty="0"/>
              <a:t>Cross Product </a:t>
            </a:r>
            <a:r>
              <a:rPr lang="en-US" dirty="0"/>
              <a:t>(T1 x T2)</a:t>
            </a:r>
          </a:p>
          <a:p>
            <a:pPr lvl="1"/>
            <a:r>
              <a:rPr lang="en-US" dirty="0"/>
              <a:t>combine two tables</a:t>
            </a:r>
          </a:p>
          <a:p>
            <a:r>
              <a:rPr lang="en-US" b="1" dirty="0"/>
              <a:t>Join</a:t>
            </a:r>
            <a:r>
              <a:rPr lang="en-US" dirty="0"/>
              <a:t> (⨝(T1, T2, pred)) = 𝛔(T1 x T2, pred)</a:t>
            </a:r>
          </a:p>
          <a:p>
            <a:pPr lvl="1"/>
            <a:r>
              <a:rPr lang="en-US" dirty="0"/>
              <a:t>combine two tables with a predicate</a:t>
            </a:r>
          </a:p>
          <a:p>
            <a:pPr lvl="1"/>
            <a:endParaRPr lang="en-US" dirty="0"/>
          </a:p>
          <a:p>
            <a:r>
              <a:rPr lang="en-US" dirty="0"/>
              <a:t>Plus set operations (UNION, DIFFERENCE,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05C6-68D7-FCC9-A215-4CC3FF91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2" y="211408"/>
            <a:ext cx="10515600" cy="1325563"/>
          </a:xfrm>
        </p:spPr>
        <p:txBody>
          <a:bodyPr/>
          <a:lstStyle/>
          <a:p>
            <a:r>
              <a:rPr lang="en-US" dirty="0"/>
              <a:t>Window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0CE2-E189-D5D3-7272-2ACF5E881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322"/>
            <a:ext cx="11206163" cy="55629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Suppose I want to compute a CDF of animal </a:t>
            </a:r>
            <a:r>
              <a:rPr lang="en-US" dirty="0" err="1"/>
              <a:t>feedtimes</a:t>
            </a:r>
            <a:endParaRPr lang="en-US" dirty="0"/>
          </a:p>
          <a:p>
            <a:r>
              <a:rPr lang="en-US" dirty="0"/>
              <a:t>Consider a table like: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times (hour int, minute int, </a:t>
            </a:r>
            <a:r>
              <a:rPr lang="en-US" sz="2400" dirty="0" err="1">
                <a:solidFill>
                  <a:schemeClr val="accent1"/>
                </a:solidFill>
              </a:rPr>
              <a:t>animalid</a:t>
            </a:r>
            <a:r>
              <a:rPr lang="en-US" sz="2400" dirty="0">
                <a:solidFill>
                  <a:schemeClr val="accent1"/>
                </a:solidFill>
              </a:rPr>
              <a:t> int)</a:t>
            </a:r>
            <a:endParaRPr lang="en-US" sz="2400" dirty="0"/>
          </a:p>
          <a:p>
            <a:r>
              <a:rPr lang="en-US" dirty="0"/>
              <a:t>Tricky to do this in regular SQL;  idea:</a:t>
            </a:r>
          </a:p>
          <a:p>
            <a:pPr lvl="1"/>
            <a:r>
              <a:rPr lang="en-US" dirty="0"/>
              <a:t>Sort by hour, minute</a:t>
            </a:r>
          </a:p>
          <a:p>
            <a:pPr lvl="1"/>
            <a:r>
              <a:rPr lang="en-US" dirty="0"/>
              <a:t>For each row X, select the number of rows with hour &lt;= </a:t>
            </a:r>
            <a:r>
              <a:rPr lang="en-US" dirty="0" err="1"/>
              <a:t>X.hour</a:t>
            </a:r>
            <a:r>
              <a:rPr lang="en-US" dirty="0"/>
              <a:t> and minute &lt;= </a:t>
            </a:r>
            <a:r>
              <a:rPr lang="en-US" dirty="0" err="1"/>
              <a:t>X.minute</a:t>
            </a:r>
            <a:r>
              <a:rPr lang="en-US" dirty="0"/>
              <a:t>	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What if we want to partition this and get a CDF for each animal separately?</a:t>
            </a:r>
          </a:p>
          <a:p>
            <a:pPr lvl="1"/>
            <a:r>
              <a:rPr lang="en-US" dirty="0"/>
              <a:t>What if we want the 7 day moving average of </a:t>
            </a:r>
            <a:r>
              <a:rPr lang="en-US" dirty="0" err="1"/>
              <a:t>feedtimes</a:t>
            </a:r>
            <a:r>
              <a:rPr lang="en-US" dirty="0"/>
              <a:t>? </a:t>
            </a:r>
          </a:p>
          <a:p>
            <a:r>
              <a:rPr lang="en-US" dirty="0"/>
              <a:t>Generally a pain to work with ordered data in SQL….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594DE-97E2-9FD8-DBF2-EB6CBCDDF62E}"/>
              </a:ext>
            </a:extLst>
          </p:cNvPr>
          <p:cNvSpPr txBox="1"/>
          <p:nvPr/>
        </p:nvSpPr>
        <p:spPr>
          <a:xfrm>
            <a:off x="2717006" y="3458710"/>
            <a:ext cx="79795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SELECT hour, minute,</a:t>
            </a:r>
          </a:p>
          <a:p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 (SELECT count(*)</a:t>
            </a:r>
          </a:p>
          <a:p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  FROM times t2</a:t>
            </a:r>
          </a:p>
          <a:p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  WHERE 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t.hour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= t2.hour AND t. minute &gt;= t2.minute)</a:t>
            </a:r>
          </a:p>
          <a:p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    OR (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t.hour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&gt; t2.hour))</a:t>
            </a:r>
          </a:p>
          <a:p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FROM times t</a:t>
            </a:r>
          </a:p>
          <a:p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ORDER BY hour, minute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460CC-99BB-24EC-19E9-A425C099EEA8}"/>
              </a:ext>
            </a:extLst>
          </p:cNvPr>
          <p:cNvSpPr txBox="1"/>
          <p:nvPr/>
        </p:nvSpPr>
        <p:spPr>
          <a:xfrm>
            <a:off x="5955505" y="3457239"/>
            <a:ext cx="3405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Correlated subexpression:  references outer table, evaluated once per outer table row!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EE1A7C-4FF9-2965-60E6-2D5E005F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440" y="97578"/>
            <a:ext cx="4110923" cy="28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D7AD-AB49-1767-EDF3-64823C3A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33675" y="335990"/>
            <a:ext cx="10515600" cy="1325563"/>
          </a:xfrm>
        </p:spPr>
        <p:txBody>
          <a:bodyPr/>
          <a:lstStyle/>
          <a:p>
            <a:r>
              <a:rPr lang="en-US" dirty="0"/>
              <a:t>Window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8CB7D-B428-0E4E-AF02-E4DBAFC9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737"/>
            <a:ext cx="10515600" cy="16614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x, y, ..., </a:t>
            </a:r>
            <a:r>
              <a:rPr lang="en-US" dirty="0" err="1"/>
              <a:t>window_func</a:t>
            </a:r>
            <a:r>
              <a:rPr lang="en-US" dirty="0"/>
              <a:t>(params) </a:t>
            </a:r>
          </a:p>
          <a:p>
            <a:pPr marL="0" indent="0">
              <a:buNone/>
            </a:pPr>
            <a:r>
              <a:rPr lang="en-US" dirty="0"/>
              <a:t>	OVER (PARTITION BY alist1 ORDER BY alist2)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5D232-278C-D19B-7D8F-0057EEB8D8EA}"/>
              </a:ext>
            </a:extLst>
          </p:cNvPr>
          <p:cNvSpPr txBox="1"/>
          <p:nvPr/>
        </p:nvSpPr>
        <p:spPr>
          <a:xfrm>
            <a:off x="2914650" y="3726546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Split the rows into partitions by alist1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AC1B9-4FCC-CA44-72FF-4931AFE08645}"/>
              </a:ext>
            </a:extLst>
          </p:cNvPr>
          <p:cNvSpPr txBox="1"/>
          <p:nvPr/>
        </p:nvSpPr>
        <p:spPr>
          <a:xfrm>
            <a:off x="5905500" y="3740834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Within each partition order rows by alist2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31254-F9FE-8CB9-18A5-F7CCA1DF4580}"/>
              </a:ext>
            </a:extLst>
          </p:cNvPr>
          <p:cNvSpPr txBox="1"/>
          <p:nvPr/>
        </p:nvSpPr>
        <p:spPr>
          <a:xfrm>
            <a:off x="3200399" y="2161958"/>
            <a:ext cx="368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Compute the value of </a:t>
            </a:r>
            <a:r>
              <a:rPr lang="en-US" dirty="0" err="1">
                <a:solidFill>
                  <a:schemeClr val="accent1"/>
                </a:solidFill>
              </a:rPr>
              <a:t>window_func</a:t>
            </a:r>
            <a:r>
              <a:rPr lang="en-US" dirty="0">
                <a:solidFill>
                  <a:schemeClr val="accent1"/>
                </a:solidFill>
              </a:rPr>
              <a:t> for each row of each partition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EBE167-C83E-E425-913F-29FB3DE3177C}"/>
              </a:ext>
            </a:extLst>
          </p:cNvPr>
          <p:cNvSpPr txBox="1">
            <a:spLocks/>
          </p:cNvSpPr>
          <p:nvPr/>
        </p:nvSpPr>
        <p:spPr>
          <a:xfrm>
            <a:off x="2381" y="4241349"/>
            <a:ext cx="11806238" cy="166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SELECT hour, minute, RANK() OVER (ORDER BY hour, minute) FROM times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accent1"/>
                </a:solidFill>
              </a:rPr>
              <a:t>Compute the rank of each row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AE486-2040-7299-E58C-9ACC8E958583}"/>
              </a:ext>
            </a:extLst>
          </p:cNvPr>
          <p:cNvSpPr txBox="1"/>
          <p:nvPr/>
        </p:nvSpPr>
        <p:spPr>
          <a:xfrm>
            <a:off x="4550568" y="998771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times (hour int, minute int, </a:t>
            </a:r>
            <a:r>
              <a:rPr lang="en-US" sz="1800" dirty="0" err="1">
                <a:solidFill>
                  <a:schemeClr val="accent1"/>
                </a:solidFill>
              </a:rPr>
              <a:t>animalid</a:t>
            </a:r>
            <a:r>
              <a:rPr lang="en-US" sz="1800" dirty="0">
                <a:solidFill>
                  <a:schemeClr val="accent1"/>
                </a:solidFill>
              </a:rPr>
              <a:t> int)</a:t>
            </a:r>
            <a:endParaRPr lang="en-US" sz="18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4007D46-1369-2ADE-CF87-B55C1EDCD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30605"/>
              </p:ext>
            </p:extLst>
          </p:nvPr>
        </p:nvGraphicFramePr>
        <p:xfrm>
          <a:off x="9572624" y="264862"/>
          <a:ext cx="1781176" cy="152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588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</a:tblGrid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69FB9C55-C72B-EBF0-0965-6D9D88B6DCDC}"/>
              </a:ext>
            </a:extLst>
          </p:cNvPr>
          <p:cNvGraphicFramePr>
            <a:graphicFrameLocks noGrp="1"/>
          </p:cNvGraphicFramePr>
          <p:nvPr/>
        </p:nvGraphicFramePr>
        <p:xfrm>
          <a:off x="5372100" y="5242138"/>
          <a:ext cx="1781176" cy="152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588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</a:tblGrid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F999250-216A-17B8-1FB3-5AA4B7565012}"/>
              </a:ext>
            </a:extLst>
          </p:cNvPr>
          <p:cNvSpPr txBox="1"/>
          <p:nvPr/>
        </p:nvSpPr>
        <p:spPr>
          <a:xfrm>
            <a:off x="7153275" y="5600606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98638-4ECE-E3A8-3C07-C1A63787C188}"/>
              </a:ext>
            </a:extLst>
          </p:cNvPr>
          <p:cNvSpPr txBox="1"/>
          <p:nvPr/>
        </p:nvSpPr>
        <p:spPr>
          <a:xfrm>
            <a:off x="7153275" y="6020373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D9521F-F3B6-46D3-9461-C6F7680D82F7}"/>
              </a:ext>
            </a:extLst>
          </p:cNvPr>
          <p:cNvSpPr txBox="1"/>
          <p:nvPr/>
        </p:nvSpPr>
        <p:spPr>
          <a:xfrm>
            <a:off x="7134225" y="6426721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4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  <p:bldP spid="15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D7AD-AB49-1767-EDF3-64823C3A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33675" y="335990"/>
            <a:ext cx="10515600" cy="1325563"/>
          </a:xfrm>
        </p:spPr>
        <p:txBody>
          <a:bodyPr/>
          <a:lstStyle/>
          <a:p>
            <a:r>
              <a:rPr lang="en-US" dirty="0"/>
              <a:t>Window Functions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EBE167-C83E-E425-913F-29FB3DE3177C}"/>
              </a:ext>
            </a:extLst>
          </p:cNvPr>
          <p:cNvSpPr txBox="1">
            <a:spLocks/>
          </p:cNvSpPr>
          <p:nvPr/>
        </p:nvSpPr>
        <p:spPr>
          <a:xfrm>
            <a:off x="0" y="1963749"/>
            <a:ext cx="11806238" cy="166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SELECT </a:t>
            </a:r>
            <a:r>
              <a:rPr lang="en-US" dirty="0" err="1"/>
              <a:t>animalid</a:t>
            </a:r>
            <a:r>
              <a:rPr lang="en-US" dirty="0"/>
              <a:t> hour, minute, RANK()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OVER (PARTITION BY </a:t>
            </a:r>
            <a:r>
              <a:rPr lang="en-US" dirty="0" err="1"/>
              <a:t>animalid</a:t>
            </a:r>
            <a:r>
              <a:rPr lang="en-US" dirty="0"/>
              <a:t> ORDER BY hour, minute) FROM times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AE486-2040-7299-E58C-9ACC8E958583}"/>
              </a:ext>
            </a:extLst>
          </p:cNvPr>
          <p:cNvSpPr txBox="1"/>
          <p:nvPr/>
        </p:nvSpPr>
        <p:spPr>
          <a:xfrm>
            <a:off x="4143375" y="101474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times (hour int, minute int, </a:t>
            </a:r>
            <a:r>
              <a:rPr lang="en-US" sz="1800" dirty="0" err="1">
                <a:solidFill>
                  <a:schemeClr val="accent1"/>
                </a:solidFill>
              </a:rPr>
              <a:t>animalid</a:t>
            </a:r>
            <a:r>
              <a:rPr lang="en-US" sz="1800" dirty="0">
                <a:solidFill>
                  <a:schemeClr val="accent1"/>
                </a:solidFill>
              </a:rPr>
              <a:t> int)</a:t>
            </a:r>
            <a:endParaRPr lang="en-US" sz="18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4007D46-1369-2ADE-CF87-B55C1EDCD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96483"/>
              </p:ext>
            </p:extLst>
          </p:nvPr>
        </p:nvGraphicFramePr>
        <p:xfrm>
          <a:off x="8986837" y="181354"/>
          <a:ext cx="3048000" cy="266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33086898"/>
                    </a:ext>
                  </a:extLst>
                </a:gridCol>
              </a:tblGrid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animalid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40338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335736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955217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69FB9C55-C72B-EBF0-0965-6D9D88B6D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58934"/>
              </p:ext>
            </p:extLst>
          </p:nvPr>
        </p:nvGraphicFramePr>
        <p:xfrm>
          <a:off x="1471613" y="5322996"/>
          <a:ext cx="2771775" cy="152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925">
                  <a:extLst>
                    <a:ext uri="{9D8B030D-6E8A-4147-A177-3AD203B41FA5}">
                      <a16:colId xmlns:a16="http://schemas.microsoft.com/office/drawing/2014/main" val="122707948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</a:tblGrid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F999250-216A-17B8-1FB3-5AA4B7565012}"/>
              </a:ext>
            </a:extLst>
          </p:cNvPr>
          <p:cNvSpPr txBox="1"/>
          <p:nvPr/>
        </p:nvSpPr>
        <p:spPr>
          <a:xfrm>
            <a:off x="9320213" y="5533332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98638-4ECE-E3A8-3C07-C1A63787C188}"/>
              </a:ext>
            </a:extLst>
          </p:cNvPr>
          <p:cNvSpPr txBox="1"/>
          <p:nvPr/>
        </p:nvSpPr>
        <p:spPr>
          <a:xfrm>
            <a:off x="9320213" y="5953099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D9521F-F3B6-46D3-9461-C6F7680D82F7}"/>
              </a:ext>
            </a:extLst>
          </p:cNvPr>
          <p:cNvSpPr txBox="1"/>
          <p:nvPr/>
        </p:nvSpPr>
        <p:spPr>
          <a:xfrm>
            <a:off x="9301163" y="6359447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68178DC0-B52A-61F7-8306-C1E339374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43116"/>
              </p:ext>
            </p:extLst>
          </p:nvPr>
        </p:nvGraphicFramePr>
        <p:xfrm>
          <a:off x="1471613" y="3625177"/>
          <a:ext cx="2771775" cy="152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925">
                  <a:extLst>
                    <a:ext uri="{9D8B030D-6E8A-4147-A177-3AD203B41FA5}">
                      <a16:colId xmlns:a16="http://schemas.microsoft.com/office/drawing/2014/main" val="31616805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</a:tblGrid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21E2BF8-D95F-AB5B-C655-22B85D31D6FD}"/>
              </a:ext>
            </a:extLst>
          </p:cNvPr>
          <p:cNvSpPr txBox="1"/>
          <p:nvPr/>
        </p:nvSpPr>
        <p:spPr>
          <a:xfrm>
            <a:off x="9320213" y="3835513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FA89E5-DA15-65FB-56E3-2EB1BD962020}"/>
              </a:ext>
            </a:extLst>
          </p:cNvPr>
          <p:cNvSpPr txBox="1"/>
          <p:nvPr/>
        </p:nvSpPr>
        <p:spPr>
          <a:xfrm>
            <a:off x="9320213" y="4255280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12F9B7-4F1A-5BEA-AD77-697D69FBEC67}"/>
              </a:ext>
            </a:extLst>
          </p:cNvPr>
          <p:cNvSpPr txBox="1"/>
          <p:nvPr/>
        </p:nvSpPr>
        <p:spPr>
          <a:xfrm>
            <a:off x="9301163" y="4661628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874CACC4-1760-6A4E-C1B4-4D0020B32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338326"/>
              </p:ext>
            </p:extLst>
          </p:nvPr>
        </p:nvGraphicFramePr>
        <p:xfrm>
          <a:off x="6529388" y="5268922"/>
          <a:ext cx="2771775" cy="152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925">
                  <a:extLst>
                    <a:ext uri="{9D8B030D-6E8A-4147-A177-3AD203B41FA5}">
                      <a16:colId xmlns:a16="http://schemas.microsoft.com/office/drawing/2014/main" val="122707948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</a:tblGrid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</a:tbl>
          </a:graphicData>
        </a:graphic>
      </p:graphicFrame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347C1719-3068-AE28-2887-A84238312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81030"/>
              </p:ext>
            </p:extLst>
          </p:nvPr>
        </p:nvGraphicFramePr>
        <p:xfrm>
          <a:off x="6529388" y="3571103"/>
          <a:ext cx="2771775" cy="152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925">
                  <a:extLst>
                    <a:ext uri="{9D8B030D-6E8A-4147-A177-3AD203B41FA5}">
                      <a16:colId xmlns:a16="http://schemas.microsoft.com/office/drawing/2014/main" val="31616805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</a:tblGrid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</a:tbl>
          </a:graphicData>
        </a:graphic>
      </p:graphicFrame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6C3CD6B8-DFCB-6195-59C2-4728DE198541}"/>
              </a:ext>
            </a:extLst>
          </p:cNvPr>
          <p:cNvSpPr/>
          <p:nvPr/>
        </p:nvSpPr>
        <p:spPr>
          <a:xfrm>
            <a:off x="4774406" y="4766550"/>
            <a:ext cx="1128713" cy="5023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1C6584-6A5A-E311-DA4D-C14F3CA947A8}"/>
              </a:ext>
            </a:extLst>
          </p:cNvPr>
          <p:cNvSpPr txBox="1"/>
          <p:nvPr/>
        </p:nvSpPr>
        <p:spPr>
          <a:xfrm>
            <a:off x="9927432" y="4331641"/>
            <a:ext cx="18978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>
                <a:solidFill>
                  <a:schemeClr val="accent1"/>
                </a:solidFill>
              </a:rPr>
              <a:t>Split by animal, compute the rank of each row </a:t>
            </a:r>
          </a:p>
        </p:txBody>
      </p:sp>
    </p:spTree>
    <p:extLst>
      <p:ext uri="{BB962C8B-B14F-4D97-AF65-F5344CB8AC3E}">
        <p14:creationId xmlns:p14="http://schemas.microsoft.com/office/powerpoint/2010/main" val="41686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2" grpId="0" animBg="1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6F84-B96E-E80C-6A03-2B8C19EB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Window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D5D4-8F6F-13A0-2A89-E4F1CFDF1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Courier" pitchFamily="2" charset="0"/>
              </a:rPr>
              <a:t>cume_dist</a:t>
            </a:r>
            <a:r>
              <a:rPr lang="en-US" dirty="0">
                <a:latin typeface="Courier" pitchFamily="2" charset="0"/>
              </a:rPr>
              <a:t>() </a:t>
            </a:r>
            <a:r>
              <a:rPr lang="en-US" dirty="0"/>
              <a:t>: cumulative position of the row (between 0 and 1) in total ordering</a:t>
            </a:r>
          </a:p>
          <a:p>
            <a:endParaRPr lang="en-US" dirty="0"/>
          </a:p>
          <a:p>
            <a:r>
              <a:rPr lang="en-US" dirty="0">
                <a:latin typeface="Courier" pitchFamily="2" charset="0"/>
              </a:rPr>
              <a:t>lag(value, offset): </a:t>
            </a:r>
            <a:r>
              <a:rPr lang="en-US" dirty="0"/>
              <a:t>return the value for the record offset records before this one</a:t>
            </a:r>
          </a:p>
          <a:p>
            <a:endParaRPr lang="en-US" dirty="0"/>
          </a:p>
          <a:p>
            <a:r>
              <a:rPr lang="en-US" dirty="0">
                <a:latin typeface="Courier" pitchFamily="2" charset="0"/>
              </a:rPr>
              <a:t>sum() / count() / avg() </a:t>
            </a:r>
            <a:r>
              <a:rPr lang="en-US" dirty="0"/>
              <a:t>: sum / count / average of all rows in partition</a:t>
            </a:r>
          </a:p>
          <a:p>
            <a:pPr lvl="1"/>
            <a:r>
              <a:rPr lang="en-US" dirty="0"/>
              <a:t>For these expressions, OVER clause can include a </a:t>
            </a:r>
            <a:r>
              <a:rPr lang="en-US" i="1" dirty="0"/>
              <a:t>frame</a:t>
            </a:r>
            <a:r>
              <a:rPr lang="en-US" dirty="0"/>
              <a:t> that defines the subset of the partition to be included (Example on next slide)</a:t>
            </a:r>
          </a:p>
        </p:txBody>
      </p:sp>
    </p:spTree>
    <p:extLst>
      <p:ext uri="{BB962C8B-B14F-4D97-AF65-F5344CB8AC3E}">
        <p14:creationId xmlns:p14="http://schemas.microsoft.com/office/powerpoint/2010/main" val="28694519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1584-1AC5-C772-BB36-492EE761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298255F4-2523-942F-16AF-ADA755A39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473129"/>
              </p:ext>
            </p:extLst>
          </p:nvPr>
        </p:nvGraphicFramePr>
        <p:xfrm>
          <a:off x="8986837" y="181354"/>
          <a:ext cx="3048000" cy="190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33086898"/>
                    </a:ext>
                  </a:extLst>
                </a:gridCol>
              </a:tblGrid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  <a:tr h="380269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403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3E120E-3C4B-6672-590B-5949634CD52F}"/>
              </a:ext>
            </a:extLst>
          </p:cNvPr>
          <p:cNvSpPr txBox="1"/>
          <p:nvPr/>
        </p:nvSpPr>
        <p:spPr>
          <a:xfrm>
            <a:off x="464343" y="1759533"/>
            <a:ext cx="7279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hour, min, </a:t>
            </a:r>
            <a:r>
              <a:rPr lang="en-US" dirty="0" err="1"/>
              <a:t>cume_dist</a:t>
            </a:r>
            <a:r>
              <a:rPr lang="en-US" dirty="0"/>
              <a:t>() </a:t>
            </a:r>
          </a:p>
          <a:p>
            <a:r>
              <a:rPr lang="en-US" dirty="0"/>
              <a:t>OVER (ORDER BY hour, min) as c FROM times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83657D-7E72-3E1D-8B18-48C72E3B32F5}"/>
              </a:ext>
            </a:extLst>
          </p:cNvPr>
          <p:cNvSpPr txBox="1"/>
          <p:nvPr/>
        </p:nvSpPr>
        <p:spPr>
          <a:xfrm>
            <a:off x="7912894" y="180459"/>
            <a:ext cx="78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129A55B-C2DC-0DD0-72C1-3C49B6813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47237"/>
              </p:ext>
            </p:extLst>
          </p:nvPr>
        </p:nvGraphicFramePr>
        <p:xfrm>
          <a:off x="464343" y="2374012"/>
          <a:ext cx="2664620" cy="12992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42249">
                  <a:extLst>
                    <a:ext uri="{9D8B030D-6E8A-4147-A177-3AD203B41FA5}">
                      <a16:colId xmlns:a16="http://schemas.microsoft.com/office/drawing/2014/main" val="2613105244"/>
                    </a:ext>
                  </a:extLst>
                </a:gridCol>
                <a:gridCol w="1165133">
                  <a:extLst>
                    <a:ext uri="{9D8B030D-6E8A-4147-A177-3AD203B41FA5}">
                      <a16:colId xmlns:a16="http://schemas.microsoft.com/office/drawing/2014/main" val="3863338961"/>
                    </a:ext>
                  </a:extLst>
                </a:gridCol>
                <a:gridCol w="757238">
                  <a:extLst>
                    <a:ext uri="{9D8B030D-6E8A-4147-A177-3AD203B41FA5}">
                      <a16:colId xmlns:a16="http://schemas.microsoft.com/office/drawing/2014/main" val="4151311451"/>
                    </a:ext>
                  </a:extLst>
                </a:gridCol>
              </a:tblGrid>
              <a:tr h="199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hour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min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2124504"/>
                  </a:ext>
                </a:extLst>
              </a:tr>
              <a:tr h="261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8926879"/>
                  </a:ext>
                </a:extLst>
              </a:tr>
              <a:tr h="261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5354723"/>
                  </a:ext>
                </a:extLst>
              </a:tr>
              <a:tr h="261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7618943"/>
                  </a:ext>
                </a:extLst>
              </a:tr>
              <a:tr h="26145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105510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01E65B-773E-78A4-E8DC-8C12C8DAC34E}"/>
              </a:ext>
            </a:extLst>
          </p:cNvPr>
          <p:cNvSpPr txBox="1"/>
          <p:nvPr/>
        </p:nvSpPr>
        <p:spPr>
          <a:xfrm>
            <a:off x="464343" y="4085195"/>
            <a:ext cx="5250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hour, min, qty, lag(qty,1) </a:t>
            </a:r>
          </a:p>
          <a:p>
            <a:r>
              <a:rPr lang="en-US" dirty="0"/>
              <a:t>OVER (ORDER BY hour, min) as lag FROM times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D3EA863-6C0C-50C6-8ACB-FE89180BB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66046"/>
              </p:ext>
            </p:extLst>
          </p:nvPr>
        </p:nvGraphicFramePr>
        <p:xfrm>
          <a:off x="464343" y="4800371"/>
          <a:ext cx="3278983" cy="12668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7191">
                  <a:extLst>
                    <a:ext uri="{9D8B030D-6E8A-4147-A177-3AD203B41FA5}">
                      <a16:colId xmlns:a16="http://schemas.microsoft.com/office/drawing/2014/main" val="1919056654"/>
                    </a:ext>
                  </a:extLst>
                </a:gridCol>
                <a:gridCol w="827191">
                  <a:extLst>
                    <a:ext uri="{9D8B030D-6E8A-4147-A177-3AD203B41FA5}">
                      <a16:colId xmlns:a16="http://schemas.microsoft.com/office/drawing/2014/main" val="3061254820"/>
                    </a:ext>
                  </a:extLst>
                </a:gridCol>
                <a:gridCol w="838788">
                  <a:extLst>
                    <a:ext uri="{9D8B030D-6E8A-4147-A177-3AD203B41FA5}">
                      <a16:colId xmlns:a16="http://schemas.microsoft.com/office/drawing/2014/main" val="613794353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333790559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hour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qty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lag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1097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33327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68745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94245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32669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C3884D5-21FF-55BB-2950-31A1CA05CC2B}"/>
              </a:ext>
            </a:extLst>
          </p:cNvPr>
          <p:cNvSpPr txBox="1"/>
          <p:nvPr/>
        </p:nvSpPr>
        <p:spPr>
          <a:xfrm>
            <a:off x="6073377" y="2599198"/>
            <a:ext cx="52506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hour, min, avg(qty) </a:t>
            </a:r>
          </a:p>
          <a:p>
            <a:r>
              <a:rPr lang="en-US" dirty="0"/>
              <a:t>OVER (ORDER BY hour, min </a:t>
            </a:r>
          </a:p>
          <a:p>
            <a:r>
              <a:rPr lang="en-US" dirty="0"/>
              <a:t>ROWS BETWEEN 2 PRECEDING AND CURRENT ROW) AS </a:t>
            </a:r>
            <a:r>
              <a:rPr lang="en-US" dirty="0" err="1"/>
              <a:t>rolling_avg</a:t>
            </a:r>
            <a:r>
              <a:rPr lang="en-US" dirty="0"/>
              <a:t> FROM times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CE1EF6C-FC29-17DA-7A7F-9571B7014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10430"/>
              </p:ext>
            </p:extLst>
          </p:nvPr>
        </p:nvGraphicFramePr>
        <p:xfrm>
          <a:off x="6229352" y="3992861"/>
          <a:ext cx="2705099" cy="12668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25767">
                  <a:extLst>
                    <a:ext uri="{9D8B030D-6E8A-4147-A177-3AD203B41FA5}">
                      <a16:colId xmlns:a16="http://schemas.microsoft.com/office/drawing/2014/main" val="689358054"/>
                    </a:ext>
                  </a:extLst>
                </a:gridCol>
                <a:gridCol w="825767">
                  <a:extLst>
                    <a:ext uri="{9D8B030D-6E8A-4147-A177-3AD203B41FA5}">
                      <a16:colId xmlns:a16="http://schemas.microsoft.com/office/drawing/2014/main" val="402545211"/>
                    </a:ext>
                  </a:extLst>
                </a:gridCol>
                <a:gridCol w="1053565">
                  <a:extLst>
                    <a:ext uri="{9D8B030D-6E8A-4147-A177-3AD203B41FA5}">
                      <a16:colId xmlns:a16="http://schemas.microsoft.com/office/drawing/2014/main" val="223985282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hour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rolling_avg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60552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69504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20878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81107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742224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63AC0B3-2391-9970-3405-D5C94BDFE77F}"/>
              </a:ext>
            </a:extLst>
          </p:cNvPr>
          <p:cNvSpPr txBox="1"/>
          <p:nvPr/>
        </p:nvSpPr>
        <p:spPr>
          <a:xfrm>
            <a:off x="4929188" y="1321356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Times with feed quantities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C04902-C05E-DE21-5331-106C89BF14CC}"/>
              </a:ext>
            </a:extLst>
          </p:cNvPr>
          <p:cNvSpPr txBox="1"/>
          <p:nvPr/>
        </p:nvSpPr>
        <p:spPr>
          <a:xfrm>
            <a:off x="9417843" y="3526862"/>
            <a:ext cx="218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“Frame”</a:t>
            </a:r>
          </a:p>
        </p:txBody>
      </p:sp>
    </p:spTree>
    <p:extLst>
      <p:ext uri="{BB962C8B-B14F-4D97-AF65-F5344CB8AC3E}">
        <p14:creationId xmlns:p14="http://schemas.microsoft.com/office/powerpoint/2010/main" val="16118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5066-957D-D0C4-3FBC-033C89B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AF34-7371-3116-A480-FE43326CA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SQL query with window function to compute the difference between sales a week ago and today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BEBE5D-6559-CFEB-D5E5-36190DB4A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674904"/>
              </p:ext>
            </p:extLst>
          </p:nvPr>
        </p:nvGraphicFramePr>
        <p:xfrm>
          <a:off x="688974" y="3105679"/>
          <a:ext cx="27828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445">
                  <a:extLst>
                    <a:ext uri="{9D8B030D-6E8A-4147-A177-3AD203B41FA5}">
                      <a16:colId xmlns:a16="http://schemas.microsoft.com/office/drawing/2014/main" val="3279642065"/>
                    </a:ext>
                  </a:extLst>
                </a:gridCol>
                <a:gridCol w="1391445">
                  <a:extLst>
                    <a:ext uri="{9D8B030D-6E8A-4147-A177-3AD203B41FA5}">
                      <a16:colId xmlns:a16="http://schemas.microsoft.com/office/drawing/2014/main" val="3666242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61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5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1/8/2022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854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3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1/15/2022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44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89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0683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6B4CC66-6FC8-7099-A3B3-D064C2585F9D}"/>
              </a:ext>
            </a:extLst>
          </p:cNvPr>
          <p:cNvGrpSpPr/>
          <p:nvPr/>
        </p:nvGrpSpPr>
        <p:grpSpPr>
          <a:xfrm>
            <a:off x="3500916" y="2721400"/>
            <a:ext cx="11492625" cy="3754491"/>
            <a:chOff x="3500916" y="2721400"/>
            <a:chExt cx="11492625" cy="3754491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EABD95D9-E727-68F7-E39C-78441F241FE1}"/>
                </a:ext>
              </a:extLst>
            </p:cNvPr>
            <p:cNvSpPr txBox="1">
              <a:spLocks/>
            </p:cNvSpPr>
            <p:nvPr/>
          </p:nvSpPr>
          <p:spPr>
            <a:xfrm>
              <a:off x="3500916" y="3348516"/>
              <a:ext cx="3886200" cy="31273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ourier" pitchFamily="2" charset="0"/>
                </a:rPr>
                <a:t>rank(): </a:t>
              </a:r>
              <a:r>
                <a:rPr lang="en-US" dirty="0"/>
                <a:t>rank of items in ordering</a:t>
              </a:r>
            </a:p>
            <a:p>
              <a:r>
                <a:rPr lang="en-US" dirty="0" err="1">
                  <a:latin typeface="Courier" pitchFamily="2" charset="0"/>
                </a:rPr>
                <a:t>cume_dist</a:t>
              </a:r>
              <a:r>
                <a:rPr lang="en-US" dirty="0">
                  <a:latin typeface="Courier" pitchFamily="2" charset="0"/>
                </a:rPr>
                <a:t>()</a:t>
              </a:r>
              <a:r>
                <a:rPr lang="en-US" dirty="0"/>
                <a:t>: cumulative position of the row (between 0 and 1) in total ordering</a:t>
              </a:r>
            </a:p>
            <a:p>
              <a:r>
                <a:rPr lang="en-US" dirty="0">
                  <a:latin typeface="Courier" pitchFamily="2" charset="0"/>
                </a:rPr>
                <a:t>lag(value, offset): </a:t>
              </a:r>
              <a:r>
                <a:rPr lang="en-US" dirty="0"/>
                <a:t>return the value for the record offset records before this one</a:t>
              </a:r>
            </a:p>
            <a:p>
              <a:r>
                <a:rPr lang="en-US" dirty="0">
                  <a:latin typeface="Courier" pitchFamily="2" charset="0"/>
                </a:rPr>
                <a:t>sum() / count() / avg() </a:t>
              </a:r>
              <a:r>
                <a:rPr lang="en-US" dirty="0"/>
                <a:t>: sum / count / average of all rows in partition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023BD1-8A1B-1BB1-B8BC-F3CA21A0CF7A}"/>
                </a:ext>
              </a:extLst>
            </p:cNvPr>
            <p:cNvSpPr txBox="1"/>
            <p:nvPr/>
          </p:nvSpPr>
          <p:spPr>
            <a:xfrm>
              <a:off x="7714059" y="3230733"/>
              <a:ext cx="72794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SELECT hour, min, </a:t>
              </a:r>
              <a:r>
                <a:rPr lang="en-US" dirty="0" err="1"/>
                <a:t>cume_dist</a:t>
              </a:r>
              <a:r>
                <a:rPr lang="en-US" dirty="0"/>
                <a:t>() </a:t>
              </a:r>
            </a:p>
            <a:p>
              <a:r>
                <a:rPr lang="en-US" dirty="0"/>
                <a:t>OVER (ORDER BY hour, min) as c FROM times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0C94A3-F5EF-6BA7-F950-303526073687}"/>
                </a:ext>
              </a:extLst>
            </p:cNvPr>
            <p:cNvSpPr txBox="1"/>
            <p:nvPr/>
          </p:nvSpPr>
          <p:spPr>
            <a:xfrm>
              <a:off x="7714057" y="5749233"/>
              <a:ext cx="52506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SELECT hour, min, qty, lag(qty,1) </a:t>
              </a:r>
            </a:p>
            <a:p>
              <a:r>
                <a:rPr lang="en-US" dirty="0"/>
                <a:t>OVER (ORDER BY hour, min) as lag FROM times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194B1D-84F2-8EA2-D0C2-353809B6AA26}"/>
                </a:ext>
              </a:extLst>
            </p:cNvPr>
            <p:cNvSpPr txBox="1"/>
            <p:nvPr/>
          </p:nvSpPr>
          <p:spPr>
            <a:xfrm>
              <a:off x="7714058" y="4008678"/>
              <a:ext cx="5250657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SELECT hour, min, avg(qty) </a:t>
              </a:r>
            </a:p>
            <a:p>
              <a:r>
                <a:rPr lang="en-US" dirty="0"/>
                <a:t>OVER (ORDER BY hour, min </a:t>
              </a:r>
            </a:p>
            <a:p>
              <a:r>
                <a:rPr lang="en-US" dirty="0"/>
                <a:t>ROWS BETWEEN 2 PRECEDING </a:t>
              </a:r>
              <a:br>
                <a:rPr lang="en-US" dirty="0"/>
              </a:br>
              <a:r>
                <a:rPr lang="en-US" dirty="0"/>
                <a:t>AND CURRENT ROW) AS </a:t>
              </a:r>
              <a:r>
                <a:rPr lang="en-US" dirty="0" err="1"/>
                <a:t>rolling_avg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/>
                <a:t>FROM times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4594E-6EC4-9748-5891-380F95A2E917}"/>
                </a:ext>
              </a:extLst>
            </p:cNvPr>
            <p:cNvSpPr txBox="1"/>
            <p:nvPr/>
          </p:nvSpPr>
          <p:spPr>
            <a:xfrm>
              <a:off x="3779641" y="2752196"/>
              <a:ext cx="3328749" cy="377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Functions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693B3A-5845-C732-B260-BAD526D4103C}"/>
                </a:ext>
              </a:extLst>
            </p:cNvPr>
            <p:cNvSpPr txBox="1"/>
            <p:nvPr/>
          </p:nvSpPr>
          <p:spPr>
            <a:xfrm>
              <a:off x="7714057" y="2721400"/>
              <a:ext cx="3328749" cy="377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Queries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FF7E51-EF2F-2FBE-6BF6-CC78EB621F78}"/>
              </a:ext>
            </a:extLst>
          </p:cNvPr>
          <p:cNvSpPr txBox="1"/>
          <p:nvPr/>
        </p:nvSpPr>
        <p:spPr>
          <a:xfrm>
            <a:off x="0" y="4246396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+1460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EFBD-98ED-B99F-89DD-6FB361080251}"/>
              </a:ext>
            </a:extLst>
          </p:cNvPr>
          <p:cNvSpPr txBox="1"/>
          <p:nvPr/>
        </p:nvSpPr>
        <p:spPr>
          <a:xfrm>
            <a:off x="27621" y="4994736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+2000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6793F-FB45-AC10-9AAE-88A359E80A00}"/>
              </a:ext>
            </a:extLst>
          </p:cNvPr>
          <p:cNvSpPr txBox="1"/>
          <p:nvPr/>
        </p:nvSpPr>
        <p:spPr>
          <a:xfrm>
            <a:off x="688974" y="6176963"/>
            <a:ext cx="278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1 row per 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D387A-28B9-55C0-9675-2E110EE7FCB3}"/>
              </a:ext>
            </a:extLst>
          </p:cNvPr>
          <p:cNvSpPr txBox="1"/>
          <p:nvPr/>
        </p:nvSpPr>
        <p:spPr>
          <a:xfrm>
            <a:off x="688717" y="2747870"/>
            <a:ext cx="293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Sales Table</a:t>
            </a:r>
          </a:p>
        </p:txBody>
      </p:sp>
    </p:spTree>
    <p:extLst>
      <p:ext uri="{BB962C8B-B14F-4D97-AF65-F5344CB8AC3E}">
        <p14:creationId xmlns:p14="http://schemas.microsoft.com/office/powerpoint/2010/main" val="37979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5066-957D-D0C4-3FBC-033C89B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AF34-7371-3116-A480-FE43326CA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SQL query with window function to compute the difference between sales a week ago and today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BEBE5D-6559-CFEB-D5E5-36190DB4AE4B}"/>
              </a:ext>
            </a:extLst>
          </p:cNvPr>
          <p:cNvGraphicFramePr>
            <a:graphicFrameLocks noGrp="1"/>
          </p:cNvGraphicFramePr>
          <p:nvPr/>
        </p:nvGraphicFramePr>
        <p:xfrm>
          <a:off x="688974" y="3105679"/>
          <a:ext cx="27828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445">
                  <a:extLst>
                    <a:ext uri="{9D8B030D-6E8A-4147-A177-3AD203B41FA5}">
                      <a16:colId xmlns:a16="http://schemas.microsoft.com/office/drawing/2014/main" val="3279642065"/>
                    </a:ext>
                  </a:extLst>
                </a:gridCol>
                <a:gridCol w="1391445">
                  <a:extLst>
                    <a:ext uri="{9D8B030D-6E8A-4147-A177-3AD203B41FA5}">
                      <a16:colId xmlns:a16="http://schemas.microsoft.com/office/drawing/2014/main" val="3666242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61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5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1/8/2022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854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3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1/15/2022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44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89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0683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0FF7E51-EF2F-2FBE-6BF6-CC78EB621F78}"/>
              </a:ext>
            </a:extLst>
          </p:cNvPr>
          <p:cNvSpPr txBox="1"/>
          <p:nvPr/>
        </p:nvSpPr>
        <p:spPr>
          <a:xfrm>
            <a:off x="0" y="4246396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+1460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EFBD-98ED-B99F-89DD-6FB361080251}"/>
              </a:ext>
            </a:extLst>
          </p:cNvPr>
          <p:cNvSpPr txBox="1"/>
          <p:nvPr/>
        </p:nvSpPr>
        <p:spPr>
          <a:xfrm>
            <a:off x="27621" y="4994736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+2000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C0064-47E3-02ED-FA1E-A21D15824405}"/>
              </a:ext>
            </a:extLst>
          </p:cNvPr>
          <p:cNvSpPr txBox="1"/>
          <p:nvPr/>
        </p:nvSpPr>
        <p:spPr>
          <a:xfrm>
            <a:off x="4370070" y="3634932"/>
            <a:ext cx="6907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SELECT date, sales, sales - lag(sales,7) 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OVER (ORDER BY date) difference FROM sales</a:t>
            </a:r>
          </a:p>
        </p:txBody>
      </p:sp>
    </p:spTree>
    <p:extLst>
      <p:ext uri="{BB962C8B-B14F-4D97-AF65-F5344CB8AC3E}">
        <p14:creationId xmlns:p14="http://schemas.microsoft.com/office/powerpoint/2010/main" val="2876194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6951EDC-890E-AC28-3163-486E75400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672" y="9816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Database Design and Normalization</a:t>
            </a:r>
            <a:br>
              <a:rPr lang="en-US" dirty="0"/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2532" name="Picture 4" descr="we're &quot;Normal &quot; - Dr Evil Austin Powers | Make a Meme">
            <a:extLst>
              <a:ext uri="{FF2B5EF4-FFF2-40B4-BE49-F238E27FC236}">
                <a16:creationId xmlns:a16="http://schemas.microsoft.com/office/drawing/2014/main" id="{72046AE7-9893-4B4F-A424-CBB303D4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46" y="2653256"/>
            <a:ext cx="5304527" cy="353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BF6EDBD6-BFE5-55D7-C1DF-C0A45B2F2B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E7085C9-940C-9EBB-B011-EDE99090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590E59DD-BB41-DAC7-BB60-82E6B6469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Recap Window Functions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Schema normalization and normal forms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D7AD-AB49-1767-EDF3-64823C3A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3363" y="168658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/>
              <a:t>Window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8CB7D-B428-0E4E-AF02-E4DBAFC9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901554"/>
            <a:ext cx="7886700" cy="12460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x, y, ..., </a:t>
            </a:r>
            <a:r>
              <a:rPr lang="en-US" dirty="0" err="1"/>
              <a:t>window_func</a:t>
            </a:r>
            <a:r>
              <a:rPr lang="en-US" dirty="0"/>
              <a:t>(params) </a:t>
            </a:r>
          </a:p>
          <a:p>
            <a:pPr marL="0" indent="0">
              <a:buNone/>
            </a:pPr>
            <a:r>
              <a:rPr lang="en-US" dirty="0"/>
              <a:t>	OVER (PARTITION BY alist1 ORDER BY alist2)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5D232-278C-D19B-7D8F-0057EEB8D8EA}"/>
              </a:ext>
            </a:extLst>
          </p:cNvPr>
          <p:cNvSpPr txBox="1"/>
          <p:nvPr/>
        </p:nvSpPr>
        <p:spPr>
          <a:xfrm>
            <a:off x="4410873" y="3607406"/>
            <a:ext cx="22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4472C4"/>
                </a:solidFill>
                <a:latin typeface="Calibri" panose="020F0502020204030204"/>
              </a:rPr>
              <a:t>Split the rows into partitions by alist1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AC1B9-4FCC-CA44-72FF-4931AFE08645}"/>
              </a:ext>
            </a:extLst>
          </p:cNvPr>
          <p:cNvSpPr txBox="1"/>
          <p:nvPr/>
        </p:nvSpPr>
        <p:spPr>
          <a:xfrm>
            <a:off x="6677807" y="3585248"/>
            <a:ext cx="235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4472C4"/>
                </a:solidFill>
                <a:latin typeface="Calibri" panose="020F0502020204030204"/>
              </a:rPr>
              <a:t>Within each partition order rows by alist2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31254-F9FE-8CB9-18A5-F7CCA1DF4580}"/>
              </a:ext>
            </a:extLst>
          </p:cNvPr>
          <p:cNvSpPr txBox="1"/>
          <p:nvPr/>
        </p:nvSpPr>
        <p:spPr>
          <a:xfrm>
            <a:off x="3489497" y="2277381"/>
            <a:ext cx="492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4472C4"/>
                </a:solidFill>
                <a:latin typeface="Calibri" panose="020F0502020204030204"/>
              </a:rPr>
              <a:t>Compute the value of </a:t>
            </a:r>
            <a:r>
              <a:rPr lang="en-US" dirty="0" err="1">
                <a:solidFill>
                  <a:srgbClr val="4472C4"/>
                </a:solidFill>
                <a:latin typeface="Calibri" panose="020F0502020204030204"/>
              </a:rPr>
              <a:t>window_func</a:t>
            </a:r>
            <a:r>
              <a:rPr lang="en-US" dirty="0">
                <a:solidFill>
                  <a:srgbClr val="4472C4"/>
                </a:solidFill>
                <a:latin typeface="Calibri" panose="020F0502020204030204"/>
              </a:rPr>
              <a:t> for each row of each partition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EBE167-C83E-E425-913F-29FB3DE3177C}"/>
              </a:ext>
            </a:extLst>
          </p:cNvPr>
          <p:cNvSpPr txBox="1">
            <a:spLocks/>
          </p:cNvSpPr>
          <p:nvPr/>
        </p:nvSpPr>
        <p:spPr>
          <a:xfrm>
            <a:off x="1525787" y="4038263"/>
            <a:ext cx="8854679" cy="12460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Example: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	SELECT hour, minute, RANK() OVER (ORDER BY hour, minute) FROM times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2100" i="1" dirty="0">
                <a:solidFill>
                  <a:srgbClr val="4472C4"/>
                </a:solidFill>
                <a:latin typeface="Calibri" panose="020F0502020204030204"/>
              </a:rPr>
              <a:t>Compute the rank of each row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AE486-2040-7299-E58C-9ACC8E958583}"/>
              </a:ext>
            </a:extLst>
          </p:cNvPr>
          <p:cNvSpPr txBox="1"/>
          <p:nvPr/>
        </p:nvSpPr>
        <p:spPr>
          <a:xfrm>
            <a:off x="4168346" y="1606328"/>
            <a:ext cx="534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2" defTabSz="685800"/>
            <a:r>
              <a:rPr lang="en-US" dirty="0">
                <a:solidFill>
                  <a:srgbClr val="4472C4"/>
                </a:solidFill>
                <a:latin typeface="Calibri" panose="020F0502020204030204"/>
              </a:rPr>
              <a:t>times (hour int, minute int, </a:t>
            </a:r>
            <a:r>
              <a:rPr lang="en-US" dirty="0" err="1">
                <a:solidFill>
                  <a:srgbClr val="4472C4"/>
                </a:solidFill>
                <a:latin typeface="Calibri" panose="020F0502020204030204"/>
              </a:rPr>
              <a:t>animalid</a:t>
            </a:r>
            <a:r>
              <a:rPr lang="en-US" dirty="0">
                <a:solidFill>
                  <a:srgbClr val="4472C4"/>
                </a:solidFill>
                <a:latin typeface="Calibri" panose="020F0502020204030204"/>
              </a:rPr>
              <a:t> int)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4007D46-1369-2ADE-CF87-B55C1EDCDCBB}"/>
              </a:ext>
            </a:extLst>
          </p:cNvPr>
          <p:cNvGraphicFramePr>
            <a:graphicFrameLocks noGrp="1"/>
          </p:cNvGraphicFramePr>
          <p:nvPr/>
        </p:nvGraphicFramePr>
        <p:xfrm>
          <a:off x="8703468" y="1055897"/>
          <a:ext cx="1335882" cy="114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941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667941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</a:tblGrid>
              <a:tr h="285202">
                <a:tc>
                  <a:txBody>
                    <a:bodyPr/>
                    <a:lstStyle/>
                    <a:p>
                      <a:r>
                        <a:rPr lang="en-US" sz="1000" dirty="0"/>
                        <a:t>hour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minute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69FB9C55-C72B-EBF0-0965-6D9D88B6DCDC}"/>
              </a:ext>
            </a:extLst>
          </p:cNvPr>
          <p:cNvGraphicFramePr>
            <a:graphicFrameLocks noGrp="1"/>
          </p:cNvGraphicFramePr>
          <p:nvPr/>
        </p:nvGraphicFramePr>
        <p:xfrm>
          <a:off x="5553075" y="4915854"/>
          <a:ext cx="190971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56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954856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</a:tblGrid>
              <a:tr h="285202">
                <a:tc>
                  <a:txBody>
                    <a:bodyPr/>
                    <a:lstStyle/>
                    <a:p>
                      <a:r>
                        <a:rPr lang="en-US" sz="2000" dirty="0"/>
                        <a:t>hour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minute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F999250-216A-17B8-1FB3-5AA4B7565012}"/>
              </a:ext>
            </a:extLst>
          </p:cNvPr>
          <p:cNvSpPr txBox="1"/>
          <p:nvPr/>
        </p:nvSpPr>
        <p:spPr>
          <a:xfrm>
            <a:off x="7462788" y="5415108"/>
            <a:ext cx="228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98638-4ECE-E3A8-3C07-C1A63787C188}"/>
              </a:ext>
            </a:extLst>
          </p:cNvPr>
          <p:cNvSpPr txBox="1"/>
          <p:nvPr/>
        </p:nvSpPr>
        <p:spPr>
          <a:xfrm>
            <a:off x="7462788" y="5729934"/>
            <a:ext cx="228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D9521F-F3B6-46D3-9461-C6F7680D82F7}"/>
              </a:ext>
            </a:extLst>
          </p:cNvPr>
          <p:cNvSpPr txBox="1"/>
          <p:nvPr/>
        </p:nvSpPr>
        <p:spPr>
          <a:xfrm>
            <a:off x="7448500" y="6034695"/>
            <a:ext cx="228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9478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6FAC-E03D-2940-A31F-FBC50946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Logical Data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5E235-23B3-FD49-BA23-4CE5969BC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I want to change the schema without changing the code?</a:t>
            </a:r>
          </a:p>
          <a:p>
            <a:r>
              <a:rPr lang="en-US" dirty="0"/>
              <a:t>No problem if just adding a column or table</a:t>
            </a:r>
          </a:p>
          <a:p>
            <a:r>
              <a:rPr lang="en-US" i="1" dirty="0"/>
              <a:t>Views</a:t>
            </a:r>
            <a:r>
              <a:rPr lang="en-US" dirty="0"/>
              <a:t> allow us to map old schema to new schema, so old programs work</a:t>
            </a:r>
          </a:p>
          <a:p>
            <a:pPr lvl="1"/>
            <a:r>
              <a:rPr lang="en-US" i="1" dirty="0"/>
              <a:t>Even when changing existing fields</a:t>
            </a:r>
          </a:p>
        </p:txBody>
      </p:sp>
    </p:spTree>
    <p:extLst>
      <p:ext uri="{BB962C8B-B14F-4D97-AF65-F5344CB8AC3E}">
        <p14:creationId xmlns:p14="http://schemas.microsoft.com/office/powerpoint/2010/main" val="17366838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EBE167-C83E-E425-913F-29FB3DE3177C}"/>
              </a:ext>
            </a:extLst>
          </p:cNvPr>
          <p:cNvSpPr txBox="1">
            <a:spLocks/>
          </p:cNvSpPr>
          <p:nvPr/>
        </p:nvSpPr>
        <p:spPr>
          <a:xfrm>
            <a:off x="1524001" y="2330063"/>
            <a:ext cx="8854679" cy="124607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Example: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	SELECT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animalid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hour, minute, RANK() 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	OVER (PARTITION BY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animalid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ORDER BY hour, minute) FROM times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AE486-2040-7299-E58C-9ACC8E958583}"/>
              </a:ext>
            </a:extLst>
          </p:cNvPr>
          <p:cNvSpPr txBox="1"/>
          <p:nvPr/>
        </p:nvSpPr>
        <p:spPr>
          <a:xfrm>
            <a:off x="3110519" y="1606175"/>
            <a:ext cx="5389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2" defTabSz="685800"/>
            <a:r>
              <a:rPr lang="en-US" dirty="0">
                <a:solidFill>
                  <a:srgbClr val="4472C4"/>
                </a:solidFill>
                <a:latin typeface="Calibri" panose="020F0502020204030204"/>
              </a:rPr>
              <a:t>times (hour int, minute int, </a:t>
            </a:r>
            <a:r>
              <a:rPr lang="en-US" dirty="0" err="1">
                <a:solidFill>
                  <a:srgbClr val="4472C4"/>
                </a:solidFill>
                <a:latin typeface="Calibri" panose="020F0502020204030204"/>
              </a:rPr>
              <a:t>animalid</a:t>
            </a:r>
            <a:r>
              <a:rPr lang="en-US" dirty="0">
                <a:solidFill>
                  <a:srgbClr val="4472C4"/>
                </a:solidFill>
                <a:latin typeface="Calibri" panose="020F0502020204030204"/>
              </a:rPr>
              <a:t> int)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4007D46-1369-2ADE-CF87-B55C1EDCDCBB}"/>
              </a:ext>
            </a:extLst>
          </p:cNvPr>
          <p:cNvGraphicFramePr>
            <a:graphicFrameLocks noGrp="1"/>
          </p:cNvGraphicFramePr>
          <p:nvPr/>
        </p:nvGraphicFramePr>
        <p:xfrm>
          <a:off x="7693498" y="532012"/>
          <a:ext cx="2699469" cy="218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823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899823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  <a:gridCol w="899823">
                  <a:extLst>
                    <a:ext uri="{9D8B030D-6E8A-4147-A177-3AD203B41FA5}">
                      <a16:colId xmlns:a16="http://schemas.microsoft.com/office/drawing/2014/main" val="3533086898"/>
                    </a:ext>
                  </a:extLst>
                </a:gridCol>
              </a:tblGrid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hour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animalid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3240338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87335736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4955217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69FB9C55-C72B-EBF0-0965-6D9D88B6DCDC}"/>
              </a:ext>
            </a:extLst>
          </p:cNvPr>
          <p:cNvGraphicFramePr>
            <a:graphicFrameLocks noGrp="1"/>
          </p:cNvGraphicFramePr>
          <p:nvPr/>
        </p:nvGraphicFramePr>
        <p:xfrm>
          <a:off x="2267673" y="5013927"/>
          <a:ext cx="2391711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237">
                  <a:extLst>
                    <a:ext uri="{9D8B030D-6E8A-4147-A177-3AD203B41FA5}">
                      <a16:colId xmlns:a16="http://schemas.microsoft.com/office/drawing/2014/main" val="1227079482"/>
                    </a:ext>
                  </a:extLst>
                </a:gridCol>
                <a:gridCol w="797237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797237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</a:tblGrid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animal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hour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minute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F999250-216A-17B8-1FB3-5AA4B7565012}"/>
              </a:ext>
            </a:extLst>
          </p:cNvPr>
          <p:cNvSpPr txBox="1"/>
          <p:nvPr/>
        </p:nvSpPr>
        <p:spPr>
          <a:xfrm>
            <a:off x="8514161" y="5390310"/>
            <a:ext cx="228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98638-4ECE-E3A8-3C07-C1A63787C188}"/>
              </a:ext>
            </a:extLst>
          </p:cNvPr>
          <p:cNvSpPr txBox="1"/>
          <p:nvPr/>
        </p:nvSpPr>
        <p:spPr>
          <a:xfrm>
            <a:off x="8514161" y="5705135"/>
            <a:ext cx="228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D9521F-F3B6-46D3-9461-C6F7680D82F7}"/>
              </a:ext>
            </a:extLst>
          </p:cNvPr>
          <p:cNvSpPr txBox="1"/>
          <p:nvPr/>
        </p:nvSpPr>
        <p:spPr>
          <a:xfrm>
            <a:off x="8499874" y="6009896"/>
            <a:ext cx="228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68178DC0-B52A-61F7-8306-C1E339374F25}"/>
              </a:ext>
            </a:extLst>
          </p:cNvPr>
          <p:cNvGraphicFramePr>
            <a:graphicFrameLocks noGrp="1"/>
          </p:cNvGraphicFramePr>
          <p:nvPr/>
        </p:nvGraphicFramePr>
        <p:xfrm>
          <a:off x="2314833" y="3576133"/>
          <a:ext cx="2391711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237">
                  <a:extLst>
                    <a:ext uri="{9D8B030D-6E8A-4147-A177-3AD203B41FA5}">
                      <a16:colId xmlns:a16="http://schemas.microsoft.com/office/drawing/2014/main" val="316168050"/>
                    </a:ext>
                  </a:extLst>
                </a:gridCol>
                <a:gridCol w="797237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797237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</a:tblGrid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animal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hour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minute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21E2BF8-D95F-AB5B-C655-22B85D31D6FD}"/>
              </a:ext>
            </a:extLst>
          </p:cNvPr>
          <p:cNvSpPr txBox="1"/>
          <p:nvPr/>
        </p:nvSpPr>
        <p:spPr>
          <a:xfrm>
            <a:off x="8514161" y="3857455"/>
            <a:ext cx="228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FA89E5-DA15-65FB-56E3-2EB1BD962020}"/>
              </a:ext>
            </a:extLst>
          </p:cNvPr>
          <p:cNvSpPr txBox="1"/>
          <p:nvPr/>
        </p:nvSpPr>
        <p:spPr>
          <a:xfrm>
            <a:off x="8514161" y="4172280"/>
            <a:ext cx="228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12F9B7-4F1A-5BEA-AD77-697D69FBEC67}"/>
              </a:ext>
            </a:extLst>
          </p:cNvPr>
          <p:cNvSpPr txBox="1"/>
          <p:nvPr/>
        </p:nvSpPr>
        <p:spPr>
          <a:xfrm>
            <a:off x="8499874" y="4477041"/>
            <a:ext cx="228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874CACC4-1760-6A4E-C1B4-4D0020B329DA}"/>
              </a:ext>
            </a:extLst>
          </p:cNvPr>
          <p:cNvGraphicFramePr>
            <a:graphicFrameLocks noGrp="1"/>
          </p:cNvGraphicFramePr>
          <p:nvPr/>
        </p:nvGraphicFramePr>
        <p:xfrm>
          <a:off x="5965627" y="5016091"/>
          <a:ext cx="25342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49">
                  <a:extLst>
                    <a:ext uri="{9D8B030D-6E8A-4147-A177-3AD203B41FA5}">
                      <a16:colId xmlns:a16="http://schemas.microsoft.com/office/drawing/2014/main" val="1227079482"/>
                    </a:ext>
                  </a:extLst>
                </a:gridCol>
                <a:gridCol w="844749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844749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</a:tblGrid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animal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hour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minute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</a:tbl>
          </a:graphicData>
        </a:graphic>
      </p:graphicFrame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347C1719-3068-AE28-2887-A8423831261B}"/>
              </a:ext>
            </a:extLst>
          </p:cNvPr>
          <p:cNvGraphicFramePr>
            <a:graphicFrameLocks noGrp="1"/>
          </p:cNvGraphicFramePr>
          <p:nvPr/>
        </p:nvGraphicFramePr>
        <p:xfrm>
          <a:off x="5951340" y="3573911"/>
          <a:ext cx="2534247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749">
                  <a:extLst>
                    <a:ext uri="{9D8B030D-6E8A-4147-A177-3AD203B41FA5}">
                      <a16:colId xmlns:a16="http://schemas.microsoft.com/office/drawing/2014/main" val="316168050"/>
                    </a:ext>
                  </a:extLst>
                </a:gridCol>
                <a:gridCol w="844749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844749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</a:tblGrid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animal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hour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minute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</a:tbl>
          </a:graphicData>
        </a:graphic>
      </p:graphicFrame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6C3CD6B8-DFCB-6195-59C2-4728DE198541}"/>
              </a:ext>
            </a:extLst>
          </p:cNvPr>
          <p:cNvSpPr/>
          <p:nvPr/>
        </p:nvSpPr>
        <p:spPr>
          <a:xfrm>
            <a:off x="5104806" y="4432164"/>
            <a:ext cx="846535" cy="37677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order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1C6584-6A5A-E311-DA4D-C14F3CA947A8}"/>
              </a:ext>
            </a:extLst>
          </p:cNvPr>
          <p:cNvSpPr txBox="1"/>
          <p:nvPr/>
        </p:nvSpPr>
        <p:spPr>
          <a:xfrm>
            <a:off x="8969574" y="4105981"/>
            <a:ext cx="14233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i="1" dirty="0">
                <a:solidFill>
                  <a:srgbClr val="4472C4"/>
                </a:solidFill>
                <a:latin typeface="Calibri" panose="020F0502020204030204"/>
              </a:rPr>
              <a:t>Split by animal, compute the rank of each row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EDB230-C100-DFDF-1E40-F6F060028003}"/>
              </a:ext>
            </a:extLst>
          </p:cNvPr>
          <p:cNvSpPr txBox="1">
            <a:spLocks/>
          </p:cNvSpPr>
          <p:nvPr/>
        </p:nvSpPr>
        <p:spPr>
          <a:xfrm>
            <a:off x="-233363" y="16865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600"/>
              <a:t>Window Functions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76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2" grpId="0" animBg="1"/>
      <p:bldP spid="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6F84-B96E-E80C-6A03-2B8C19EB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Window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D5D4-8F6F-13A0-2A89-E4F1CFDF1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Courier" pitchFamily="2" charset="0"/>
              </a:rPr>
              <a:t>cume_dist</a:t>
            </a:r>
            <a:r>
              <a:rPr lang="en-US" dirty="0">
                <a:latin typeface="Courier" pitchFamily="2" charset="0"/>
              </a:rPr>
              <a:t>() </a:t>
            </a:r>
            <a:r>
              <a:rPr lang="en-US" dirty="0"/>
              <a:t>: cumulative position of the row (between 0 and 1) in total ordering</a:t>
            </a:r>
          </a:p>
          <a:p>
            <a:endParaRPr lang="en-US" dirty="0"/>
          </a:p>
          <a:p>
            <a:r>
              <a:rPr lang="en-US" dirty="0">
                <a:latin typeface="Courier" pitchFamily="2" charset="0"/>
              </a:rPr>
              <a:t>lag(value, offset): </a:t>
            </a:r>
            <a:r>
              <a:rPr lang="en-US" dirty="0"/>
              <a:t>return the value for the record offset records before this one</a:t>
            </a:r>
          </a:p>
          <a:p>
            <a:endParaRPr lang="en-US" dirty="0"/>
          </a:p>
          <a:p>
            <a:r>
              <a:rPr lang="en-US" dirty="0">
                <a:latin typeface="Courier" pitchFamily="2" charset="0"/>
              </a:rPr>
              <a:t>sum() / count() / avg() </a:t>
            </a:r>
            <a:r>
              <a:rPr lang="en-US" dirty="0"/>
              <a:t>: sum / count / average of all rows in partition</a:t>
            </a:r>
          </a:p>
          <a:p>
            <a:pPr lvl="1"/>
            <a:r>
              <a:rPr lang="en-US" dirty="0"/>
              <a:t>For these expressions, OVER clause can include a </a:t>
            </a:r>
            <a:r>
              <a:rPr lang="en-US" i="1" dirty="0"/>
              <a:t>frame</a:t>
            </a:r>
            <a:r>
              <a:rPr lang="en-US" dirty="0"/>
              <a:t> that defines the subset of the partition to be included (Example on next slide)</a:t>
            </a:r>
          </a:p>
        </p:txBody>
      </p:sp>
    </p:spTree>
    <p:extLst>
      <p:ext uri="{BB962C8B-B14F-4D97-AF65-F5344CB8AC3E}">
        <p14:creationId xmlns:p14="http://schemas.microsoft.com/office/powerpoint/2010/main" val="13493875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1584-1AC5-C772-BB36-492EE761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561" y="99073"/>
            <a:ext cx="7886700" cy="132556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298255F4-2523-942F-16AF-ADA755A39DBF}"/>
              </a:ext>
            </a:extLst>
          </p:cNvPr>
          <p:cNvGraphicFramePr>
            <a:graphicFrameLocks noGrp="1"/>
          </p:cNvGraphicFramePr>
          <p:nvPr/>
        </p:nvGraphicFramePr>
        <p:xfrm>
          <a:off x="8264128" y="993266"/>
          <a:ext cx="2286000" cy="156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5240466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814413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33086898"/>
                    </a:ext>
                  </a:extLst>
                </a:gridCol>
              </a:tblGrid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hour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4687640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6055352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839316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541721"/>
                  </a:ext>
                </a:extLst>
              </a:tr>
              <a:tr h="285202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32403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3E120E-3C4B-6672-590B-5949634CD52F}"/>
              </a:ext>
            </a:extLst>
          </p:cNvPr>
          <p:cNvSpPr txBox="1"/>
          <p:nvPr/>
        </p:nvSpPr>
        <p:spPr>
          <a:xfrm>
            <a:off x="1872257" y="2007892"/>
            <a:ext cx="5459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SELECT hour, min,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cume_dist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() </a:t>
            </a:r>
          </a:p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OVER (ORDER BY hour, min) as c FROM times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83657D-7E72-3E1D-8B18-48C72E3B32F5}"/>
              </a:ext>
            </a:extLst>
          </p:cNvPr>
          <p:cNvSpPr txBox="1"/>
          <p:nvPr/>
        </p:nvSpPr>
        <p:spPr>
          <a:xfrm>
            <a:off x="8264128" y="654712"/>
            <a:ext cx="946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times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129A55B-C2DC-0DD0-72C1-3C49B6813A56}"/>
              </a:ext>
            </a:extLst>
          </p:cNvPr>
          <p:cNvGraphicFramePr>
            <a:graphicFrameLocks noGrp="1"/>
          </p:cNvGraphicFramePr>
          <p:nvPr/>
        </p:nvGraphicFramePr>
        <p:xfrm>
          <a:off x="1872257" y="2637759"/>
          <a:ext cx="2459237" cy="1407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5038">
                  <a:extLst>
                    <a:ext uri="{9D8B030D-6E8A-4147-A177-3AD203B41FA5}">
                      <a16:colId xmlns:a16="http://schemas.microsoft.com/office/drawing/2014/main" val="2613105244"/>
                    </a:ext>
                  </a:extLst>
                </a:gridCol>
                <a:gridCol w="1075327">
                  <a:extLst>
                    <a:ext uri="{9D8B030D-6E8A-4147-A177-3AD203B41FA5}">
                      <a16:colId xmlns:a16="http://schemas.microsoft.com/office/drawing/2014/main" val="3863338961"/>
                    </a:ext>
                  </a:extLst>
                </a:gridCol>
                <a:gridCol w="698872">
                  <a:extLst>
                    <a:ext uri="{9D8B030D-6E8A-4147-A177-3AD203B41FA5}">
                      <a16:colId xmlns:a16="http://schemas.microsoft.com/office/drawing/2014/main" val="4151311451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hour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min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72124504"/>
                  </a:ext>
                </a:extLst>
              </a:tr>
              <a:tr h="19609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28926879"/>
                  </a:ext>
                </a:extLst>
              </a:tr>
              <a:tr h="19609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15354723"/>
                  </a:ext>
                </a:extLst>
              </a:tr>
              <a:tr h="19609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87618943"/>
                  </a:ext>
                </a:extLst>
              </a:tr>
              <a:tr h="19609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9105510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01E65B-773E-78A4-E8DC-8C12C8DAC34E}"/>
              </a:ext>
            </a:extLst>
          </p:cNvPr>
          <p:cNvSpPr txBox="1"/>
          <p:nvPr/>
        </p:nvSpPr>
        <p:spPr>
          <a:xfrm>
            <a:off x="1872257" y="4278376"/>
            <a:ext cx="3937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SELECT hour, min, qty, lag(qty,1) </a:t>
            </a:r>
          </a:p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OVER (ORDER BY hour, min) as lag FROM times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D3EA863-6C0C-50C6-8ACB-FE89180BBE29}"/>
              </a:ext>
            </a:extLst>
          </p:cNvPr>
          <p:cNvGraphicFramePr>
            <a:graphicFrameLocks noGrp="1"/>
          </p:cNvGraphicFramePr>
          <p:nvPr/>
        </p:nvGraphicFramePr>
        <p:xfrm>
          <a:off x="1872256" y="5159244"/>
          <a:ext cx="2459237" cy="1407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20393">
                  <a:extLst>
                    <a:ext uri="{9D8B030D-6E8A-4147-A177-3AD203B41FA5}">
                      <a16:colId xmlns:a16="http://schemas.microsoft.com/office/drawing/2014/main" val="1919056654"/>
                    </a:ext>
                  </a:extLst>
                </a:gridCol>
                <a:gridCol w="620393">
                  <a:extLst>
                    <a:ext uri="{9D8B030D-6E8A-4147-A177-3AD203B41FA5}">
                      <a16:colId xmlns:a16="http://schemas.microsoft.com/office/drawing/2014/main" val="3061254820"/>
                    </a:ext>
                  </a:extLst>
                </a:gridCol>
                <a:gridCol w="629091">
                  <a:extLst>
                    <a:ext uri="{9D8B030D-6E8A-4147-A177-3AD203B41FA5}">
                      <a16:colId xmlns:a16="http://schemas.microsoft.com/office/drawing/2014/main" val="613794353"/>
                    </a:ext>
                  </a:extLst>
                </a:gridCol>
                <a:gridCol w="589360">
                  <a:extLst>
                    <a:ext uri="{9D8B030D-6E8A-4147-A177-3AD203B41FA5}">
                      <a16:colId xmlns:a16="http://schemas.microsoft.com/office/drawing/2014/main" val="3337905594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hour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qty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010974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733332756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2687454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6594245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3632669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C3884D5-21FF-55BB-2950-31A1CA05CC2B}"/>
              </a:ext>
            </a:extLst>
          </p:cNvPr>
          <p:cNvSpPr txBox="1"/>
          <p:nvPr/>
        </p:nvSpPr>
        <p:spPr>
          <a:xfrm>
            <a:off x="6079034" y="2806648"/>
            <a:ext cx="39379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SELECT hour, min, avg(qty) </a:t>
            </a:r>
          </a:p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OVER (ORDER BY hour, min </a:t>
            </a:r>
          </a:p>
          <a:p>
            <a:pPr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ROWS BETWEEN 2 PRECEDING AND CURRENT ROW) AS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rolling_avg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FROM times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CE1EF6C-FC29-17DA-7A7F-9571B7014CF1}"/>
              </a:ext>
            </a:extLst>
          </p:cNvPr>
          <p:cNvGraphicFramePr>
            <a:graphicFrameLocks noGrp="1"/>
          </p:cNvGraphicFramePr>
          <p:nvPr/>
        </p:nvGraphicFramePr>
        <p:xfrm>
          <a:off x="6235304" y="4024103"/>
          <a:ext cx="3037849" cy="17280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27343">
                  <a:extLst>
                    <a:ext uri="{9D8B030D-6E8A-4147-A177-3AD203B41FA5}">
                      <a16:colId xmlns:a16="http://schemas.microsoft.com/office/drawing/2014/main" val="689358054"/>
                    </a:ext>
                  </a:extLst>
                </a:gridCol>
                <a:gridCol w="927343">
                  <a:extLst>
                    <a:ext uri="{9D8B030D-6E8A-4147-A177-3AD203B41FA5}">
                      <a16:colId xmlns:a16="http://schemas.microsoft.com/office/drawing/2014/main" val="402545211"/>
                    </a:ext>
                  </a:extLst>
                </a:gridCol>
                <a:gridCol w="1183163">
                  <a:extLst>
                    <a:ext uri="{9D8B030D-6E8A-4147-A177-3AD203B41FA5}">
                      <a16:colId xmlns:a16="http://schemas.microsoft.com/office/drawing/2014/main" val="2239852823"/>
                    </a:ext>
                  </a:extLst>
                </a:gridCol>
              </a:tblGrid>
              <a:tr h="571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hour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rolling_avg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86055237"/>
                  </a:ext>
                </a:extLst>
              </a:tr>
              <a:tr h="289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826950402"/>
                  </a:ext>
                </a:extLst>
              </a:tr>
              <a:tr h="289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02087814"/>
                  </a:ext>
                </a:extLst>
              </a:tr>
              <a:tr h="289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48110763"/>
                  </a:ext>
                </a:extLst>
              </a:tr>
              <a:tr h="289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26.67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3742224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63AC0B3-2391-9970-3405-D5C94BDFE77F}"/>
              </a:ext>
            </a:extLst>
          </p:cNvPr>
          <p:cNvSpPr txBox="1"/>
          <p:nvPr/>
        </p:nvSpPr>
        <p:spPr>
          <a:xfrm>
            <a:off x="5490870" y="1506023"/>
            <a:ext cx="304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Times with feed quantities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C04902-C05E-DE21-5331-106C89BF14CC}"/>
              </a:ext>
            </a:extLst>
          </p:cNvPr>
          <p:cNvSpPr txBox="1"/>
          <p:nvPr/>
        </p:nvSpPr>
        <p:spPr>
          <a:xfrm>
            <a:off x="9303694" y="3191378"/>
            <a:ext cx="16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“Frame”</a:t>
            </a:r>
          </a:p>
        </p:txBody>
      </p:sp>
    </p:spTree>
    <p:extLst>
      <p:ext uri="{BB962C8B-B14F-4D97-AF65-F5344CB8AC3E}">
        <p14:creationId xmlns:p14="http://schemas.microsoft.com/office/powerpoint/2010/main" val="27648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2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5066-957D-D0C4-3FBC-033C89B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AF34-7371-3116-A480-FE43326CA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SQL query with window function to compute the difference between sales a week ago and today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BEBE5D-6559-CFEB-D5E5-36190DB4AE4B}"/>
              </a:ext>
            </a:extLst>
          </p:cNvPr>
          <p:cNvGraphicFramePr>
            <a:graphicFrameLocks noGrp="1"/>
          </p:cNvGraphicFramePr>
          <p:nvPr/>
        </p:nvGraphicFramePr>
        <p:xfrm>
          <a:off x="2040730" y="3186509"/>
          <a:ext cx="208716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584">
                  <a:extLst>
                    <a:ext uri="{9D8B030D-6E8A-4147-A177-3AD203B41FA5}">
                      <a16:colId xmlns:a16="http://schemas.microsoft.com/office/drawing/2014/main" val="3279642065"/>
                    </a:ext>
                  </a:extLst>
                </a:gridCol>
                <a:gridCol w="1043584">
                  <a:extLst>
                    <a:ext uri="{9D8B030D-6E8A-4147-A177-3AD203B41FA5}">
                      <a16:colId xmlns:a16="http://schemas.microsoft.com/office/drawing/2014/main" val="366624297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346153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1/1/2022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05569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808246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1/8/2022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98547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673988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1/15/2022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64408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08908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390683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6B4CC66-6FC8-7099-A3B3-D064C2585F9D}"/>
              </a:ext>
            </a:extLst>
          </p:cNvPr>
          <p:cNvGrpSpPr/>
          <p:nvPr/>
        </p:nvGrpSpPr>
        <p:grpSpPr>
          <a:xfrm>
            <a:off x="4149688" y="2898301"/>
            <a:ext cx="8619469" cy="2986456"/>
            <a:chOff x="3500916" y="2721400"/>
            <a:chExt cx="11492625" cy="398194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EABD95D9-E727-68F7-E39C-78441F241FE1}"/>
                </a:ext>
              </a:extLst>
            </p:cNvPr>
            <p:cNvSpPr txBox="1">
              <a:spLocks/>
            </p:cNvSpPr>
            <p:nvPr/>
          </p:nvSpPr>
          <p:spPr>
            <a:xfrm>
              <a:off x="3500916" y="3348516"/>
              <a:ext cx="3886200" cy="312737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defTabSz="685800">
                <a:spcBef>
                  <a:spcPts val="750"/>
                </a:spcBef>
              </a:pPr>
              <a:r>
                <a:rPr lang="en-US" sz="2100" dirty="0">
                  <a:solidFill>
                    <a:prstClr val="black"/>
                  </a:solidFill>
                  <a:latin typeface="Courier" pitchFamily="2" charset="0"/>
                </a:rPr>
                <a:t>rank(): </a:t>
              </a:r>
              <a:r>
                <a:rPr lang="en-US" sz="2100" dirty="0">
                  <a:solidFill>
                    <a:prstClr val="black"/>
                  </a:solidFill>
                  <a:latin typeface="Calibri" panose="020F0502020204030204"/>
                </a:rPr>
                <a:t>rank of items in ordering</a:t>
              </a:r>
            </a:p>
            <a:p>
              <a:pPr marL="171450" indent="-171450" defTabSz="685800">
                <a:spcBef>
                  <a:spcPts val="750"/>
                </a:spcBef>
              </a:pPr>
              <a:r>
                <a:rPr lang="en-US" sz="2100" dirty="0" err="1">
                  <a:solidFill>
                    <a:prstClr val="black"/>
                  </a:solidFill>
                  <a:latin typeface="Courier" pitchFamily="2" charset="0"/>
                </a:rPr>
                <a:t>cume_dist</a:t>
              </a:r>
              <a:r>
                <a:rPr lang="en-US" sz="2100" dirty="0">
                  <a:solidFill>
                    <a:prstClr val="black"/>
                  </a:solidFill>
                  <a:latin typeface="Courier" pitchFamily="2" charset="0"/>
                </a:rPr>
                <a:t>()</a:t>
              </a:r>
              <a:r>
                <a:rPr lang="en-US" sz="2100" dirty="0">
                  <a:solidFill>
                    <a:prstClr val="black"/>
                  </a:solidFill>
                  <a:latin typeface="Calibri" panose="020F0502020204030204"/>
                </a:rPr>
                <a:t>: cumulative position of the row (between 0 and 1) in total ordering</a:t>
              </a:r>
            </a:p>
            <a:p>
              <a:pPr marL="171450" indent="-171450" defTabSz="685800">
                <a:spcBef>
                  <a:spcPts val="750"/>
                </a:spcBef>
              </a:pPr>
              <a:r>
                <a:rPr lang="en-US" sz="2100" dirty="0">
                  <a:solidFill>
                    <a:prstClr val="black"/>
                  </a:solidFill>
                  <a:latin typeface="Courier" pitchFamily="2" charset="0"/>
                </a:rPr>
                <a:t>lag(value, offset): </a:t>
              </a:r>
              <a:r>
                <a:rPr lang="en-US" sz="2100" dirty="0">
                  <a:solidFill>
                    <a:prstClr val="black"/>
                  </a:solidFill>
                  <a:latin typeface="Calibri" panose="020F0502020204030204"/>
                </a:rPr>
                <a:t>return the value for the record offset records before this one</a:t>
              </a:r>
            </a:p>
            <a:p>
              <a:pPr marL="171450" indent="-171450" defTabSz="685800">
                <a:spcBef>
                  <a:spcPts val="750"/>
                </a:spcBef>
              </a:pPr>
              <a:r>
                <a:rPr lang="en-US" sz="2100" dirty="0">
                  <a:solidFill>
                    <a:prstClr val="black"/>
                  </a:solidFill>
                  <a:latin typeface="Courier" pitchFamily="2" charset="0"/>
                </a:rPr>
                <a:t>sum() / count() / avg() </a:t>
              </a:r>
              <a:r>
                <a:rPr lang="en-US" sz="2100" dirty="0">
                  <a:solidFill>
                    <a:prstClr val="black"/>
                  </a:solidFill>
                  <a:latin typeface="Calibri" panose="020F0502020204030204"/>
                </a:rPr>
                <a:t>: sum / count / average of all rows in partition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023BD1-8A1B-1BB1-B8BC-F3CA21A0CF7A}"/>
                </a:ext>
              </a:extLst>
            </p:cNvPr>
            <p:cNvSpPr txBox="1"/>
            <p:nvPr/>
          </p:nvSpPr>
          <p:spPr>
            <a:xfrm>
              <a:off x="7714059" y="3230733"/>
              <a:ext cx="7279482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SELECT hour, min,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cume_dist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() </a:t>
              </a:r>
            </a:p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OVER (ORDER BY hour, min) as c FROM times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0C94A3-F5EF-6BA7-F950-303526073687}"/>
                </a:ext>
              </a:extLst>
            </p:cNvPr>
            <p:cNvSpPr txBox="1"/>
            <p:nvPr/>
          </p:nvSpPr>
          <p:spPr>
            <a:xfrm>
              <a:off x="7714057" y="5749234"/>
              <a:ext cx="4477943" cy="954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SELECT hour, min, qty, lag(qty,1) </a:t>
              </a:r>
            </a:p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OVER (ORDER BY hour, min) as lag FROM times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194B1D-84F2-8EA2-D0C2-353809B6AA26}"/>
                </a:ext>
              </a:extLst>
            </p:cNvPr>
            <p:cNvSpPr txBox="1"/>
            <p:nvPr/>
          </p:nvSpPr>
          <p:spPr>
            <a:xfrm>
              <a:off x="7714059" y="4008677"/>
              <a:ext cx="5250657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SELECT hour, min, avg(qty) </a:t>
              </a:r>
            </a:p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OVER (ORDER BY hour, min </a:t>
              </a:r>
            </a:p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ROWS BETWEEN 2 PRECEDING </a:t>
              </a:r>
              <a:b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AND CURRENT ROW) AS </a:t>
              </a:r>
              <a:r>
                <a:rPr lang="en-US" sz="1350" dirty="0" err="1">
                  <a:solidFill>
                    <a:prstClr val="black"/>
                  </a:solidFill>
                  <a:latin typeface="Calibri" panose="020F0502020204030204"/>
                </a:rPr>
                <a:t>rolling_avg</a:t>
              </a: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b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FROM times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4594E-6EC4-9748-5891-380F95A2E917}"/>
                </a:ext>
              </a:extLst>
            </p:cNvPr>
            <p:cNvSpPr txBox="1"/>
            <p:nvPr/>
          </p:nvSpPr>
          <p:spPr>
            <a:xfrm>
              <a:off x="3779641" y="2752196"/>
              <a:ext cx="332874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u="sng" dirty="0">
                  <a:solidFill>
                    <a:prstClr val="black"/>
                  </a:solidFill>
                  <a:latin typeface="Calibri" panose="020F0502020204030204"/>
                </a:rPr>
                <a:t>Functions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693B3A-5845-C732-B260-BAD526D4103C}"/>
                </a:ext>
              </a:extLst>
            </p:cNvPr>
            <p:cNvSpPr txBox="1"/>
            <p:nvPr/>
          </p:nvSpPr>
          <p:spPr>
            <a:xfrm>
              <a:off x="7714057" y="2721400"/>
              <a:ext cx="332874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u="sng" dirty="0">
                  <a:solidFill>
                    <a:prstClr val="black"/>
                  </a:solidFill>
                  <a:latin typeface="Calibri" panose="020F0502020204030204"/>
                </a:rPr>
                <a:t>Queries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FF7E51-EF2F-2FBE-6BF6-CC78EB621F78}"/>
              </a:ext>
            </a:extLst>
          </p:cNvPr>
          <p:cNvSpPr txBox="1"/>
          <p:nvPr/>
        </p:nvSpPr>
        <p:spPr>
          <a:xfrm>
            <a:off x="1454003" y="4121865"/>
            <a:ext cx="880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+1460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EFBD-98ED-B99F-89DD-6FB361080251}"/>
              </a:ext>
            </a:extLst>
          </p:cNvPr>
          <p:cNvSpPr txBox="1"/>
          <p:nvPr/>
        </p:nvSpPr>
        <p:spPr>
          <a:xfrm>
            <a:off x="1454003" y="4724350"/>
            <a:ext cx="880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+2000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6793F-FB45-AC10-9AAE-88A359E80A00}"/>
              </a:ext>
            </a:extLst>
          </p:cNvPr>
          <p:cNvSpPr txBox="1"/>
          <p:nvPr/>
        </p:nvSpPr>
        <p:spPr>
          <a:xfrm>
            <a:off x="1984771" y="5820806"/>
            <a:ext cx="208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Assume 1 row per 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D387A-28B9-55C0-9675-2E110EE7FCB3}"/>
              </a:ext>
            </a:extLst>
          </p:cNvPr>
          <p:cNvSpPr txBox="1"/>
          <p:nvPr/>
        </p:nvSpPr>
        <p:spPr>
          <a:xfrm>
            <a:off x="2040539" y="2918152"/>
            <a:ext cx="22027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Sales Table</a:t>
            </a:r>
          </a:p>
        </p:txBody>
      </p:sp>
    </p:spTree>
    <p:extLst>
      <p:ext uri="{BB962C8B-B14F-4D97-AF65-F5344CB8AC3E}">
        <p14:creationId xmlns:p14="http://schemas.microsoft.com/office/powerpoint/2010/main" val="36546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5066-957D-D0C4-3FBC-033C89B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AF34-7371-3116-A480-FE43326CA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SQL query with window function to compute the difference between sales a week ago and today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C0064-47E3-02ED-FA1E-A21D15824405}"/>
              </a:ext>
            </a:extLst>
          </p:cNvPr>
          <p:cNvSpPr txBox="1"/>
          <p:nvPr/>
        </p:nvSpPr>
        <p:spPr>
          <a:xfrm>
            <a:off x="4801552" y="3583449"/>
            <a:ext cx="5180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SELECT date, sales, sales - lag(sales,7)</a:t>
            </a:r>
          </a:p>
          <a:p>
            <a:pPr defTabSz="685800"/>
            <a:r>
              <a:rPr lang="en-US" sz="21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OVER (ORDER BY date) difference FROM sales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78851F-941F-016B-23C8-96FD7325AB29}"/>
              </a:ext>
            </a:extLst>
          </p:cNvPr>
          <p:cNvGraphicFramePr>
            <a:graphicFrameLocks noGrp="1"/>
          </p:cNvGraphicFramePr>
          <p:nvPr/>
        </p:nvGraphicFramePr>
        <p:xfrm>
          <a:off x="2040730" y="3186509"/>
          <a:ext cx="208716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584">
                  <a:extLst>
                    <a:ext uri="{9D8B030D-6E8A-4147-A177-3AD203B41FA5}">
                      <a16:colId xmlns:a16="http://schemas.microsoft.com/office/drawing/2014/main" val="3279642065"/>
                    </a:ext>
                  </a:extLst>
                </a:gridCol>
                <a:gridCol w="1043584">
                  <a:extLst>
                    <a:ext uri="{9D8B030D-6E8A-4147-A177-3AD203B41FA5}">
                      <a16:colId xmlns:a16="http://schemas.microsoft.com/office/drawing/2014/main" val="366624297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346153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1/1/2022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05569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808246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1/8/2022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98547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673988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/>
                        <a:t>1/15/2022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64408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08908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39068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38BCB3-C59B-7128-C2B8-0EF42C904824}"/>
              </a:ext>
            </a:extLst>
          </p:cNvPr>
          <p:cNvSpPr txBox="1"/>
          <p:nvPr/>
        </p:nvSpPr>
        <p:spPr>
          <a:xfrm>
            <a:off x="1454003" y="4121865"/>
            <a:ext cx="880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+1460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691D7-B514-12F9-6F43-A4BFBEC2DC4B}"/>
              </a:ext>
            </a:extLst>
          </p:cNvPr>
          <p:cNvSpPr txBox="1"/>
          <p:nvPr/>
        </p:nvSpPr>
        <p:spPr>
          <a:xfrm>
            <a:off x="1454003" y="4724350"/>
            <a:ext cx="880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+2000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0326B-3DD4-2C13-4E79-4345B5BF38FD}"/>
              </a:ext>
            </a:extLst>
          </p:cNvPr>
          <p:cNvSpPr txBox="1"/>
          <p:nvPr/>
        </p:nvSpPr>
        <p:spPr>
          <a:xfrm>
            <a:off x="1984771" y="5820806"/>
            <a:ext cx="208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Assume 1 row per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00D5E-7A29-7AB0-18FE-80BAFA1DDE2B}"/>
              </a:ext>
            </a:extLst>
          </p:cNvPr>
          <p:cNvSpPr txBox="1"/>
          <p:nvPr/>
        </p:nvSpPr>
        <p:spPr>
          <a:xfrm>
            <a:off x="2040539" y="2918152"/>
            <a:ext cx="22027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Sales Table</a:t>
            </a:r>
          </a:p>
        </p:txBody>
      </p:sp>
    </p:spTree>
    <p:extLst>
      <p:ext uri="{BB962C8B-B14F-4D97-AF65-F5344CB8AC3E}">
        <p14:creationId xmlns:p14="http://schemas.microsoft.com/office/powerpoint/2010/main" val="19213426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Entity Relationship Modeling</a:t>
            </a:r>
            <a:br>
              <a:rPr lang="en-US" dirty="0"/>
            </a:br>
            <a:r>
              <a:rPr lang="en-US" dirty="0"/>
              <a:t>Already Saw with Zoo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12954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Animal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12954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3657600"/>
            <a:ext cx="2286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Keeper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162007" y="2058194"/>
            <a:ext cx="724863" cy="1600200"/>
            <a:chOff x="5638006" y="2058194"/>
            <a:chExt cx="724863" cy="1600200"/>
          </a:xfrm>
        </p:grpSpPr>
        <p:cxnSp>
          <p:nvCxnSpPr>
            <p:cNvPr id="15" name="Straight Arrow Connector 14"/>
            <p:cNvCxnSpPr>
              <a:stCxn id="6" idx="0"/>
              <a:endCxn id="5" idx="2"/>
            </p:cNvCxnSpPr>
            <p:nvPr/>
          </p:nvCxnSpPr>
          <p:spPr>
            <a:xfrm rot="5400000" flipH="1" flipV="1">
              <a:off x="4838700" y="2857500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39594" y="27432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keeps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305800" y="3657600"/>
            <a:ext cx="1905000" cy="1348264"/>
            <a:chOff x="6781800" y="3680936"/>
            <a:chExt cx="1905000" cy="1348264"/>
          </a:xfrm>
        </p:grpSpPr>
        <p:sp>
          <p:nvSpPr>
            <p:cNvPr id="30" name="Rectangle 29"/>
            <p:cNvSpPr/>
            <p:nvPr/>
          </p:nvSpPr>
          <p:spPr>
            <a:xfrm>
              <a:off x="7010400" y="4648200"/>
              <a:ext cx="16764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Name</a:t>
              </a:r>
            </a:p>
          </p:txBody>
        </p:sp>
        <p:cxnSp>
          <p:nvCxnSpPr>
            <p:cNvPr id="35" name="Shape 34"/>
            <p:cNvCxnSpPr>
              <a:stCxn id="6" idx="3"/>
              <a:endCxn id="30" idx="0"/>
            </p:cNvCxnSpPr>
            <p:nvPr/>
          </p:nvCxnSpPr>
          <p:spPr>
            <a:xfrm>
              <a:off x="6781800" y="4038600"/>
              <a:ext cx="1066800" cy="6096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875857" y="42407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90018" y="3680936"/>
              <a:ext cx="715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305800" y="1676400"/>
            <a:ext cx="2133600" cy="1066800"/>
            <a:chOff x="6477000" y="1676400"/>
            <a:chExt cx="2133600" cy="1066800"/>
          </a:xfrm>
        </p:grpSpPr>
        <p:sp>
          <p:nvSpPr>
            <p:cNvPr id="25" name="Rectangle 24"/>
            <p:cNvSpPr/>
            <p:nvPr/>
          </p:nvSpPr>
          <p:spPr>
            <a:xfrm>
              <a:off x="7010400" y="2362200"/>
              <a:ext cx="1600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Time</a:t>
              </a:r>
            </a:p>
          </p:txBody>
        </p:sp>
        <p:cxnSp>
          <p:nvCxnSpPr>
            <p:cNvPr id="29" name="Shape 28"/>
            <p:cNvCxnSpPr>
              <a:stCxn id="5" idx="3"/>
              <a:endCxn id="25" idx="1"/>
            </p:cNvCxnSpPr>
            <p:nvPr/>
          </p:nvCxnSpPr>
          <p:spPr>
            <a:xfrm>
              <a:off x="6477000" y="1676400"/>
              <a:ext cx="533400" cy="8763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81800" y="21336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5600" y="1872734"/>
              <a:ext cx="1065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feedTime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76401" y="1638300"/>
            <a:ext cx="2362201" cy="2933700"/>
            <a:chOff x="152400" y="1676400"/>
            <a:chExt cx="2362201" cy="2933700"/>
          </a:xfrm>
        </p:grpSpPr>
        <p:sp>
          <p:nvSpPr>
            <p:cNvPr id="7" name="Rectangle 6"/>
            <p:cNvSpPr/>
            <p:nvPr/>
          </p:nvSpPr>
          <p:spPr>
            <a:xfrm>
              <a:off x="914400" y="3352800"/>
              <a:ext cx="1600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Age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2362200"/>
              <a:ext cx="1600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Name</a:t>
              </a:r>
            </a:p>
          </p:txBody>
        </p:sp>
        <p:cxnSp>
          <p:nvCxnSpPr>
            <p:cNvPr id="22" name="Elbow Connector 21"/>
            <p:cNvCxnSpPr>
              <a:stCxn id="4" idx="1"/>
              <a:endCxn id="8" idx="1"/>
            </p:cNvCxnSpPr>
            <p:nvPr/>
          </p:nvCxnSpPr>
          <p:spPr>
            <a:xfrm rot="10800000" flipH="1" flipV="1">
              <a:off x="457200" y="1676400"/>
              <a:ext cx="457200" cy="876300"/>
            </a:xfrm>
            <a:prstGeom prst="bentConnector3">
              <a:avLst>
                <a:gd name="adj1" fmla="val -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4" idx="1"/>
              <a:endCxn id="7" idx="1"/>
            </p:cNvCxnSpPr>
            <p:nvPr/>
          </p:nvCxnSpPr>
          <p:spPr>
            <a:xfrm rot="10800000" flipH="1" flipV="1">
              <a:off x="457200" y="1676400"/>
              <a:ext cx="457200" cy="1866900"/>
            </a:xfrm>
            <a:prstGeom prst="bentConnector3">
              <a:avLst>
                <a:gd name="adj1" fmla="val -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914401" y="4229100"/>
              <a:ext cx="1600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Species</a:t>
              </a:r>
            </a:p>
          </p:txBody>
        </p:sp>
        <p:cxnSp>
          <p:nvCxnSpPr>
            <p:cNvPr id="33" name="Elbow Connector 32"/>
            <p:cNvCxnSpPr>
              <a:stCxn id="4" idx="1"/>
              <a:endCxn id="31" idx="1"/>
            </p:cNvCxnSpPr>
            <p:nvPr/>
          </p:nvCxnSpPr>
          <p:spPr>
            <a:xfrm rot="10800000" flipH="1" flipV="1">
              <a:off x="457199" y="1676400"/>
              <a:ext cx="457201" cy="2743200"/>
            </a:xfrm>
            <a:prstGeom prst="bentConnector3">
              <a:avLst>
                <a:gd name="adj1" fmla="val -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54557" y="21833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4557" y="32120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4557" y="40502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2400" y="1992868"/>
              <a:ext cx="715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name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2400" y="2983468"/>
              <a:ext cx="516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age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2400" y="3821668"/>
              <a:ext cx="8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species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676400" y="4876800"/>
            <a:ext cx="7712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Animals have names, ages, species</a:t>
            </a:r>
          </a:p>
          <a:p>
            <a:r>
              <a:rPr lang="en-US" dirty="0"/>
              <a:t>Keepers have names</a:t>
            </a:r>
          </a:p>
          <a:p>
            <a:r>
              <a:rPr lang="en-US" dirty="0"/>
              <a:t>Cages have cleaning times, buildings</a:t>
            </a:r>
          </a:p>
          <a:p>
            <a:r>
              <a:rPr lang="en-US" dirty="0"/>
              <a:t>Animals are in 1 cage;  cages have multiple animals</a:t>
            </a:r>
          </a:p>
          <a:p>
            <a:r>
              <a:rPr lang="en-US" dirty="0"/>
              <a:t>Keepers keep multiple cages, cages kept by multiple keepers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05800" y="36809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305800" y="13086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21354" y="130865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8193426" y="1676400"/>
            <a:ext cx="1941174" cy="1817132"/>
            <a:chOff x="6669426" y="1676400"/>
            <a:chExt cx="1941174" cy="1817132"/>
          </a:xfrm>
        </p:grpSpPr>
        <p:sp>
          <p:nvSpPr>
            <p:cNvPr id="62" name="Rectangle 61"/>
            <p:cNvSpPr/>
            <p:nvPr/>
          </p:nvSpPr>
          <p:spPr>
            <a:xfrm>
              <a:off x="7288869" y="2945368"/>
              <a:ext cx="1321731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Building</a:t>
              </a:r>
            </a:p>
          </p:txBody>
        </p:sp>
        <p:cxnSp>
          <p:nvCxnSpPr>
            <p:cNvPr id="63" name="Shape 62"/>
            <p:cNvCxnSpPr>
              <a:stCxn id="5" idx="3"/>
              <a:endCxn id="62" idx="1"/>
            </p:cNvCxnSpPr>
            <p:nvPr/>
          </p:nvCxnSpPr>
          <p:spPr>
            <a:xfrm>
              <a:off x="6781800" y="1676400"/>
              <a:ext cx="507069" cy="145946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055356" y="27548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669426" y="3124200"/>
              <a:ext cx="58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bldg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1400" y="1676400"/>
            <a:ext cx="81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entity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20000" y="171911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entity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39774" y="4114800"/>
            <a:ext cx="127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entity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67200" y="1295401"/>
            <a:ext cx="1794416" cy="760785"/>
            <a:chOff x="2743200" y="1295400"/>
            <a:chExt cx="1794416" cy="760785"/>
          </a:xfrm>
        </p:grpSpPr>
        <p:grpSp>
          <p:nvGrpSpPr>
            <p:cNvPr id="54" name="Group 53"/>
            <p:cNvGrpSpPr/>
            <p:nvPr/>
          </p:nvGrpSpPr>
          <p:grpSpPr>
            <a:xfrm>
              <a:off x="2743200" y="1295400"/>
              <a:ext cx="1794416" cy="382589"/>
              <a:chOff x="2743200" y="1295400"/>
              <a:chExt cx="1794416" cy="382589"/>
            </a:xfrm>
          </p:grpSpPr>
          <p:cxnSp>
            <p:nvCxnSpPr>
              <p:cNvPr id="12" name="Straight Arrow Connector 11"/>
              <p:cNvCxnSpPr>
                <a:stCxn id="5" idx="1"/>
                <a:endCxn id="4" idx="3"/>
              </p:cNvCxnSpPr>
              <p:nvPr/>
            </p:nvCxnSpPr>
            <p:spPr>
              <a:xfrm rot="10800000">
                <a:off x="2743200" y="1676400"/>
                <a:ext cx="1752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200400" y="1295400"/>
                <a:ext cx="9708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contains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35956" y="1308657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971800" y="1686853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relationship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267200" y="1295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62800" y="1981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86600" y="3352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10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52" grpId="0" build="p"/>
      <p:bldP spid="58" grpId="0"/>
      <p:bldP spid="59" grpId="0"/>
      <p:bldP spid="61" grpId="0"/>
      <p:bldP spid="3" grpId="0"/>
      <p:bldP spid="51" grpId="0"/>
      <p:bldP spid="60" grpId="0"/>
      <p:bldP spid="65" grpId="0"/>
      <p:bldP spid="66" grpId="0"/>
      <p:bldP spid="6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5999-A845-3FB6-5A13-88D51FBC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Diagrams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B9786C-DE21-73BC-A0E7-A5A0DA02DBDF}"/>
              </a:ext>
            </a:extLst>
          </p:cNvPr>
          <p:cNvSpPr/>
          <p:nvPr/>
        </p:nvSpPr>
        <p:spPr>
          <a:xfrm>
            <a:off x="2314833" y="1643449"/>
            <a:ext cx="2038865" cy="716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Keeper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1D5400-4477-773B-BB8D-04A16D85B801}"/>
              </a:ext>
            </a:extLst>
          </p:cNvPr>
          <p:cNvSpPr/>
          <p:nvPr/>
        </p:nvSpPr>
        <p:spPr>
          <a:xfrm>
            <a:off x="5430080" y="1668834"/>
            <a:ext cx="2166731" cy="66592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0B5CF9-533E-D027-0695-A6D9082580C1}"/>
              </a:ext>
            </a:extLst>
          </p:cNvPr>
          <p:cNvSpPr/>
          <p:nvPr/>
        </p:nvSpPr>
        <p:spPr>
          <a:xfrm>
            <a:off x="5430079" y="2974173"/>
            <a:ext cx="2166731" cy="66592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7F4F28-B23B-74E2-3FCB-C7FACFCDC5D1}"/>
              </a:ext>
            </a:extLst>
          </p:cNvPr>
          <p:cNvCxnSpPr>
            <a:stCxn id="4" idx="3"/>
            <a:endCxn id="6" idx="2"/>
          </p:cNvCxnSpPr>
          <p:nvPr/>
        </p:nvCxnSpPr>
        <p:spPr>
          <a:xfrm>
            <a:off x="4353697" y="2001795"/>
            <a:ext cx="1076382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C391CA-D193-53FF-3D5E-E9F3A8A3A002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4353696" y="2001796"/>
            <a:ext cx="1076382" cy="130533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681FDC-A486-878C-F2B2-259CE095FB99}"/>
              </a:ext>
            </a:extLst>
          </p:cNvPr>
          <p:cNvSpPr txBox="1"/>
          <p:nvPr/>
        </p:nvSpPr>
        <p:spPr>
          <a:xfrm>
            <a:off x="2087306" y="1259578"/>
            <a:ext cx="252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Rectangle: Entity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A12AF3-E95A-BC55-8D40-E5511B863C13}"/>
              </a:ext>
            </a:extLst>
          </p:cNvPr>
          <p:cNvSpPr txBox="1"/>
          <p:nvPr/>
        </p:nvSpPr>
        <p:spPr>
          <a:xfrm>
            <a:off x="5738193" y="2360141"/>
            <a:ext cx="185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Oval: Attribute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806FAF-C495-0218-B2F3-D4D91007CA08}"/>
              </a:ext>
            </a:extLst>
          </p:cNvPr>
          <p:cNvSpPr txBox="1"/>
          <p:nvPr/>
        </p:nvSpPr>
        <p:spPr>
          <a:xfrm>
            <a:off x="5584135" y="3705733"/>
            <a:ext cx="185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Underline: KEY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A3B638-EB1E-CCAD-0ECE-CA37DC7477F9}"/>
              </a:ext>
            </a:extLst>
          </p:cNvPr>
          <p:cNvSpPr/>
          <p:nvPr/>
        </p:nvSpPr>
        <p:spPr>
          <a:xfrm>
            <a:off x="2314832" y="5095640"/>
            <a:ext cx="2038865" cy="716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Cages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FBA7E969-0A93-EBE1-5604-041CD5B49E93}"/>
              </a:ext>
            </a:extLst>
          </p:cNvPr>
          <p:cNvSpPr/>
          <p:nvPr/>
        </p:nvSpPr>
        <p:spPr>
          <a:xfrm>
            <a:off x="2370302" y="3359447"/>
            <a:ext cx="1935174" cy="715618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Keeps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7B4AA4-5EEB-B156-C09D-7347C85B8C81}"/>
              </a:ext>
            </a:extLst>
          </p:cNvPr>
          <p:cNvCxnSpPr>
            <a:cxnSpLocks/>
            <a:stCxn id="4" idx="2"/>
            <a:endCxn id="16" idx="0"/>
          </p:cNvCxnSpPr>
          <p:nvPr/>
        </p:nvCxnSpPr>
        <p:spPr>
          <a:xfrm>
            <a:off x="3334265" y="2360141"/>
            <a:ext cx="3624" cy="99930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4EEAA4-2D8D-A41A-3993-837E97BF3280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 flipH="1">
            <a:off x="3334265" y="4075066"/>
            <a:ext cx="3625" cy="102057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B55053-201F-3F39-A04C-F8466140F94D}"/>
              </a:ext>
            </a:extLst>
          </p:cNvPr>
          <p:cNvSpPr txBox="1"/>
          <p:nvPr/>
        </p:nvSpPr>
        <p:spPr>
          <a:xfrm>
            <a:off x="3845938" y="3917731"/>
            <a:ext cx="14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Diamond:</a:t>
            </a:r>
          </a:p>
          <a:p>
            <a:r>
              <a:rPr lang="en-US" dirty="0"/>
              <a:t>Relationship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FEE09F-0A14-0BDC-7A59-41802CCFCCD5}"/>
              </a:ext>
            </a:extLst>
          </p:cNvPr>
          <p:cNvGrpSpPr/>
          <p:nvPr/>
        </p:nvGrpSpPr>
        <p:grpSpPr>
          <a:xfrm>
            <a:off x="4415388" y="1620747"/>
            <a:ext cx="1014690" cy="374130"/>
            <a:chOff x="2891388" y="1620747"/>
            <a:chExt cx="1014690" cy="3741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9C70CA-E82E-F757-2936-FDF20B137166}"/>
                </a:ext>
              </a:extLst>
            </p:cNvPr>
            <p:cNvSpPr txBox="1"/>
            <p:nvPr/>
          </p:nvSpPr>
          <p:spPr>
            <a:xfrm>
              <a:off x="2891388" y="162074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34228A-30C2-70E3-B1EB-B55190664FA8}"/>
                </a:ext>
              </a:extLst>
            </p:cNvPr>
            <p:cNvSpPr txBox="1"/>
            <p:nvPr/>
          </p:nvSpPr>
          <p:spPr>
            <a:xfrm>
              <a:off x="3593172" y="16255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229C034-1870-34A6-AAF6-4B0D5F7D49C9}"/>
              </a:ext>
            </a:extLst>
          </p:cNvPr>
          <p:cNvSpPr txBox="1"/>
          <p:nvPr/>
        </p:nvSpPr>
        <p:spPr>
          <a:xfrm>
            <a:off x="3347828" y="26857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B80A28-5879-450C-0FF6-6D504D31A310}"/>
              </a:ext>
            </a:extLst>
          </p:cNvPr>
          <p:cNvSpPr txBox="1"/>
          <p:nvPr/>
        </p:nvSpPr>
        <p:spPr>
          <a:xfrm>
            <a:off x="3309535" y="436849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FD0863-9C9F-4AB5-030A-2F0EAA4F2BDA}"/>
              </a:ext>
            </a:extLst>
          </p:cNvPr>
          <p:cNvSpPr txBox="1"/>
          <p:nvPr/>
        </p:nvSpPr>
        <p:spPr>
          <a:xfrm>
            <a:off x="5738192" y="4725578"/>
            <a:ext cx="4558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Relationship Cardinality</a:t>
            </a:r>
          </a:p>
          <a:p>
            <a:r>
              <a:rPr lang="en-US" dirty="0"/>
              <a:t>N:1	Each keeper keeps 0 or more cages</a:t>
            </a:r>
          </a:p>
          <a:p>
            <a:r>
              <a:rPr lang="en-US" dirty="0"/>
              <a:t>	Each cage kept by 0 or 1 keeper</a:t>
            </a:r>
          </a:p>
          <a:p>
            <a:endParaRPr lang="en-US" dirty="0"/>
          </a:p>
          <a:p>
            <a:r>
              <a:rPr lang="en-US" dirty="0"/>
              <a:t>N:N	Each keeper keeps 0 or more cages</a:t>
            </a:r>
          </a:p>
          <a:p>
            <a:r>
              <a:rPr lang="en-US" dirty="0"/>
              <a:t>	Each cage kept by 0 or more keeper</a:t>
            </a:r>
          </a:p>
        </p:txBody>
      </p:sp>
    </p:spTree>
    <p:extLst>
      <p:ext uri="{BB962C8B-B14F-4D97-AF65-F5344CB8AC3E}">
        <p14:creationId xmlns:p14="http://schemas.microsoft.com/office/powerpoint/2010/main" val="8238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/>
      <p:bldP spid="13" grpId="0"/>
      <p:bldP spid="14" grpId="0"/>
      <p:bldP spid="15" grpId="0" animBg="1"/>
      <p:bldP spid="16" grpId="0" animBg="1"/>
      <p:bldP spid="29" grpId="0"/>
      <p:bldP spid="32" grpId="0"/>
      <p:bldP spid="33" grpId="0"/>
      <p:bldP spid="3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D299-32A2-224E-A76A-3FC158F5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ER Modeling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CFFDFA-F49A-A59B-8DB7-0763E2740F23}"/>
              </a:ext>
            </a:extLst>
          </p:cNvPr>
          <p:cNvSpPr/>
          <p:nvPr/>
        </p:nvSpPr>
        <p:spPr>
          <a:xfrm>
            <a:off x="4779738" y="2269615"/>
            <a:ext cx="2038865" cy="716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Keeper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692FE7-0953-9277-C32E-BCCE3782437A}"/>
              </a:ext>
            </a:extLst>
          </p:cNvPr>
          <p:cNvSpPr/>
          <p:nvPr/>
        </p:nvSpPr>
        <p:spPr>
          <a:xfrm>
            <a:off x="7894985" y="2295000"/>
            <a:ext cx="2166731" cy="66592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EF443A-C244-EF5E-7443-AF3077843E17}"/>
              </a:ext>
            </a:extLst>
          </p:cNvPr>
          <p:cNvSpPr/>
          <p:nvPr/>
        </p:nvSpPr>
        <p:spPr>
          <a:xfrm>
            <a:off x="7894984" y="3600339"/>
            <a:ext cx="2166731" cy="66592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603D33-8F9D-C652-44DC-16B1837182EB}"/>
              </a:ext>
            </a:extLst>
          </p:cNvPr>
          <p:cNvCxnSpPr>
            <a:stCxn id="4" idx="3"/>
            <a:endCxn id="5" idx="2"/>
          </p:cNvCxnSpPr>
          <p:nvPr/>
        </p:nvCxnSpPr>
        <p:spPr>
          <a:xfrm>
            <a:off x="6818602" y="2627961"/>
            <a:ext cx="1076382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47DDF5-3E34-1F85-6A6D-44A2B981DB0F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818601" y="2627962"/>
            <a:ext cx="1076382" cy="130533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CF6523E-1164-7EBA-D71F-075670A6A104}"/>
              </a:ext>
            </a:extLst>
          </p:cNvPr>
          <p:cNvSpPr/>
          <p:nvPr/>
        </p:nvSpPr>
        <p:spPr>
          <a:xfrm>
            <a:off x="4779737" y="5721806"/>
            <a:ext cx="2038865" cy="716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Cages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836A67B0-CE24-2E43-5FB9-5E0B72AE1B03}"/>
              </a:ext>
            </a:extLst>
          </p:cNvPr>
          <p:cNvSpPr/>
          <p:nvPr/>
        </p:nvSpPr>
        <p:spPr>
          <a:xfrm>
            <a:off x="4835207" y="3985613"/>
            <a:ext cx="1935174" cy="715618"/>
          </a:xfrm>
          <a:prstGeom prst="diamond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Keeps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F6E190-BFA6-BC95-0C3B-1ECE02E5E7FB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5799170" y="2986307"/>
            <a:ext cx="3624" cy="99930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BD64CD-9B22-AD19-27BC-7F39C5ABDF46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5799170" y="4701232"/>
            <a:ext cx="3625" cy="1020575"/>
          </a:xfrm>
          <a:prstGeom prst="straightConnector1">
            <a:avLst/>
          </a:prstGeom>
          <a:ln w="60325" cmpd="dbl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CDCDDF5-4D41-A9A1-48D5-C79420AA1E44}"/>
              </a:ext>
            </a:extLst>
          </p:cNvPr>
          <p:cNvSpPr txBox="1"/>
          <p:nvPr/>
        </p:nvSpPr>
        <p:spPr>
          <a:xfrm>
            <a:off x="6880293" y="2246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013147-AD34-CF98-756A-38AA97CDEB2F}"/>
              </a:ext>
            </a:extLst>
          </p:cNvPr>
          <p:cNvSpPr txBox="1"/>
          <p:nvPr/>
        </p:nvSpPr>
        <p:spPr>
          <a:xfrm>
            <a:off x="7582077" y="22517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7A4B93-E987-0EBF-A590-C5CCF29360E7}"/>
              </a:ext>
            </a:extLst>
          </p:cNvPr>
          <p:cNvSpPr txBox="1"/>
          <p:nvPr/>
        </p:nvSpPr>
        <p:spPr>
          <a:xfrm>
            <a:off x="5812733" y="33119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BBBE5F-502A-849C-D9D1-C623BF894973}"/>
              </a:ext>
            </a:extLst>
          </p:cNvPr>
          <p:cNvSpPr txBox="1"/>
          <p:nvPr/>
        </p:nvSpPr>
        <p:spPr>
          <a:xfrm>
            <a:off x="5774440" y="499466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7DFA2A-CA50-F5F5-FD17-574CC56E8756}"/>
              </a:ext>
            </a:extLst>
          </p:cNvPr>
          <p:cNvSpPr txBox="1"/>
          <p:nvPr/>
        </p:nvSpPr>
        <p:spPr>
          <a:xfrm>
            <a:off x="6164111" y="4856270"/>
            <a:ext cx="435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line: </a:t>
            </a:r>
            <a:r>
              <a:rPr lang="en-US" b="1" dirty="0"/>
              <a:t>Total participation </a:t>
            </a:r>
          </a:p>
          <a:p>
            <a:r>
              <a:rPr lang="en-US" dirty="0"/>
              <a:t>Each cage kept by exactly one keeper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C47F52-F5A3-872C-3671-00C167485592}"/>
              </a:ext>
            </a:extLst>
          </p:cNvPr>
          <p:cNvGrpSpPr/>
          <p:nvPr/>
        </p:nvGrpSpPr>
        <p:grpSpPr>
          <a:xfrm>
            <a:off x="1636147" y="1848678"/>
            <a:ext cx="3375680" cy="2395340"/>
            <a:chOff x="112147" y="1848678"/>
            <a:chExt cx="3375680" cy="2395340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E796A69F-41D0-55FF-9370-0D85BA89AB41}"/>
                </a:ext>
              </a:extLst>
            </p:cNvPr>
            <p:cNvSpPr/>
            <p:nvPr/>
          </p:nvSpPr>
          <p:spPr>
            <a:xfrm>
              <a:off x="112147" y="2225162"/>
              <a:ext cx="2409659" cy="782165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Supervises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163B477-8C05-E6CC-EC99-819C9AD2BFC4}"/>
                </a:ext>
              </a:extLst>
            </p:cNvPr>
            <p:cNvCxnSpPr>
              <a:stCxn id="22" idx="0"/>
              <a:endCxn id="4" idx="1"/>
            </p:cNvCxnSpPr>
            <p:nvPr/>
          </p:nvCxnSpPr>
          <p:spPr>
            <a:xfrm>
              <a:off x="1316977" y="2225162"/>
              <a:ext cx="1938760" cy="40279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A7EC63-3B92-0783-A80C-059AC33233AD}"/>
                </a:ext>
              </a:extLst>
            </p:cNvPr>
            <p:cNvCxnSpPr>
              <a:cxnSpLocks/>
              <a:stCxn id="22" idx="2"/>
              <a:endCxn id="4" idx="1"/>
            </p:cNvCxnSpPr>
            <p:nvPr/>
          </p:nvCxnSpPr>
          <p:spPr>
            <a:xfrm flipV="1">
              <a:off x="1316977" y="2627961"/>
              <a:ext cx="1938760" cy="37936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09216F-035C-142B-195F-5D57D46EC206}"/>
                </a:ext>
              </a:extLst>
            </p:cNvPr>
            <p:cNvSpPr txBox="1"/>
            <p:nvPr/>
          </p:nvSpPr>
          <p:spPr>
            <a:xfrm>
              <a:off x="1721169" y="2002244"/>
              <a:ext cx="1209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Supervisee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4F41D9-6E02-19E2-A376-C8B62C26F635}"/>
                </a:ext>
              </a:extLst>
            </p:cNvPr>
            <p:cNvSpPr txBox="1"/>
            <p:nvPr/>
          </p:nvSpPr>
          <p:spPr>
            <a:xfrm>
              <a:off x="1739684" y="2951356"/>
              <a:ext cx="1180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Supervisor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6E066D-12F8-64EB-6076-4C8F88A7A0C0}"/>
                </a:ext>
              </a:extLst>
            </p:cNvPr>
            <p:cNvSpPr txBox="1"/>
            <p:nvPr/>
          </p:nvSpPr>
          <p:spPr>
            <a:xfrm>
              <a:off x="1113183" y="184867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8128F0-7558-9C96-1E61-4B17FC620E2C}"/>
                </a:ext>
              </a:extLst>
            </p:cNvPr>
            <p:cNvSpPr txBox="1"/>
            <p:nvPr/>
          </p:nvSpPr>
          <p:spPr>
            <a:xfrm>
              <a:off x="1113183" y="30212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50602C-6547-E873-62A9-5321402E74BF}"/>
                </a:ext>
              </a:extLst>
            </p:cNvPr>
            <p:cNvSpPr txBox="1"/>
            <p:nvPr/>
          </p:nvSpPr>
          <p:spPr>
            <a:xfrm>
              <a:off x="112147" y="3320688"/>
              <a:ext cx="3375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Recursive relationship</a:t>
              </a:r>
              <a:r>
                <a:rPr lang="en-US" dirty="0"/>
                <a:t>: Each keeper supervises 0 or more other supervisee keepers</a:t>
              </a: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0A1D44F8-8A34-41AA-EBE9-2B45A29FC303}"/>
              </a:ext>
            </a:extLst>
          </p:cNvPr>
          <p:cNvSpPr/>
          <p:nvPr/>
        </p:nvSpPr>
        <p:spPr>
          <a:xfrm>
            <a:off x="2417267" y="4836678"/>
            <a:ext cx="2166731" cy="66592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keepTime</a:t>
            </a:r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1E21F9-2C32-3329-A798-181D2A3E7881}"/>
              </a:ext>
            </a:extLst>
          </p:cNvPr>
          <p:cNvCxnSpPr>
            <a:cxnSpLocks/>
            <a:stCxn id="13" idx="1"/>
            <a:endCxn id="35" idx="0"/>
          </p:cNvCxnSpPr>
          <p:nvPr/>
        </p:nvCxnSpPr>
        <p:spPr>
          <a:xfrm flipH="1">
            <a:off x="3500633" y="4343422"/>
            <a:ext cx="1334575" cy="49325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3F71A32-6AF3-96B7-DA68-E0E46B45B28B}"/>
              </a:ext>
            </a:extLst>
          </p:cNvPr>
          <p:cNvSpPr txBox="1"/>
          <p:nvPr/>
        </p:nvSpPr>
        <p:spPr>
          <a:xfrm>
            <a:off x="2309774" y="5534087"/>
            <a:ext cx="246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Relationship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4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 animBg="1"/>
      <p:bldP spid="3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85AB-5A13-8132-6977-FF1F7C77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2615"/>
            <a:ext cx="8229600" cy="1143000"/>
          </a:xfrm>
        </p:spPr>
        <p:txBody>
          <a:bodyPr/>
          <a:lstStyle/>
          <a:p>
            <a:r>
              <a:rPr lang="en-US" dirty="0"/>
              <a:t>Converting to Relations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5106CC-0A01-E4A2-79F8-BBC8202A857E}"/>
              </a:ext>
            </a:extLst>
          </p:cNvPr>
          <p:cNvGrpSpPr/>
          <p:nvPr/>
        </p:nvGrpSpPr>
        <p:grpSpPr>
          <a:xfrm>
            <a:off x="3203714" y="1515226"/>
            <a:ext cx="5168348" cy="2469615"/>
            <a:chOff x="-1471717" y="1655645"/>
            <a:chExt cx="10009432" cy="47828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116B36-115B-6C64-8335-FD5D9B8E7577}"/>
                </a:ext>
              </a:extLst>
            </p:cNvPr>
            <p:cNvSpPr/>
            <p:nvPr/>
          </p:nvSpPr>
          <p:spPr>
            <a:xfrm>
              <a:off x="3255737" y="2269615"/>
              <a:ext cx="2038865" cy="7166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Keeper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5F4FE7-282A-858E-5805-62496D1032AE}"/>
                </a:ext>
              </a:extLst>
            </p:cNvPr>
            <p:cNvSpPr/>
            <p:nvPr/>
          </p:nvSpPr>
          <p:spPr>
            <a:xfrm>
              <a:off x="6370984" y="2295000"/>
              <a:ext cx="2166731" cy="6659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Age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9A1C0A-DF25-EBFF-F5CD-6E857F11C7BE}"/>
                </a:ext>
              </a:extLst>
            </p:cNvPr>
            <p:cNvSpPr/>
            <p:nvPr/>
          </p:nvSpPr>
          <p:spPr>
            <a:xfrm>
              <a:off x="6370983" y="3600339"/>
              <a:ext cx="2166731" cy="6659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/>
                <a:t>ID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BAC8C49-266A-603C-EC02-1D9CC7AA8400}"/>
                </a:ext>
              </a:extLst>
            </p:cNvPr>
            <p:cNvCxnSpPr>
              <a:stCxn id="4" idx="3"/>
              <a:endCxn id="5" idx="2"/>
            </p:cNvCxnSpPr>
            <p:nvPr/>
          </p:nvCxnSpPr>
          <p:spPr>
            <a:xfrm>
              <a:off x="5294602" y="2627961"/>
              <a:ext cx="107638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112B2D-5B03-081B-0AF4-9BBD0B3E2F00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5294601" y="2627961"/>
              <a:ext cx="1076382" cy="13053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4EED64-C2DE-2D81-0A33-40F177CC42C6}"/>
                </a:ext>
              </a:extLst>
            </p:cNvPr>
            <p:cNvSpPr/>
            <p:nvPr/>
          </p:nvSpPr>
          <p:spPr>
            <a:xfrm>
              <a:off x="3255736" y="5721806"/>
              <a:ext cx="2038865" cy="7166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Cages</a:t>
              </a:r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1A0A1736-15E4-4136-E4DF-D7D1FD86CC88}"/>
                </a:ext>
              </a:extLst>
            </p:cNvPr>
            <p:cNvSpPr/>
            <p:nvPr/>
          </p:nvSpPr>
          <p:spPr>
            <a:xfrm>
              <a:off x="3060000" y="3985614"/>
              <a:ext cx="2417940" cy="715619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Keeps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CFE9CA4-42B5-852B-B121-BA379EF6B615}"/>
                </a:ext>
              </a:extLst>
            </p:cNvPr>
            <p:cNvCxnSpPr>
              <a:cxnSpLocks/>
              <a:stCxn id="4" idx="2"/>
              <a:endCxn id="10" idx="0"/>
            </p:cNvCxnSpPr>
            <p:nvPr/>
          </p:nvCxnSpPr>
          <p:spPr>
            <a:xfrm flipH="1">
              <a:off x="4268970" y="2986307"/>
              <a:ext cx="6199" cy="99930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AB61052-75E3-12CF-7E3A-E02BABB2AB0A}"/>
                </a:ext>
              </a:extLst>
            </p:cNvPr>
            <p:cNvCxnSpPr>
              <a:cxnSpLocks/>
              <a:stCxn id="10" idx="2"/>
              <a:endCxn id="9" idx="0"/>
            </p:cNvCxnSpPr>
            <p:nvPr/>
          </p:nvCxnSpPr>
          <p:spPr>
            <a:xfrm>
              <a:off x="4268970" y="4701232"/>
              <a:ext cx="6199" cy="1020574"/>
            </a:xfrm>
            <a:prstGeom prst="straightConnector1">
              <a:avLst/>
            </a:prstGeom>
            <a:ln w="60325" cmpd="dbl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5A9659-4887-E5F3-5B81-4F03B8729F59}"/>
                </a:ext>
              </a:extLst>
            </p:cNvPr>
            <p:cNvSpPr txBox="1"/>
            <p:nvPr/>
          </p:nvSpPr>
          <p:spPr>
            <a:xfrm>
              <a:off x="4288734" y="3311928"/>
              <a:ext cx="550118" cy="59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ABFD9E-0931-62B5-9915-052C83C6981A}"/>
                </a:ext>
              </a:extLst>
            </p:cNvPr>
            <p:cNvSpPr txBox="1"/>
            <p:nvPr/>
          </p:nvSpPr>
          <p:spPr>
            <a:xfrm>
              <a:off x="4250440" y="4994665"/>
              <a:ext cx="581163" cy="59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F08942-0464-9B32-97F2-774DEAE639B7}"/>
                </a:ext>
              </a:extLst>
            </p:cNvPr>
            <p:cNvGrpSpPr/>
            <p:nvPr/>
          </p:nvGrpSpPr>
          <p:grpSpPr>
            <a:xfrm>
              <a:off x="-1471717" y="1655645"/>
              <a:ext cx="5054347" cy="2045619"/>
              <a:chOff x="-1471717" y="1655645"/>
              <a:chExt cx="5054347" cy="2045619"/>
            </a:xfrm>
          </p:grpSpPr>
          <p:sp>
            <p:nvSpPr>
              <p:cNvPr id="19" name="Diamond 18">
                <a:extLst>
                  <a:ext uri="{FF2B5EF4-FFF2-40B4-BE49-F238E27FC236}">
                    <a16:creationId xmlns:a16="http://schemas.microsoft.com/office/drawing/2014/main" id="{4C627B69-F5E0-3519-7CB5-1019D61C27E0}"/>
                  </a:ext>
                </a:extLst>
              </p:cNvPr>
              <p:cNvSpPr/>
              <p:nvPr/>
            </p:nvSpPr>
            <p:spPr>
              <a:xfrm>
                <a:off x="-1471717" y="2225163"/>
                <a:ext cx="3993523" cy="782165"/>
              </a:xfrm>
              <a:prstGeom prst="diamond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Supervises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7FB9C8A-AA60-B0F7-FDDF-A72EB10EED6A}"/>
                  </a:ext>
                </a:extLst>
              </p:cNvPr>
              <p:cNvCxnSpPr>
                <a:cxnSpLocks/>
                <a:stCxn id="19" idx="0"/>
                <a:endCxn id="4" idx="1"/>
              </p:cNvCxnSpPr>
              <p:nvPr/>
            </p:nvCxnSpPr>
            <p:spPr>
              <a:xfrm>
                <a:off x="525044" y="2225163"/>
                <a:ext cx="2730693" cy="402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E6F786E-6DB5-2A99-47BE-050C482B3CF6}"/>
                  </a:ext>
                </a:extLst>
              </p:cNvPr>
              <p:cNvCxnSpPr>
                <a:cxnSpLocks/>
                <a:stCxn id="19" idx="2"/>
                <a:endCxn id="4" idx="1"/>
              </p:cNvCxnSpPr>
              <p:nvPr/>
            </p:nvCxnSpPr>
            <p:spPr>
              <a:xfrm flipV="1">
                <a:off x="525044" y="2627961"/>
                <a:ext cx="2730693" cy="3793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85A773-C852-CEEF-4A31-7D080A6B8DD8}"/>
                  </a:ext>
                </a:extLst>
              </p:cNvPr>
              <p:cNvSpPr txBox="1"/>
              <p:nvPr/>
            </p:nvSpPr>
            <p:spPr>
              <a:xfrm>
                <a:off x="1597389" y="1655645"/>
                <a:ext cx="1903806" cy="59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/>
                  <a:t>Supervisee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6BEF8B-E79E-848D-C964-FC10DF7D3387}"/>
                  </a:ext>
                </a:extLst>
              </p:cNvPr>
              <p:cNvSpPr txBox="1"/>
              <p:nvPr/>
            </p:nvSpPr>
            <p:spPr>
              <a:xfrm>
                <a:off x="1722287" y="3105199"/>
                <a:ext cx="1860343" cy="59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/>
                  <a:t>Supervisor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2C076C-6BA7-4A83-4A9C-3ECE1170E231}"/>
                  </a:ext>
                </a:extLst>
              </p:cNvPr>
              <p:cNvSpPr txBox="1"/>
              <p:nvPr/>
            </p:nvSpPr>
            <p:spPr>
              <a:xfrm>
                <a:off x="1113182" y="1848678"/>
                <a:ext cx="581163" cy="59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69B395-1DFE-FD8F-835F-C9B403547231}"/>
                  </a:ext>
                </a:extLst>
              </p:cNvPr>
              <p:cNvSpPr txBox="1"/>
              <p:nvPr/>
            </p:nvSpPr>
            <p:spPr>
              <a:xfrm>
                <a:off x="1113183" y="3021252"/>
                <a:ext cx="550118" cy="59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31B3FC8-3A52-536C-CF94-F3F7BC5DC3F3}"/>
                </a:ext>
              </a:extLst>
            </p:cNvPr>
            <p:cNvSpPr/>
            <p:nvPr/>
          </p:nvSpPr>
          <p:spPr>
            <a:xfrm>
              <a:off x="525046" y="4836678"/>
              <a:ext cx="2534954" cy="66592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keepTime</a:t>
              </a:r>
              <a:endParaRPr lang="en-US" sz="1400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BAF31F6-5721-B3A1-04BD-1FF26A66B1B4}"/>
                </a:ext>
              </a:extLst>
            </p:cNvPr>
            <p:cNvCxnSpPr>
              <a:cxnSpLocks/>
              <a:stCxn id="10" idx="1"/>
              <a:endCxn id="27" idx="0"/>
            </p:cNvCxnSpPr>
            <p:nvPr/>
          </p:nvCxnSpPr>
          <p:spPr>
            <a:xfrm flipH="1">
              <a:off x="1792523" y="4343423"/>
              <a:ext cx="1267477" cy="4932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03FDBAC-FF92-5475-29CA-A68F8B463347}"/>
              </a:ext>
            </a:extLst>
          </p:cNvPr>
          <p:cNvSpPr txBox="1"/>
          <p:nvPr/>
        </p:nvSpPr>
        <p:spPr>
          <a:xfrm>
            <a:off x="1692966" y="4403035"/>
            <a:ext cx="64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Keepers: (</a:t>
            </a:r>
            <a:r>
              <a:rPr lang="en-US" sz="2400" u="sng" dirty="0"/>
              <a:t>ID</a:t>
            </a:r>
            <a:r>
              <a:rPr lang="en-US" sz="2400" dirty="0"/>
              <a:t>, age, …</a:t>
            </a:r>
            <a:endParaRPr lang="en-US" sz="2400" u="sng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688A2C-7C4A-AB00-2918-330BE4201EE7}"/>
              </a:ext>
            </a:extLst>
          </p:cNvPr>
          <p:cNvSpPr txBox="1"/>
          <p:nvPr/>
        </p:nvSpPr>
        <p:spPr>
          <a:xfrm>
            <a:off x="1668287" y="4802485"/>
            <a:ext cx="64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Cages: (</a:t>
            </a:r>
            <a:r>
              <a:rPr lang="en-US" sz="2400" dirty="0" err="1"/>
              <a:t>keptby</a:t>
            </a:r>
            <a:r>
              <a:rPr lang="en-US" sz="2400" dirty="0"/>
              <a:t> NON NULL REFERENCES </a:t>
            </a:r>
            <a:r>
              <a:rPr lang="en-US" sz="2400" dirty="0" err="1"/>
              <a:t>Keepers.id</a:t>
            </a:r>
            <a:r>
              <a:rPr lang="en-US" sz="2400" dirty="0"/>
              <a:t>, </a:t>
            </a:r>
            <a:endParaRPr lang="en-US" sz="2400" u="sng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C0EBE6-56F1-0C06-2327-871CCBADEE42}"/>
              </a:ext>
            </a:extLst>
          </p:cNvPr>
          <p:cNvSpPr txBox="1"/>
          <p:nvPr/>
        </p:nvSpPr>
        <p:spPr>
          <a:xfrm>
            <a:off x="4411486" y="4371154"/>
            <a:ext cx="539753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supervisor REFERENCES </a:t>
            </a:r>
            <a:r>
              <a:rPr lang="en-US" sz="2400" dirty="0" err="1"/>
              <a:t>Keepers.ID</a:t>
            </a:r>
            <a:r>
              <a:rPr lang="en-US" sz="2400" dirty="0"/>
              <a:t> …)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AD1956-C003-E8AC-3ED5-E20AF0CB4D63}"/>
              </a:ext>
            </a:extLst>
          </p:cNvPr>
          <p:cNvSpPr txBox="1"/>
          <p:nvPr/>
        </p:nvSpPr>
        <p:spPr>
          <a:xfrm>
            <a:off x="8148600" y="480282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keepTime</a:t>
            </a:r>
            <a:r>
              <a:rPr lang="en-US" sz="2400" dirty="0"/>
              <a:t>, … ) </a:t>
            </a:r>
          </a:p>
        </p:txBody>
      </p:sp>
    </p:spTree>
    <p:extLst>
      <p:ext uri="{BB962C8B-B14F-4D97-AF65-F5344CB8AC3E}">
        <p14:creationId xmlns:p14="http://schemas.microsoft.com/office/powerpoint/2010/main" val="316476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 animBg="1"/>
      <p:bldP spid="4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2A2C-7497-FF97-0CC4-C8297AB2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AEFB06-2463-5A83-8AA3-1AFFA643657C}"/>
              </a:ext>
            </a:extLst>
          </p:cNvPr>
          <p:cNvGrpSpPr/>
          <p:nvPr/>
        </p:nvGrpSpPr>
        <p:grpSpPr>
          <a:xfrm>
            <a:off x="3243470" y="1687298"/>
            <a:ext cx="5168348" cy="2469615"/>
            <a:chOff x="-1471717" y="1655645"/>
            <a:chExt cx="10009432" cy="47828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F6C191-902D-B95C-E78B-A46E31D2D5F8}"/>
                </a:ext>
              </a:extLst>
            </p:cNvPr>
            <p:cNvSpPr/>
            <p:nvPr/>
          </p:nvSpPr>
          <p:spPr>
            <a:xfrm>
              <a:off x="3255737" y="2269615"/>
              <a:ext cx="2038865" cy="7166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Keeper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27935E9-66FF-7D6D-1AE5-3797427F10E8}"/>
                </a:ext>
              </a:extLst>
            </p:cNvPr>
            <p:cNvSpPr/>
            <p:nvPr/>
          </p:nvSpPr>
          <p:spPr>
            <a:xfrm>
              <a:off x="6370984" y="2295000"/>
              <a:ext cx="2166731" cy="6659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Age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AF1C9-A06C-5E81-E578-FE0188524966}"/>
                </a:ext>
              </a:extLst>
            </p:cNvPr>
            <p:cNvSpPr/>
            <p:nvPr/>
          </p:nvSpPr>
          <p:spPr>
            <a:xfrm>
              <a:off x="6370983" y="3600339"/>
              <a:ext cx="2166731" cy="6659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/>
                <a:t>ID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1B45913-4C23-A5C6-5576-98FC1313A183}"/>
                </a:ext>
              </a:extLst>
            </p:cNvPr>
            <p:cNvCxnSpPr>
              <a:stCxn id="5" idx="3"/>
              <a:endCxn id="6" idx="2"/>
            </p:cNvCxnSpPr>
            <p:nvPr/>
          </p:nvCxnSpPr>
          <p:spPr>
            <a:xfrm>
              <a:off x="5294602" y="2627961"/>
              <a:ext cx="107638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BF4CE89-1FC7-FA32-7772-22ECDE3C0A7E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>
              <a:off x="5294601" y="2627961"/>
              <a:ext cx="1076382" cy="13053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0DDAFC-ACCA-3BE9-2F26-9B4481963C30}"/>
                </a:ext>
              </a:extLst>
            </p:cNvPr>
            <p:cNvSpPr/>
            <p:nvPr/>
          </p:nvSpPr>
          <p:spPr>
            <a:xfrm>
              <a:off x="3255736" y="5721806"/>
              <a:ext cx="2038865" cy="7166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Cages</a:t>
              </a:r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1F8F8970-3950-AA93-561F-F76BFB617AAC}"/>
                </a:ext>
              </a:extLst>
            </p:cNvPr>
            <p:cNvSpPr/>
            <p:nvPr/>
          </p:nvSpPr>
          <p:spPr>
            <a:xfrm>
              <a:off x="3060000" y="3985614"/>
              <a:ext cx="2417940" cy="715619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Keeps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43C7B84-C0F6-4851-CC56-1EBFC9317A89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 flipH="1">
              <a:off x="4268970" y="2986307"/>
              <a:ext cx="6199" cy="99930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3710A8D-5709-CB74-180A-570886788F1A}"/>
                </a:ext>
              </a:extLst>
            </p:cNvPr>
            <p:cNvCxnSpPr>
              <a:cxnSpLocks/>
              <a:stCxn id="11" idx="2"/>
              <a:endCxn id="10" idx="0"/>
            </p:cNvCxnSpPr>
            <p:nvPr/>
          </p:nvCxnSpPr>
          <p:spPr>
            <a:xfrm>
              <a:off x="4268970" y="4701232"/>
              <a:ext cx="6199" cy="1020574"/>
            </a:xfrm>
            <a:prstGeom prst="straightConnector1">
              <a:avLst/>
            </a:prstGeom>
            <a:ln w="25400" cmpd="sng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C4B903-429D-2D46-C023-CBF1317AD660}"/>
                </a:ext>
              </a:extLst>
            </p:cNvPr>
            <p:cNvSpPr txBox="1"/>
            <p:nvPr/>
          </p:nvSpPr>
          <p:spPr>
            <a:xfrm>
              <a:off x="4288734" y="3311928"/>
              <a:ext cx="581163" cy="59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E634C0-8800-D288-9690-49C35E418EE8}"/>
                </a:ext>
              </a:extLst>
            </p:cNvPr>
            <p:cNvSpPr txBox="1"/>
            <p:nvPr/>
          </p:nvSpPr>
          <p:spPr>
            <a:xfrm>
              <a:off x="4250440" y="4994665"/>
              <a:ext cx="581163" cy="59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2EB237-EAB9-1048-738E-B601DA7D9FB0}"/>
                </a:ext>
              </a:extLst>
            </p:cNvPr>
            <p:cNvGrpSpPr/>
            <p:nvPr/>
          </p:nvGrpSpPr>
          <p:grpSpPr>
            <a:xfrm>
              <a:off x="-1471717" y="1655645"/>
              <a:ext cx="5054347" cy="2045619"/>
              <a:chOff x="-1471717" y="1655645"/>
              <a:chExt cx="5054347" cy="2045619"/>
            </a:xfrm>
          </p:grpSpPr>
          <p:sp>
            <p:nvSpPr>
              <p:cNvPr id="19" name="Diamond 18">
                <a:extLst>
                  <a:ext uri="{FF2B5EF4-FFF2-40B4-BE49-F238E27FC236}">
                    <a16:creationId xmlns:a16="http://schemas.microsoft.com/office/drawing/2014/main" id="{3E6268AC-D864-859B-5A01-0CC5D858D8E5}"/>
                  </a:ext>
                </a:extLst>
              </p:cNvPr>
              <p:cNvSpPr/>
              <p:nvPr/>
            </p:nvSpPr>
            <p:spPr>
              <a:xfrm>
                <a:off x="-1471717" y="2225163"/>
                <a:ext cx="3993523" cy="782165"/>
              </a:xfrm>
              <a:prstGeom prst="diamond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Supervises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02E4BBD-61DA-D187-2BDE-314F6976DDB5}"/>
                  </a:ext>
                </a:extLst>
              </p:cNvPr>
              <p:cNvCxnSpPr>
                <a:cxnSpLocks/>
                <a:stCxn id="19" idx="0"/>
                <a:endCxn id="5" idx="1"/>
              </p:cNvCxnSpPr>
              <p:nvPr/>
            </p:nvCxnSpPr>
            <p:spPr>
              <a:xfrm>
                <a:off x="525044" y="2225163"/>
                <a:ext cx="2730693" cy="402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B163C77-2773-4721-4879-774F03B52A61}"/>
                  </a:ext>
                </a:extLst>
              </p:cNvPr>
              <p:cNvCxnSpPr>
                <a:cxnSpLocks/>
                <a:stCxn id="19" idx="2"/>
                <a:endCxn id="5" idx="1"/>
              </p:cNvCxnSpPr>
              <p:nvPr/>
            </p:nvCxnSpPr>
            <p:spPr>
              <a:xfrm flipV="1">
                <a:off x="525044" y="2627961"/>
                <a:ext cx="2730693" cy="3793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031D9C-EF58-F116-63D8-4BF978ED479C}"/>
                  </a:ext>
                </a:extLst>
              </p:cNvPr>
              <p:cNvSpPr txBox="1"/>
              <p:nvPr/>
            </p:nvSpPr>
            <p:spPr>
              <a:xfrm>
                <a:off x="1597389" y="1655645"/>
                <a:ext cx="1903806" cy="59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/>
                  <a:t>Supervisee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F0DC28-A078-0B10-4E52-63B3CC607756}"/>
                  </a:ext>
                </a:extLst>
              </p:cNvPr>
              <p:cNvSpPr txBox="1"/>
              <p:nvPr/>
            </p:nvSpPr>
            <p:spPr>
              <a:xfrm>
                <a:off x="1722287" y="3105199"/>
                <a:ext cx="1860343" cy="59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/>
                  <a:t>Supervisor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F0A061-72A1-C89E-D9A0-4C0EBCC9CE3E}"/>
                  </a:ext>
                </a:extLst>
              </p:cNvPr>
              <p:cNvSpPr txBox="1"/>
              <p:nvPr/>
            </p:nvSpPr>
            <p:spPr>
              <a:xfrm>
                <a:off x="1113182" y="1848678"/>
                <a:ext cx="581163" cy="59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6E6550-0977-2912-253F-0EEB72D31BD4}"/>
                  </a:ext>
                </a:extLst>
              </p:cNvPr>
              <p:cNvSpPr txBox="1"/>
              <p:nvPr/>
            </p:nvSpPr>
            <p:spPr>
              <a:xfrm>
                <a:off x="1113182" y="3021252"/>
                <a:ext cx="581163" cy="59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109A306-FF0B-8A6C-F4BA-69F171236E74}"/>
                </a:ext>
              </a:extLst>
            </p:cNvPr>
            <p:cNvSpPr/>
            <p:nvPr/>
          </p:nvSpPr>
          <p:spPr>
            <a:xfrm>
              <a:off x="525046" y="4836678"/>
              <a:ext cx="2534954" cy="66592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keepTime</a:t>
              </a:r>
              <a:endParaRPr lang="en-US" sz="14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F6ACCC9-47DE-4FD3-2482-B6CA88D10295}"/>
                </a:ext>
              </a:extLst>
            </p:cNvPr>
            <p:cNvCxnSpPr>
              <a:cxnSpLocks/>
              <a:stCxn id="11" idx="1"/>
              <a:endCxn id="17" idx="0"/>
            </p:cNvCxnSpPr>
            <p:nvPr/>
          </p:nvCxnSpPr>
          <p:spPr>
            <a:xfrm flipH="1">
              <a:off x="1792523" y="4343423"/>
              <a:ext cx="1267477" cy="4932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08A5710-46C4-51EC-8033-4D11609136D1}"/>
              </a:ext>
            </a:extLst>
          </p:cNvPr>
          <p:cNvSpPr txBox="1"/>
          <p:nvPr/>
        </p:nvSpPr>
        <p:spPr>
          <a:xfrm>
            <a:off x="2050775" y="4621696"/>
            <a:ext cx="711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if we change the relationships to be N:N?</a:t>
            </a:r>
          </a:p>
          <a:p>
            <a:r>
              <a:rPr lang="en-US" sz="2400" dirty="0"/>
              <a:t>(I.e., employees can have multiple supervisors, cages can be kept by multiple keepers?)</a:t>
            </a:r>
          </a:p>
        </p:txBody>
      </p:sp>
    </p:spTree>
    <p:extLst>
      <p:ext uri="{BB962C8B-B14F-4D97-AF65-F5344CB8AC3E}">
        <p14:creationId xmlns:p14="http://schemas.microsoft.com/office/powerpoint/2010/main" val="175949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15E7-1CE6-AE4C-A750-505D63D4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6574-87AF-CF4C-A90E-79BB336B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90688"/>
            <a:ext cx="10622280" cy="454381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Suppose I want to add multiple </a:t>
            </a:r>
            <a:r>
              <a:rPr lang="en-US" dirty="0" err="1"/>
              <a:t>feedtimes</a:t>
            </a:r>
            <a:r>
              <a:rPr lang="en-US" dirty="0"/>
              <a:t>?</a:t>
            </a:r>
          </a:p>
          <a:p>
            <a:r>
              <a:rPr lang="en-US" dirty="0"/>
              <a:t>How to support old programs?</a:t>
            </a:r>
          </a:p>
          <a:p>
            <a:pPr lvl="1"/>
            <a:r>
              <a:rPr lang="en-US" dirty="0"/>
              <a:t>Rename existing animals table to animals2</a:t>
            </a:r>
          </a:p>
          <a:p>
            <a:pPr lvl="1"/>
            <a:r>
              <a:rPr lang="en-US" dirty="0"/>
              <a:t>Create </a:t>
            </a:r>
            <a:r>
              <a:rPr lang="en-US" dirty="0" err="1"/>
              <a:t>feedtimes</a:t>
            </a:r>
            <a:r>
              <a:rPr lang="en-US" dirty="0"/>
              <a:t> table</a:t>
            </a:r>
          </a:p>
          <a:p>
            <a:pPr lvl="1"/>
            <a:r>
              <a:rPr lang="en-US" dirty="0"/>
              <a:t>Copy </a:t>
            </a:r>
            <a:r>
              <a:rPr lang="en-US" dirty="0" err="1"/>
              <a:t>feedtime</a:t>
            </a:r>
            <a:r>
              <a:rPr lang="en-US" dirty="0"/>
              <a:t> data from animals2</a:t>
            </a:r>
          </a:p>
          <a:p>
            <a:pPr lvl="1"/>
            <a:r>
              <a:rPr lang="en-US" dirty="0"/>
              <a:t>Remove </a:t>
            </a:r>
            <a:r>
              <a:rPr lang="en-US" dirty="0" err="1"/>
              <a:t>feedtime</a:t>
            </a:r>
            <a:r>
              <a:rPr lang="en-US" dirty="0"/>
              <a:t> column from animals2</a:t>
            </a:r>
          </a:p>
          <a:p>
            <a:pPr lvl="1"/>
            <a:r>
              <a:rPr lang="en-US" dirty="0"/>
              <a:t>Create a view called animals that is a query over animals2 and </a:t>
            </a:r>
            <a:r>
              <a:rPr lang="en-US" dirty="0" err="1"/>
              <a:t>feedtimes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CREATE VIEW animals as (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SELECT id, name, age, species, </a:t>
            </a:r>
            <a:r>
              <a:rPr lang="en-US" dirty="0" err="1">
                <a:solidFill>
                  <a:schemeClr val="accent1"/>
                </a:solidFill>
              </a:rPr>
              <a:t>cageno</a:t>
            </a:r>
            <a:r>
              <a:rPr lang="en-US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(SELECT </a:t>
            </a:r>
            <a:r>
              <a:rPr lang="en-US" dirty="0" err="1">
                <a:solidFill>
                  <a:schemeClr val="accent1"/>
                </a:solidFill>
              </a:rPr>
              <a:t>feedtime</a:t>
            </a:r>
            <a:r>
              <a:rPr lang="en-US" dirty="0">
                <a:solidFill>
                  <a:schemeClr val="accent1"/>
                </a:solidFill>
              </a:rPr>
              <a:t> FROM </a:t>
            </a:r>
            <a:r>
              <a:rPr lang="en-US" dirty="0" err="1">
                <a:solidFill>
                  <a:schemeClr val="accent1"/>
                </a:solidFill>
              </a:rPr>
              <a:t>feedtimes</a:t>
            </a:r>
            <a:r>
              <a:rPr lang="en-US" dirty="0">
                <a:solidFill>
                  <a:schemeClr val="accent1"/>
                </a:solidFill>
              </a:rPr>
              <a:t> WHERE </a:t>
            </a:r>
            <a:r>
              <a:rPr lang="en-US" dirty="0" err="1">
                <a:solidFill>
                  <a:schemeClr val="accent1"/>
                </a:solidFill>
              </a:rPr>
              <a:t>animalid</a:t>
            </a:r>
            <a:r>
              <a:rPr lang="en-US" dirty="0">
                <a:solidFill>
                  <a:schemeClr val="accent1"/>
                </a:solidFill>
              </a:rPr>
              <a:t> = id  LIMIT 1) as </a:t>
            </a:r>
            <a:r>
              <a:rPr lang="en-US" dirty="0" err="1">
                <a:solidFill>
                  <a:schemeClr val="accent1"/>
                </a:solidFill>
              </a:rPr>
              <a:t>feedtime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FROM animals2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 lvl="1"/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F856F98-9B2D-A331-EA3B-ED3D5CF06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55557"/>
              </p:ext>
            </p:extLst>
          </p:nvPr>
        </p:nvGraphicFramePr>
        <p:xfrm>
          <a:off x="8353812" y="1334214"/>
          <a:ext cx="3557860" cy="122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465">
                  <a:extLst>
                    <a:ext uri="{9D8B030D-6E8A-4147-A177-3AD203B41FA5}">
                      <a16:colId xmlns:a16="http://schemas.microsoft.com/office/drawing/2014/main" val="2538167993"/>
                    </a:ext>
                  </a:extLst>
                </a:gridCol>
                <a:gridCol w="889465">
                  <a:extLst>
                    <a:ext uri="{9D8B030D-6E8A-4147-A177-3AD203B41FA5}">
                      <a16:colId xmlns:a16="http://schemas.microsoft.com/office/drawing/2014/main" val="781985272"/>
                    </a:ext>
                  </a:extLst>
                </a:gridCol>
                <a:gridCol w="1160098">
                  <a:extLst>
                    <a:ext uri="{9D8B030D-6E8A-4147-A177-3AD203B41FA5}">
                      <a16:colId xmlns:a16="http://schemas.microsoft.com/office/drawing/2014/main" val="1105162654"/>
                    </a:ext>
                  </a:extLst>
                </a:gridCol>
                <a:gridCol w="618832">
                  <a:extLst>
                    <a:ext uri="{9D8B030D-6E8A-4147-A177-3AD203B41FA5}">
                      <a16:colId xmlns:a16="http://schemas.microsoft.com/office/drawing/2014/main" val="3118929580"/>
                    </a:ext>
                  </a:extLst>
                </a:gridCol>
              </a:tblGrid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Feedtime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025254"/>
                  </a:ext>
                </a:extLst>
              </a:tr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830638"/>
                  </a:ext>
                </a:extLst>
              </a:tr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5211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CFFFC1-AC81-56F5-FE56-1611048F3A3F}"/>
              </a:ext>
            </a:extLst>
          </p:cNvPr>
          <p:cNvSpPr txBox="1"/>
          <p:nvPr/>
        </p:nvSpPr>
        <p:spPr>
          <a:xfrm>
            <a:off x="8244840" y="868680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Animals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73E14C-3D9E-3C50-CFB2-2C95F7F8D935}"/>
              </a:ext>
            </a:extLst>
          </p:cNvPr>
          <p:cNvGrpSpPr/>
          <p:nvPr/>
        </p:nvGrpSpPr>
        <p:grpSpPr>
          <a:xfrm>
            <a:off x="8199120" y="860266"/>
            <a:ext cx="4251960" cy="369332"/>
            <a:chOff x="8199120" y="860266"/>
            <a:chExt cx="4251960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E8605F-34B4-861E-A228-DA63A234FD3C}"/>
                </a:ext>
              </a:extLst>
            </p:cNvPr>
            <p:cNvSpPr txBox="1"/>
            <p:nvPr/>
          </p:nvSpPr>
          <p:spPr>
            <a:xfrm>
              <a:off x="9204960" y="860266"/>
              <a:ext cx="3246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Animals2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1CAE35C-DE50-6960-0EB7-08B5776406E3}"/>
                </a:ext>
              </a:extLst>
            </p:cNvPr>
            <p:cNvCxnSpPr/>
            <p:nvPr/>
          </p:nvCxnSpPr>
          <p:spPr>
            <a:xfrm>
              <a:off x="8199120" y="1053346"/>
              <a:ext cx="10058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E8CE658F-86D3-C770-705A-E73CDC709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019155"/>
              </p:ext>
            </p:extLst>
          </p:nvPr>
        </p:nvGraphicFramePr>
        <p:xfrm>
          <a:off x="8557941" y="3160751"/>
          <a:ext cx="3557859" cy="122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953">
                  <a:extLst>
                    <a:ext uri="{9D8B030D-6E8A-4147-A177-3AD203B41FA5}">
                      <a16:colId xmlns:a16="http://schemas.microsoft.com/office/drawing/2014/main" val="781985272"/>
                    </a:ext>
                  </a:extLst>
                </a:gridCol>
                <a:gridCol w="1185953">
                  <a:extLst>
                    <a:ext uri="{9D8B030D-6E8A-4147-A177-3AD203B41FA5}">
                      <a16:colId xmlns:a16="http://schemas.microsoft.com/office/drawing/2014/main" val="1105162654"/>
                    </a:ext>
                  </a:extLst>
                </a:gridCol>
                <a:gridCol w="1185953">
                  <a:extLst>
                    <a:ext uri="{9D8B030D-6E8A-4147-A177-3AD203B41FA5}">
                      <a16:colId xmlns:a16="http://schemas.microsoft.com/office/drawing/2014/main" val="3118929580"/>
                    </a:ext>
                  </a:extLst>
                </a:gridCol>
              </a:tblGrid>
              <a:tr h="409787">
                <a:tc>
                  <a:txBody>
                    <a:bodyPr/>
                    <a:lstStyle/>
                    <a:p>
                      <a:r>
                        <a:rPr lang="en-US" dirty="0" err="1"/>
                        <a:t>animalid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Feedtime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025254"/>
                  </a:ext>
                </a:extLst>
              </a:tr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830638"/>
                  </a:ext>
                </a:extLst>
              </a:tr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52113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F93F82B-73E8-E749-51FF-1D951B1FEAB4}"/>
              </a:ext>
            </a:extLst>
          </p:cNvPr>
          <p:cNvSpPr txBox="1"/>
          <p:nvPr/>
        </p:nvSpPr>
        <p:spPr>
          <a:xfrm>
            <a:off x="8509682" y="2806659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Feedtime</a:t>
            </a:r>
            <a:endParaRPr lang="en-US" b="1" dirty="0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1546CCE1-BB8B-0FC6-4BCF-6B8861C13459}"/>
              </a:ext>
            </a:extLst>
          </p:cNvPr>
          <p:cNvSpPr/>
          <p:nvPr/>
        </p:nvSpPr>
        <p:spPr>
          <a:xfrm rot="3110749">
            <a:off x="10132742" y="1334214"/>
            <a:ext cx="1114378" cy="1229361"/>
          </a:xfrm>
          <a:prstGeom prst="plus">
            <a:avLst>
              <a:gd name="adj" fmla="val 377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B66AB6-D6DA-21C8-200A-1968849DE46F}"/>
              </a:ext>
            </a:extLst>
          </p:cNvPr>
          <p:cNvSpPr txBox="1"/>
          <p:nvPr/>
        </p:nvSpPr>
        <p:spPr>
          <a:xfrm>
            <a:off x="1188720" y="6021727"/>
            <a:ext cx="667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in this example </a:t>
            </a:r>
            <a:r>
              <a:rPr lang="en-US" b="1" dirty="0" err="1"/>
              <a:t>feedtimes</a:t>
            </a:r>
            <a:r>
              <a:rPr lang="en-US" b="1" dirty="0"/>
              <a:t> are associated with animals, but they are associated with cages in the earlier DB</a:t>
            </a:r>
          </a:p>
        </p:txBody>
      </p:sp>
    </p:spTree>
    <p:extLst>
      <p:ext uri="{BB962C8B-B14F-4D97-AF65-F5344CB8AC3E}">
        <p14:creationId xmlns:p14="http://schemas.microsoft.com/office/powerpoint/2010/main" val="10473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2A2C-7497-FF97-0CC4-C8297AB2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AEFB06-2463-5A83-8AA3-1AFFA643657C}"/>
              </a:ext>
            </a:extLst>
          </p:cNvPr>
          <p:cNvGrpSpPr/>
          <p:nvPr/>
        </p:nvGrpSpPr>
        <p:grpSpPr>
          <a:xfrm>
            <a:off x="3243470" y="1687298"/>
            <a:ext cx="5168348" cy="2469615"/>
            <a:chOff x="-1471717" y="1655645"/>
            <a:chExt cx="10009432" cy="47828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F6C191-902D-B95C-E78B-A46E31D2D5F8}"/>
                </a:ext>
              </a:extLst>
            </p:cNvPr>
            <p:cNvSpPr/>
            <p:nvPr/>
          </p:nvSpPr>
          <p:spPr>
            <a:xfrm>
              <a:off x="3255737" y="2269615"/>
              <a:ext cx="2038865" cy="7166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Keeper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27935E9-66FF-7D6D-1AE5-3797427F10E8}"/>
                </a:ext>
              </a:extLst>
            </p:cNvPr>
            <p:cNvSpPr/>
            <p:nvPr/>
          </p:nvSpPr>
          <p:spPr>
            <a:xfrm>
              <a:off x="6370984" y="2295000"/>
              <a:ext cx="2166731" cy="6659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Age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AF1C9-A06C-5E81-E578-FE0188524966}"/>
                </a:ext>
              </a:extLst>
            </p:cNvPr>
            <p:cNvSpPr/>
            <p:nvPr/>
          </p:nvSpPr>
          <p:spPr>
            <a:xfrm>
              <a:off x="6370983" y="3600339"/>
              <a:ext cx="2166731" cy="6659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/>
                <a:t>ID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1B45913-4C23-A5C6-5576-98FC1313A183}"/>
                </a:ext>
              </a:extLst>
            </p:cNvPr>
            <p:cNvCxnSpPr>
              <a:stCxn id="5" idx="3"/>
              <a:endCxn id="6" idx="2"/>
            </p:cNvCxnSpPr>
            <p:nvPr/>
          </p:nvCxnSpPr>
          <p:spPr>
            <a:xfrm>
              <a:off x="5294602" y="2627961"/>
              <a:ext cx="107638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BF4CE89-1FC7-FA32-7772-22ECDE3C0A7E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>
              <a:off x="5294601" y="2627961"/>
              <a:ext cx="1076382" cy="130533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0DDAFC-ACCA-3BE9-2F26-9B4481963C30}"/>
                </a:ext>
              </a:extLst>
            </p:cNvPr>
            <p:cNvSpPr/>
            <p:nvPr/>
          </p:nvSpPr>
          <p:spPr>
            <a:xfrm>
              <a:off x="3255736" y="5721806"/>
              <a:ext cx="2038865" cy="7166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Cages</a:t>
              </a:r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1F8F8970-3950-AA93-561F-F76BFB617AAC}"/>
                </a:ext>
              </a:extLst>
            </p:cNvPr>
            <p:cNvSpPr/>
            <p:nvPr/>
          </p:nvSpPr>
          <p:spPr>
            <a:xfrm>
              <a:off x="3060000" y="3985614"/>
              <a:ext cx="2417940" cy="715619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Keeps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43C7B84-C0F6-4851-CC56-1EBFC9317A89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 flipH="1">
              <a:off x="4268970" y="2986307"/>
              <a:ext cx="6199" cy="99930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3710A8D-5709-CB74-180A-570886788F1A}"/>
                </a:ext>
              </a:extLst>
            </p:cNvPr>
            <p:cNvCxnSpPr>
              <a:cxnSpLocks/>
              <a:stCxn id="11" idx="2"/>
              <a:endCxn id="10" idx="0"/>
            </p:cNvCxnSpPr>
            <p:nvPr/>
          </p:nvCxnSpPr>
          <p:spPr>
            <a:xfrm>
              <a:off x="4268970" y="4701232"/>
              <a:ext cx="6199" cy="1020574"/>
            </a:xfrm>
            <a:prstGeom prst="straightConnector1">
              <a:avLst/>
            </a:prstGeom>
            <a:ln w="25400" cmpd="sng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C4B903-429D-2D46-C023-CBF1317AD660}"/>
                </a:ext>
              </a:extLst>
            </p:cNvPr>
            <p:cNvSpPr txBox="1"/>
            <p:nvPr/>
          </p:nvSpPr>
          <p:spPr>
            <a:xfrm>
              <a:off x="4288734" y="3311928"/>
              <a:ext cx="581163" cy="59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E634C0-8800-D288-9690-49C35E418EE8}"/>
                </a:ext>
              </a:extLst>
            </p:cNvPr>
            <p:cNvSpPr txBox="1"/>
            <p:nvPr/>
          </p:nvSpPr>
          <p:spPr>
            <a:xfrm>
              <a:off x="4250440" y="4994665"/>
              <a:ext cx="581163" cy="59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2EB237-EAB9-1048-738E-B601DA7D9FB0}"/>
                </a:ext>
              </a:extLst>
            </p:cNvPr>
            <p:cNvGrpSpPr/>
            <p:nvPr/>
          </p:nvGrpSpPr>
          <p:grpSpPr>
            <a:xfrm>
              <a:off x="-1471717" y="1655645"/>
              <a:ext cx="5054347" cy="2045619"/>
              <a:chOff x="-1471717" y="1655645"/>
              <a:chExt cx="5054347" cy="2045619"/>
            </a:xfrm>
          </p:grpSpPr>
          <p:sp>
            <p:nvSpPr>
              <p:cNvPr id="19" name="Diamond 18">
                <a:extLst>
                  <a:ext uri="{FF2B5EF4-FFF2-40B4-BE49-F238E27FC236}">
                    <a16:creationId xmlns:a16="http://schemas.microsoft.com/office/drawing/2014/main" id="{3E6268AC-D864-859B-5A01-0CC5D858D8E5}"/>
                  </a:ext>
                </a:extLst>
              </p:cNvPr>
              <p:cNvSpPr/>
              <p:nvPr/>
            </p:nvSpPr>
            <p:spPr>
              <a:xfrm>
                <a:off x="-1471717" y="2225163"/>
                <a:ext cx="3993523" cy="782165"/>
              </a:xfrm>
              <a:prstGeom prst="diamond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Supervises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02E4BBD-61DA-D187-2BDE-314F6976DDB5}"/>
                  </a:ext>
                </a:extLst>
              </p:cNvPr>
              <p:cNvCxnSpPr>
                <a:cxnSpLocks/>
                <a:stCxn id="19" idx="0"/>
                <a:endCxn id="5" idx="1"/>
              </p:cNvCxnSpPr>
              <p:nvPr/>
            </p:nvCxnSpPr>
            <p:spPr>
              <a:xfrm>
                <a:off x="525044" y="2225163"/>
                <a:ext cx="2730693" cy="402798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B163C77-2773-4721-4879-774F03B52A61}"/>
                  </a:ext>
                </a:extLst>
              </p:cNvPr>
              <p:cNvCxnSpPr>
                <a:cxnSpLocks/>
                <a:stCxn id="19" idx="2"/>
                <a:endCxn id="5" idx="1"/>
              </p:cNvCxnSpPr>
              <p:nvPr/>
            </p:nvCxnSpPr>
            <p:spPr>
              <a:xfrm flipV="1">
                <a:off x="525044" y="2627961"/>
                <a:ext cx="2730693" cy="3793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031D9C-EF58-F116-63D8-4BF978ED479C}"/>
                  </a:ext>
                </a:extLst>
              </p:cNvPr>
              <p:cNvSpPr txBox="1"/>
              <p:nvPr/>
            </p:nvSpPr>
            <p:spPr>
              <a:xfrm>
                <a:off x="1597389" y="1655645"/>
                <a:ext cx="1903806" cy="59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/>
                  <a:t>Supervisee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F0DC28-A078-0B10-4E52-63B3CC607756}"/>
                  </a:ext>
                </a:extLst>
              </p:cNvPr>
              <p:cNvSpPr txBox="1"/>
              <p:nvPr/>
            </p:nvSpPr>
            <p:spPr>
              <a:xfrm>
                <a:off x="1722287" y="3105199"/>
                <a:ext cx="1860343" cy="59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/>
                  <a:t>Supervisor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F0A061-72A1-C89E-D9A0-4C0EBCC9CE3E}"/>
                  </a:ext>
                </a:extLst>
              </p:cNvPr>
              <p:cNvSpPr txBox="1"/>
              <p:nvPr/>
            </p:nvSpPr>
            <p:spPr>
              <a:xfrm>
                <a:off x="1113182" y="1848678"/>
                <a:ext cx="581163" cy="59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6E6550-0977-2912-253F-0EEB72D31BD4}"/>
                  </a:ext>
                </a:extLst>
              </p:cNvPr>
              <p:cNvSpPr txBox="1"/>
              <p:nvPr/>
            </p:nvSpPr>
            <p:spPr>
              <a:xfrm>
                <a:off x="1113182" y="3021252"/>
                <a:ext cx="581163" cy="596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109A306-FF0B-8A6C-F4BA-69F171236E74}"/>
                </a:ext>
              </a:extLst>
            </p:cNvPr>
            <p:cNvSpPr/>
            <p:nvPr/>
          </p:nvSpPr>
          <p:spPr>
            <a:xfrm>
              <a:off x="525046" y="4836678"/>
              <a:ext cx="2534954" cy="66592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keepTime</a:t>
              </a:r>
              <a:endParaRPr lang="en-US" sz="14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F6ACCC9-47DE-4FD3-2482-B6CA88D10295}"/>
                </a:ext>
              </a:extLst>
            </p:cNvPr>
            <p:cNvCxnSpPr>
              <a:cxnSpLocks/>
              <a:stCxn id="11" idx="1"/>
              <a:endCxn id="17" idx="0"/>
            </p:cNvCxnSpPr>
            <p:nvPr/>
          </p:nvCxnSpPr>
          <p:spPr>
            <a:xfrm flipH="1">
              <a:off x="1792523" y="4343423"/>
              <a:ext cx="1267477" cy="49325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08A5710-46C4-51EC-8033-4D11609136D1}"/>
              </a:ext>
            </a:extLst>
          </p:cNvPr>
          <p:cNvSpPr txBox="1"/>
          <p:nvPr/>
        </p:nvSpPr>
        <p:spPr>
          <a:xfrm>
            <a:off x="2050775" y="4621697"/>
            <a:ext cx="8185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Keeps: (</a:t>
            </a:r>
            <a:r>
              <a:rPr lang="en-US" sz="2400" u="sng" dirty="0"/>
              <a:t>ID</a:t>
            </a:r>
            <a:r>
              <a:rPr lang="en-US" sz="2400" dirty="0"/>
              <a:t>, age)</a:t>
            </a:r>
          </a:p>
          <a:p>
            <a:r>
              <a:rPr lang="en-US" sz="2400" dirty="0"/>
              <a:t>Cages: (</a:t>
            </a:r>
            <a:r>
              <a:rPr lang="en-US" sz="2400" u="sng" dirty="0" err="1"/>
              <a:t>CageID</a:t>
            </a:r>
            <a:r>
              <a:rPr lang="en-US" sz="2400" u="sng" dirty="0"/>
              <a:t>, </a:t>
            </a:r>
            <a:r>
              <a:rPr lang="en-US" sz="2400" dirty="0"/>
              <a:t>…)</a:t>
            </a:r>
          </a:p>
          <a:p>
            <a:r>
              <a:rPr lang="en-US" sz="2400" dirty="0"/>
              <a:t>Keeps: (</a:t>
            </a:r>
            <a:r>
              <a:rPr lang="en-US" sz="2400" u="sng" dirty="0"/>
              <a:t>kid, </a:t>
            </a:r>
            <a:r>
              <a:rPr lang="en-US" sz="2400" u="sng" dirty="0" err="1"/>
              <a:t>cid</a:t>
            </a:r>
            <a:r>
              <a:rPr lang="en-US" sz="2400" dirty="0"/>
              <a:t>, </a:t>
            </a:r>
            <a:r>
              <a:rPr lang="en-US" sz="2400" dirty="0" err="1"/>
              <a:t>keepTime</a:t>
            </a:r>
            <a:r>
              <a:rPr lang="en-US" sz="2400" dirty="0"/>
              <a:t>)</a:t>
            </a:r>
          </a:p>
          <a:p>
            <a:r>
              <a:rPr lang="en-US" sz="2400" dirty="0"/>
              <a:t>Supervises: (</a:t>
            </a:r>
            <a:r>
              <a:rPr lang="en-US" sz="2400" u="sng" dirty="0" err="1"/>
              <a:t>supervisor_kid</a:t>
            </a:r>
            <a:r>
              <a:rPr lang="en-US" sz="2400" u="sng" dirty="0"/>
              <a:t>, </a:t>
            </a:r>
            <a:r>
              <a:rPr lang="en-US" sz="2400" u="sng" dirty="0" err="1"/>
              <a:t>supervisee_kid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17045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8413723C-69D7-F751-7BD9-594D30C8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02" y="71322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Hobbies Example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9E09B8DB-D24A-EB08-9201-E2BDEF508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31913"/>
            <a:ext cx="7100002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Consider a database about people &amp; their hobbies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25194A-F350-70ED-BF75-8B208928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199" y="3116263"/>
            <a:ext cx="1362075" cy="60166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</a:rPr>
              <a:t>Person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44259A1-E82B-05F1-9743-552F923E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674" y="3116263"/>
            <a:ext cx="1362075" cy="60166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</a:rPr>
              <a:t>Hobby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D7F086A-F5CA-C655-8368-673D2EF12C05}"/>
              </a:ext>
            </a:extLst>
          </p:cNvPr>
          <p:cNvGrpSpPr>
            <a:grpSpLocks/>
          </p:cNvGrpSpPr>
          <p:nvPr/>
        </p:nvGrpSpPr>
        <p:grpSpPr bwMode="auto">
          <a:xfrm>
            <a:off x="2767657" y="2392814"/>
            <a:ext cx="1911350" cy="2128285"/>
            <a:chOff x="201613" y="4433455"/>
            <a:chExt cx="1911205" cy="2128566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DEEA7B9-2C93-6B45-6D0D-F01A9A8B3F84}"/>
                </a:ext>
              </a:extLst>
            </p:cNvPr>
            <p:cNvSpPr/>
            <p:nvPr/>
          </p:nvSpPr>
          <p:spPr>
            <a:xfrm>
              <a:off x="201613" y="4433455"/>
              <a:ext cx="1547695" cy="6239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u="sng" dirty="0"/>
                <a:t>SSN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C79D27C-53F9-4405-68F5-D1375C51E4C6}"/>
                </a:ext>
              </a:extLst>
            </p:cNvPr>
            <p:cNvSpPr/>
            <p:nvPr/>
          </p:nvSpPr>
          <p:spPr>
            <a:xfrm>
              <a:off x="201613" y="5209845"/>
              <a:ext cx="1547695" cy="6223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Address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FD8A309-1CA1-D95C-E406-34301664A085}"/>
                </a:ext>
              </a:extLst>
            </p:cNvPr>
            <p:cNvSpPr/>
            <p:nvPr/>
          </p:nvSpPr>
          <p:spPr>
            <a:xfrm>
              <a:off x="201613" y="5938052"/>
              <a:ext cx="1547695" cy="62396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Name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4534BB1-D918-F6C7-CB8E-B15FF5672F23}"/>
                </a:ext>
              </a:extLst>
            </p:cNvPr>
            <p:cNvCxnSpPr>
              <a:cxnSpLocks noChangeShapeType="1"/>
              <a:endCxn id="58" idx="6"/>
            </p:cNvCxnSpPr>
            <p:nvPr/>
          </p:nvCxnSpPr>
          <p:spPr bwMode="auto">
            <a:xfrm flipH="1" flipV="1">
              <a:off x="1749308" y="4745440"/>
              <a:ext cx="358834" cy="78053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27C1A7A-7ABD-D511-7DB6-540903E818A4}"/>
                </a:ext>
              </a:extLst>
            </p:cNvPr>
            <p:cNvCxnSpPr>
              <a:cxnSpLocks noChangeShapeType="1"/>
              <a:endCxn id="59" idx="6"/>
            </p:cNvCxnSpPr>
            <p:nvPr/>
          </p:nvCxnSpPr>
          <p:spPr bwMode="auto">
            <a:xfrm flipH="1" flipV="1">
              <a:off x="1749308" y="5521037"/>
              <a:ext cx="358834" cy="98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8172A65-0B11-9A5E-4B2E-EE6F264DFA12}"/>
                </a:ext>
              </a:extLst>
            </p:cNvPr>
            <p:cNvCxnSpPr>
              <a:cxnSpLocks noChangeShapeType="1"/>
              <a:stCxn id="55" idx="1"/>
            </p:cNvCxnSpPr>
            <p:nvPr/>
          </p:nvCxnSpPr>
          <p:spPr bwMode="auto">
            <a:xfrm flipH="1">
              <a:off x="1584985" y="5509129"/>
              <a:ext cx="527833" cy="63587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2B609D8-D5C6-A572-FB48-9DDAEBC12D53}"/>
              </a:ext>
            </a:extLst>
          </p:cNvPr>
          <p:cNvGrpSpPr>
            <a:grpSpLocks/>
          </p:cNvGrpSpPr>
          <p:nvPr/>
        </p:nvGrpSpPr>
        <p:grpSpPr bwMode="auto">
          <a:xfrm>
            <a:off x="8253883" y="2971404"/>
            <a:ext cx="1934491" cy="1400175"/>
            <a:chOff x="5531972" y="4745182"/>
            <a:chExt cx="1934041" cy="139930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8AFF2F7-AFB7-F94E-45CA-5D8CBA46A7A1}"/>
                </a:ext>
              </a:extLst>
            </p:cNvPr>
            <p:cNvSpPr/>
            <p:nvPr/>
          </p:nvSpPr>
          <p:spPr>
            <a:xfrm>
              <a:off x="5918560" y="4745182"/>
              <a:ext cx="1547453" cy="62350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u="sng" dirty="0"/>
                <a:t>Name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3E8B001-3F2A-0060-14EC-75AAF33A4F50}"/>
                </a:ext>
              </a:extLst>
            </p:cNvPr>
            <p:cNvSpPr/>
            <p:nvPr/>
          </p:nvSpPr>
          <p:spPr>
            <a:xfrm>
              <a:off x="5918560" y="5520989"/>
              <a:ext cx="1547453" cy="62350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Cost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77F91DF-D36E-FFCB-159E-647D978FA711}"/>
                </a:ext>
              </a:extLst>
            </p:cNvPr>
            <p:cNvCxnSpPr>
              <a:cxnSpLocks noChangeShapeType="1"/>
              <a:stCxn id="65" idx="2"/>
              <a:endCxn id="56" idx="3"/>
            </p:cNvCxnSpPr>
            <p:nvPr/>
          </p:nvCxnSpPr>
          <p:spPr bwMode="auto">
            <a:xfrm flipH="1">
              <a:off x="5531972" y="5056933"/>
              <a:ext cx="386588" cy="1015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4F271D6-4887-A320-0D94-EBCE53793A29}"/>
                </a:ext>
              </a:extLst>
            </p:cNvPr>
            <p:cNvCxnSpPr>
              <a:cxnSpLocks noChangeShapeType="1"/>
              <a:stCxn id="66" idx="2"/>
              <a:endCxn id="56" idx="3"/>
            </p:cNvCxnSpPr>
            <p:nvPr/>
          </p:nvCxnSpPr>
          <p:spPr bwMode="auto">
            <a:xfrm flipH="1" flipV="1">
              <a:off x="5531973" y="5158470"/>
              <a:ext cx="386587" cy="67427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8C1761D-DAAF-280C-8F15-9D01BBA5CBCD}"/>
              </a:ext>
            </a:extLst>
          </p:cNvPr>
          <p:cNvGrpSpPr>
            <a:grpSpLocks/>
          </p:cNvGrpSpPr>
          <p:nvPr/>
        </p:nvGrpSpPr>
        <p:grpSpPr bwMode="auto">
          <a:xfrm>
            <a:off x="6106141" y="3436141"/>
            <a:ext cx="787400" cy="370008"/>
            <a:chOff x="3382141" y="5158836"/>
            <a:chExt cx="787828" cy="36945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43AC7E8-9312-1A6D-BEF9-CA40CCA07909}"/>
                </a:ext>
              </a:extLst>
            </p:cNvPr>
            <p:cNvCxnSpPr>
              <a:cxnSpLocks noChangeShapeType="1"/>
              <a:stCxn id="56" idx="1"/>
              <a:endCxn id="55" idx="3"/>
            </p:cNvCxnSpPr>
            <p:nvPr/>
          </p:nvCxnSpPr>
          <p:spPr bwMode="auto">
            <a:xfrm flipH="1">
              <a:off x="3382141" y="5158836"/>
              <a:ext cx="78782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4346" name="TextBox 36">
              <a:extLst>
                <a:ext uri="{FF2B5EF4-FFF2-40B4-BE49-F238E27FC236}">
                  <a16:creationId xmlns:a16="http://schemas.microsoft.com/office/drawing/2014/main" id="{DCC2910D-EDF5-0BAC-D4C9-EE01B6044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908" y="5158956"/>
              <a:ext cx="6603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err="1">
                  <a:latin typeface="Arial" panose="020B0604020202020204" pitchFamily="34" charset="0"/>
                </a:rPr>
                <a:t>n:n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72" name="TextBox 6">
            <a:extLst>
              <a:ext uri="{FF2B5EF4-FFF2-40B4-BE49-F238E27FC236}">
                <a16:creationId xmlns:a16="http://schemas.microsoft.com/office/drawing/2014/main" id="{854B1E04-AC91-62D1-DE75-7D2E2B305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274" y="2206625"/>
            <a:ext cx="282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/>
              <a:t>Entity Relationship Diagram</a:t>
            </a:r>
            <a:endParaRPr lang="ja-JP" altLang="en-US" sz="1800" b="1"/>
          </a:p>
        </p:txBody>
      </p:sp>
      <p:pic>
        <p:nvPicPr>
          <p:cNvPr id="14358" name="Picture 22" descr="Is sleeping A hobby - Is X An Instrument | Meme Generator">
            <a:extLst>
              <a:ext uri="{FF2B5EF4-FFF2-40B4-BE49-F238E27FC236}">
                <a16:creationId xmlns:a16="http://schemas.microsoft.com/office/drawing/2014/main" id="{8EB62EB8-F3C8-BBD6-D569-DDB62B1E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0"/>
            <a:ext cx="22733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34F828-B43D-53D2-2C18-121490F0C10B}"/>
              </a:ext>
            </a:extLst>
          </p:cNvPr>
          <p:cNvSpPr txBox="1"/>
          <p:nvPr/>
        </p:nvSpPr>
        <p:spPr>
          <a:xfrm>
            <a:off x="1724741" y="5033893"/>
            <a:ext cx="8486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People have names and addresses, hobbies have costs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People can have multiple hobbies, and hobbies can be practiced by multiple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 autoUpdateAnimBg="0"/>
      <p:bldP spid="56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3AD9394-63AA-3167-8C81-E6467EF6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Hobby DB, Attempt 1</a:t>
            </a:r>
            <a:endParaRPr lang="ja-JP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A7CFE6-8875-58F9-05C2-5523C50CED7F}"/>
              </a:ext>
            </a:extLst>
          </p:cNvPr>
          <p:cNvGraphicFramePr>
            <a:graphicFrameLocks noGrp="1"/>
          </p:cNvGraphicFramePr>
          <p:nvPr/>
        </p:nvGraphicFramePr>
        <p:xfrm>
          <a:off x="1878013" y="2714626"/>
          <a:ext cx="6818312" cy="1857375"/>
        </p:xfrm>
        <a:graphic>
          <a:graphicData uri="http://schemas.openxmlformats.org/drawingml/2006/table">
            <a:tbl>
              <a:tblPr/>
              <a:tblGrid>
                <a:gridCol w="136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SSN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Address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Hobby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Cost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john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main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john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main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bugs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345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mary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lake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tennis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456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first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6" name="TextBox 4">
            <a:extLst>
              <a:ext uri="{FF2B5EF4-FFF2-40B4-BE49-F238E27FC236}">
                <a16:creationId xmlns:a16="http://schemas.microsoft.com/office/drawing/2014/main" id="{204A705F-A159-9C5E-1BF8-716D2E87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014" y="4746625"/>
            <a:ext cx="8485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“Wide” schema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	– has redundancy (wasted space)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	– anomalies in the presence of updates, inserts, and deletes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	+ avoids joins</a:t>
            </a:r>
          </a:p>
        </p:txBody>
      </p:sp>
      <p:sp>
        <p:nvSpPr>
          <p:cNvPr id="14377" name="TextBox 7">
            <a:extLst>
              <a:ext uri="{FF2B5EF4-FFF2-40B4-BE49-F238E27FC236}">
                <a16:creationId xmlns:a16="http://schemas.microsoft.com/office/drawing/2014/main" id="{8FEDBB44-4D63-EF4C-FCDA-24CBACC55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338" y="2936876"/>
            <a:ext cx="1312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Table key is Hobby, SSN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/>
      <p:bldP spid="1437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9F6B536-B5BA-18EB-246D-CD0FA01D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Types of Anomalies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8C073949-A96A-37A6-51DF-C86D09CC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20384"/>
            <a:ext cx="86868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Update anomaly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address needs to change in several places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Creates possibility for inconsistency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Insertion anomaly</a:t>
            </a:r>
            <a:r>
              <a:rPr lang="en-US" altLang="en-US" dirty="0">
                <a:ea typeface="ＭＳ Ｐゴシック" panose="020B0600070205080204" pitchFamily="34" charset="-128"/>
              </a:rPr>
              <a:t> -  what if we want to add someone with no hobby?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Can we use NULLs?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Problem: hobby is a part of the key!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Solution: “Normalize”!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3AB9-0BE2-588E-DCA0-8C918A12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Hobby DB Attempt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F8AE-2623-86A0-0BC6-1F4C1D4E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429001"/>
            <a:ext cx="8229600" cy="2697163"/>
          </a:xfrm>
        </p:spPr>
        <p:txBody>
          <a:bodyPr/>
          <a:lstStyle/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r>
              <a:rPr lang="en-US" b="1" dirty="0">
                <a:latin typeface="Helvetica" pitchFamily="2" charset="0"/>
              </a:rPr>
              <a:t>“</a:t>
            </a:r>
            <a:r>
              <a:rPr lang="en-US" b="1" dirty="0">
                <a:effectLst/>
                <a:latin typeface="Helvetica" pitchFamily="2" charset="0"/>
              </a:rPr>
              <a:t>Lossy decomposition</a:t>
            </a:r>
            <a:r>
              <a:rPr lang="en-US" b="1" dirty="0">
                <a:latin typeface="Helvetica" pitchFamily="2" charset="0"/>
              </a:rPr>
              <a:t>”</a:t>
            </a:r>
            <a:r>
              <a:rPr lang="en-US" dirty="0">
                <a:effectLst/>
                <a:latin typeface="Helvetica" pitchFamily="2" charset="0"/>
              </a:rPr>
              <a:t> </a:t>
            </a:r>
          </a:p>
          <a:p>
            <a:r>
              <a:rPr lang="en-US" dirty="0">
                <a:effectLst/>
                <a:latin typeface="Helvetica" pitchFamily="2" charset="0"/>
              </a:rPr>
              <a:t>No redundancy, but we have lost some information (cost of hobbies)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78C3DA-23D1-F8C9-6739-B185B8FEB81A}"/>
              </a:ext>
            </a:extLst>
          </p:cNvPr>
          <p:cNvGraphicFramePr>
            <a:graphicFrameLocks noGrp="1"/>
          </p:cNvGraphicFramePr>
          <p:nvPr/>
        </p:nvGraphicFramePr>
        <p:xfrm>
          <a:off x="5028304" y="1355863"/>
          <a:ext cx="5454649" cy="1485900"/>
        </p:xfrm>
        <a:graphic>
          <a:graphicData uri="http://schemas.openxmlformats.org/drawingml/2006/table">
            <a:tbl>
              <a:tblPr/>
              <a:tblGrid>
                <a:gridCol w="136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SSN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Address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Cost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john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main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345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mary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lake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456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first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6F8F2C-8495-EB70-B17F-7BC13AA3B97E}"/>
              </a:ext>
            </a:extLst>
          </p:cNvPr>
          <p:cNvGraphicFramePr>
            <a:graphicFrameLocks noGrp="1"/>
          </p:cNvGraphicFramePr>
          <p:nvPr/>
        </p:nvGraphicFramePr>
        <p:xfrm>
          <a:off x="1709048" y="1355864"/>
          <a:ext cx="2802834" cy="1857375"/>
        </p:xfrm>
        <a:graphic>
          <a:graphicData uri="http://schemas.openxmlformats.org/drawingml/2006/table">
            <a:tbl>
              <a:tblPr/>
              <a:tblGrid>
                <a:gridCol w="1401417">
                  <a:extLst>
                    <a:ext uri="{9D8B030D-6E8A-4147-A177-3AD203B41FA5}">
                      <a16:colId xmlns:a16="http://schemas.microsoft.com/office/drawing/2014/main" val="1835222769"/>
                    </a:ext>
                  </a:extLst>
                </a:gridCol>
                <a:gridCol w="1401417">
                  <a:extLst>
                    <a:ext uri="{9D8B030D-6E8A-4147-A177-3AD203B41FA5}">
                      <a16:colId xmlns:a16="http://schemas.microsoft.com/office/drawing/2014/main" val="3785471119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SSN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Hobby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5616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64397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bugs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96427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345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tennis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4038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456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8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6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57B2A28-840E-033C-A4DF-CE3CE687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Normalization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041F7413-9AE9-43D0-A3E3-ED758A57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ea typeface="ＭＳ Ｐゴシック" panose="020B0600070205080204" pitchFamily="34" charset="-128"/>
              </a:rPr>
              <a:t>Normalized</a:t>
            </a:r>
            <a:r>
              <a:rPr lang="en-US" altLang="en-US" dirty="0">
                <a:ea typeface="ＭＳ Ｐゴシック" panose="020B0600070205080204" pitchFamily="34" charset="-128"/>
              </a:rPr>
              <a:t>:  a schema that is redundancy free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As much as possible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And that preserves dependencies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As much as possible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Several methods: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ER Diagrams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Use functional dependencies and normal forms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D27FD2C1-EB09-F46D-8D68-5D99BB62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Schema From ER Diagram</a:t>
            </a:r>
            <a:endParaRPr lang="ja-JP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6F999C-DA95-71BD-5B80-E102452F1E2A}"/>
              </a:ext>
            </a:extLst>
          </p:cNvPr>
          <p:cNvGraphicFramePr>
            <a:graphicFrameLocks noGrp="1"/>
          </p:cNvGraphicFramePr>
          <p:nvPr/>
        </p:nvGraphicFramePr>
        <p:xfrm>
          <a:off x="1725614" y="1397000"/>
          <a:ext cx="4090987" cy="1485900"/>
        </p:xfrm>
        <a:graphic>
          <a:graphicData uri="http://schemas.openxmlformats.org/drawingml/2006/table">
            <a:tbl>
              <a:tblPr/>
              <a:tblGrid>
                <a:gridCol w="136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SSN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Address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john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main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345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mary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lake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456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first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FCADB3-1963-597B-4234-83B266EEDD84}"/>
              </a:ext>
            </a:extLst>
          </p:cNvPr>
          <p:cNvGraphicFramePr>
            <a:graphicFrameLocks noGrp="1"/>
          </p:cNvGraphicFramePr>
          <p:nvPr/>
        </p:nvGraphicFramePr>
        <p:xfrm>
          <a:off x="6780214" y="1397000"/>
          <a:ext cx="2727325" cy="1485900"/>
        </p:xfrm>
        <a:graphic>
          <a:graphicData uri="http://schemas.openxmlformats.org/drawingml/2006/table">
            <a:tbl>
              <a:tblPr/>
              <a:tblGrid>
                <a:gridCol w="136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Hobby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Cost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bugs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tennis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43A0B6-2CCD-3328-ABD1-32A7ADB6AC62}"/>
              </a:ext>
            </a:extLst>
          </p:cNvPr>
          <p:cNvGraphicFramePr>
            <a:graphicFrameLocks noGrp="1"/>
          </p:cNvGraphicFramePr>
          <p:nvPr/>
        </p:nvGraphicFramePr>
        <p:xfrm>
          <a:off x="1783855" y="3787776"/>
          <a:ext cx="2727325" cy="1857375"/>
        </p:xfrm>
        <a:graphic>
          <a:graphicData uri="http://schemas.openxmlformats.org/drawingml/2006/table">
            <a:tbl>
              <a:tblPr/>
              <a:tblGrid>
                <a:gridCol w="136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Hobby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SSN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bugs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tennis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345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456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98" name="TextBox 5">
            <a:extLst>
              <a:ext uri="{FF2B5EF4-FFF2-40B4-BE49-F238E27FC236}">
                <a16:creationId xmlns:a16="http://schemas.microsoft.com/office/drawing/2014/main" id="{D3748BE7-B4A8-E565-BF49-86955DD0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503" y="3833019"/>
            <a:ext cx="3498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Schema is free of anomalies and redundancy</a:t>
            </a:r>
            <a:endParaRPr lang="ja-JP" altLang="en-US" sz="18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3D7850-D703-711E-AD6E-E366CED383ED}"/>
              </a:ext>
            </a:extLst>
          </p:cNvPr>
          <p:cNvGraphicFramePr>
            <a:graphicFrameLocks noGrp="1"/>
          </p:cNvGraphicFramePr>
          <p:nvPr/>
        </p:nvGraphicFramePr>
        <p:xfrm>
          <a:off x="1725613" y="1417639"/>
          <a:ext cx="6818312" cy="1857375"/>
        </p:xfrm>
        <a:graphic>
          <a:graphicData uri="http://schemas.openxmlformats.org/drawingml/2006/table">
            <a:tbl>
              <a:tblPr/>
              <a:tblGrid>
                <a:gridCol w="136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SSN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Address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Hobby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Cost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john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main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john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main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bugs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345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mary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lake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tennis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456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first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484" name="Group 1">
            <a:extLst>
              <a:ext uri="{FF2B5EF4-FFF2-40B4-BE49-F238E27FC236}">
                <a16:creationId xmlns:a16="http://schemas.microsoft.com/office/drawing/2014/main" id="{7552A6DE-5F29-231E-8E80-F0B947BB702F}"/>
              </a:ext>
            </a:extLst>
          </p:cNvPr>
          <p:cNvGrpSpPr>
            <a:grpSpLocks/>
          </p:cNvGrpSpPr>
          <p:nvPr/>
        </p:nvGrpSpPr>
        <p:grpSpPr bwMode="auto">
          <a:xfrm>
            <a:off x="4699001" y="4606925"/>
            <a:ext cx="5934075" cy="1887538"/>
            <a:chOff x="201613" y="4298950"/>
            <a:chExt cx="7264400" cy="23096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81D42A-B9C9-AFC9-FD2C-A22473BEA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968" y="5209996"/>
              <a:ext cx="1362317" cy="600241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</a:rPr>
                <a:t>Person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AD5E27-5F65-AEC4-1882-2690C43F1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303" y="5209996"/>
              <a:ext cx="1362319" cy="600241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</a:rPr>
                <a:t>Hobby</a:t>
              </a:r>
            </a:p>
          </p:txBody>
        </p:sp>
        <p:grpSp>
          <p:nvGrpSpPr>
            <p:cNvPr id="16491" name="Group 13">
              <a:extLst>
                <a:ext uri="{FF2B5EF4-FFF2-40B4-BE49-F238E27FC236}">
                  <a16:creationId xmlns:a16="http://schemas.microsoft.com/office/drawing/2014/main" id="{BA7329ED-9BC0-21BB-B4C8-2B11C5076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13" y="4433455"/>
              <a:ext cx="1911205" cy="2175162"/>
              <a:chOff x="201613" y="4433455"/>
              <a:chExt cx="1911205" cy="217516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3218BA0-88E4-DB48-A789-1DF1ADCBC3C7}"/>
                  </a:ext>
                </a:extLst>
              </p:cNvPr>
              <p:cNvSpPr/>
              <p:nvPr/>
            </p:nvSpPr>
            <p:spPr>
              <a:xfrm>
                <a:off x="201613" y="4432985"/>
                <a:ext cx="1546940" cy="62355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u="sng" dirty="0"/>
                  <a:t>SSN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0BB97A-94F1-17E0-05AD-82EC37AF8242}"/>
                  </a:ext>
                </a:extLst>
              </p:cNvPr>
              <p:cNvSpPr/>
              <p:nvPr/>
            </p:nvSpPr>
            <p:spPr>
              <a:xfrm>
                <a:off x="201613" y="5208053"/>
                <a:ext cx="1546940" cy="625494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600" dirty="0"/>
                  <a:t>Address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A98933A-EE4A-8B63-5D9B-108A80CFD326}"/>
                  </a:ext>
                </a:extLst>
              </p:cNvPr>
              <p:cNvSpPr/>
              <p:nvPr/>
            </p:nvSpPr>
            <p:spPr>
              <a:xfrm>
                <a:off x="201613" y="5985065"/>
                <a:ext cx="1546940" cy="6235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dirty="0"/>
                  <a:t>Name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CC18720-0E3C-D115-F8D9-CCA49C0B6619}"/>
                  </a:ext>
                </a:extLst>
              </p:cNvPr>
              <p:cNvCxnSpPr>
                <a:cxnSpLocks noChangeShapeType="1"/>
                <a:stCxn id="12" idx="1"/>
                <a:endCxn id="15" idx="6"/>
              </p:cNvCxnSpPr>
              <p:nvPr/>
            </p:nvCxnSpPr>
            <p:spPr bwMode="auto">
              <a:xfrm flipH="1" flipV="1">
                <a:off x="1748553" y="4745732"/>
                <a:ext cx="363415" cy="76341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50BC5FB-C232-B63F-4D78-8C70D5D74424}"/>
                  </a:ext>
                </a:extLst>
              </p:cNvPr>
              <p:cNvCxnSpPr>
                <a:cxnSpLocks noChangeShapeType="1"/>
                <a:stCxn id="12" idx="1"/>
                <a:endCxn id="16" idx="6"/>
              </p:cNvCxnSpPr>
              <p:nvPr/>
            </p:nvCxnSpPr>
            <p:spPr bwMode="auto">
              <a:xfrm flipH="1">
                <a:off x="1748553" y="5509146"/>
                <a:ext cx="363415" cy="1165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2340549-D5D8-083C-ADFA-73999A9998E8}"/>
                  </a:ext>
                </a:extLst>
              </p:cNvPr>
              <p:cNvCxnSpPr>
                <a:cxnSpLocks noChangeShapeType="1"/>
                <a:stCxn id="12" idx="1"/>
              </p:cNvCxnSpPr>
              <p:nvPr/>
            </p:nvCxnSpPr>
            <p:spPr bwMode="auto">
              <a:xfrm flipH="1">
                <a:off x="1748553" y="5509146"/>
                <a:ext cx="363415" cy="77701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16492" name="Group 20">
              <a:extLst>
                <a:ext uri="{FF2B5EF4-FFF2-40B4-BE49-F238E27FC236}">
                  <a16:creationId xmlns:a16="http://schemas.microsoft.com/office/drawing/2014/main" id="{37FF7544-EF2D-3E7B-D2D8-930FF8C77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4944" y="4745182"/>
              <a:ext cx="1841069" cy="1399308"/>
              <a:chOff x="5624944" y="4745182"/>
              <a:chExt cx="1841069" cy="139930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CA75A55-A55D-04D8-D6F2-59EB75E53957}"/>
                  </a:ext>
                </a:extLst>
              </p:cNvPr>
              <p:cNvSpPr/>
              <p:nvPr/>
            </p:nvSpPr>
            <p:spPr>
              <a:xfrm>
                <a:off x="5919073" y="4745731"/>
                <a:ext cx="1546940" cy="6235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u="sng" dirty="0"/>
                  <a:t>Name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E06179C-7051-35ED-7576-89CE0A6318E6}"/>
                  </a:ext>
                </a:extLst>
              </p:cNvPr>
              <p:cNvSpPr/>
              <p:nvPr/>
            </p:nvSpPr>
            <p:spPr>
              <a:xfrm>
                <a:off x="5919073" y="5520801"/>
                <a:ext cx="1546940" cy="62355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dirty="0"/>
                  <a:t>Cost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B39309B-F3F9-65EF-2C71-211F8917AD03}"/>
                  </a:ext>
                </a:extLst>
              </p:cNvPr>
              <p:cNvCxnSpPr>
                <a:cxnSpLocks noChangeShapeType="1"/>
                <a:stCxn id="22" idx="2"/>
                <a:endCxn id="13" idx="3"/>
              </p:cNvCxnSpPr>
              <p:nvPr/>
            </p:nvCxnSpPr>
            <p:spPr bwMode="auto">
              <a:xfrm flipH="1">
                <a:off x="5625621" y="5056536"/>
                <a:ext cx="293452" cy="45261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F2B58F5-8F81-ED41-A42A-1023C6298051}"/>
                  </a:ext>
                </a:extLst>
              </p:cNvPr>
              <p:cNvCxnSpPr>
                <a:cxnSpLocks noChangeShapeType="1"/>
                <a:stCxn id="23" idx="2"/>
                <a:endCxn id="13" idx="3"/>
              </p:cNvCxnSpPr>
              <p:nvPr/>
            </p:nvCxnSpPr>
            <p:spPr bwMode="auto">
              <a:xfrm flipH="1" flipV="1">
                <a:off x="5625621" y="5509146"/>
                <a:ext cx="293452" cy="32440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16493" name="Group 25">
              <a:extLst>
                <a:ext uri="{FF2B5EF4-FFF2-40B4-BE49-F238E27FC236}">
                  <a16:creationId xmlns:a16="http://schemas.microsoft.com/office/drawing/2014/main" id="{A0C2AFAD-A243-FD7D-9D67-4DD107E03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4285" y="5109305"/>
              <a:ext cx="789017" cy="451929"/>
              <a:chOff x="3474285" y="5109305"/>
              <a:chExt cx="789017" cy="45192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4766FD5-047C-C356-BA50-F8C4A0A3EDDE}"/>
                  </a:ext>
                </a:extLst>
              </p:cNvPr>
              <p:cNvCxnSpPr>
                <a:cxnSpLocks noChangeShapeType="1"/>
                <a:stCxn id="13" idx="1"/>
                <a:endCxn id="12" idx="3"/>
              </p:cNvCxnSpPr>
              <p:nvPr/>
            </p:nvCxnSpPr>
            <p:spPr bwMode="auto">
              <a:xfrm flipH="1">
                <a:off x="3474285" y="5509145"/>
                <a:ext cx="789017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6496" name="TextBox 27">
                <a:extLst>
                  <a:ext uri="{FF2B5EF4-FFF2-40B4-BE49-F238E27FC236}">
                    <a16:creationId xmlns:a16="http://schemas.microsoft.com/office/drawing/2014/main" id="{05BF3B1A-8AC8-F3EB-3F88-E3F3BFC72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5181" y="5109305"/>
                <a:ext cx="660398" cy="451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n:n</a:t>
                </a:r>
              </a:p>
            </p:txBody>
          </p:sp>
        </p:grpSp>
        <p:sp>
          <p:nvSpPr>
            <p:cNvPr id="16494" name="TextBox 6">
              <a:extLst>
                <a:ext uri="{FF2B5EF4-FFF2-40B4-BE49-F238E27FC236}">
                  <a16:creationId xmlns:a16="http://schemas.microsoft.com/office/drawing/2014/main" id="{6BF589EA-1F30-5B4F-4174-1D3F5FBFF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351" y="4298950"/>
              <a:ext cx="4036064" cy="452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/>
                <a:t>Entity Relationship Diagram</a:t>
              </a:r>
              <a:endParaRPr lang="ja-JP" altLang="en-US" sz="1800" b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CE1BD7-9607-379E-4CE9-F350C510C52F}"/>
              </a:ext>
            </a:extLst>
          </p:cNvPr>
          <p:cNvGrpSpPr>
            <a:grpSpLocks/>
          </p:cNvGrpSpPr>
          <p:nvPr/>
        </p:nvGrpSpPr>
        <p:grpSpPr bwMode="auto">
          <a:xfrm>
            <a:off x="1660769" y="2886013"/>
            <a:ext cx="7969852" cy="3246500"/>
            <a:chOff x="102136" y="2423469"/>
            <a:chExt cx="7969566" cy="3247544"/>
          </a:xfrm>
        </p:grpSpPr>
        <p:sp>
          <p:nvSpPr>
            <p:cNvPr id="16486" name="TextBox 5">
              <a:extLst>
                <a:ext uri="{FF2B5EF4-FFF2-40B4-BE49-F238E27FC236}">
                  <a16:creationId xmlns:a16="http://schemas.microsoft.com/office/drawing/2014/main" id="{1B1F70F2-A4C7-EDBD-46AC-7FEC73DC9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78" y="5332459"/>
              <a:ext cx="29733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Hobby, SSN </a:t>
              </a:r>
              <a:r>
                <a:rPr lang="en-US" altLang="en-US" sz="1600">
                  <a:latin typeface="Arial" panose="020B0604020202020204" pitchFamily="34" charset="0"/>
                  <a:sym typeface="Wingdings" pitchFamily="2" charset="2"/>
                </a:rPr>
                <a:t> Hobby, SSN</a:t>
              </a:r>
            </a:p>
          </p:txBody>
        </p:sp>
        <p:sp>
          <p:nvSpPr>
            <p:cNvPr id="16487" name="TextBox 28">
              <a:extLst>
                <a:ext uri="{FF2B5EF4-FFF2-40B4-BE49-F238E27FC236}">
                  <a16:creationId xmlns:a16="http://schemas.microsoft.com/office/drawing/2014/main" id="{00723A1D-0A08-25A0-A700-B3875B605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36" y="2440038"/>
              <a:ext cx="29733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err="1">
                  <a:latin typeface="Arial" panose="020B0604020202020204" pitchFamily="34" charset="0"/>
                  <a:sym typeface="Wingdings" pitchFamily="2" charset="2"/>
                </a:rPr>
                <a:t>SSNName</a:t>
              </a:r>
              <a:r>
                <a:rPr lang="en-US" altLang="en-US" sz="1600" dirty="0">
                  <a:latin typeface="Arial" panose="020B0604020202020204" pitchFamily="34" charset="0"/>
                  <a:sym typeface="Wingdings" pitchFamily="2" charset="2"/>
                </a:rPr>
                <a:t>, Address</a:t>
              </a:r>
            </a:p>
          </p:txBody>
        </p:sp>
        <p:sp>
          <p:nvSpPr>
            <p:cNvPr id="16488" name="TextBox 29">
              <a:extLst>
                <a:ext uri="{FF2B5EF4-FFF2-40B4-BE49-F238E27FC236}">
                  <a16:creationId xmlns:a16="http://schemas.microsoft.com/office/drawing/2014/main" id="{4C9B67FC-CF9D-60BA-ADB3-2390060B8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315" y="2423469"/>
              <a:ext cx="29733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  <a:sym typeface="Wingdings" pitchFamily="2" charset="2"/>
                </a:rPr>
                <a:t>HobbyCost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>
            <a:extLst>
              <a:ext uri="{FF2B5EF4-FFF2-40B4-BE49-F238E27FC236}">
                <a16:creationId xmlns:a16="http://schemas.microsoft.com/office/drawing/2014/main" id="{33947DC9-0C0A-822B-409E-A897C7E5B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When a subset of attributes are uniquely determined by a </a:t>
            </a:r>
            <a:r>
              <a:rPr lang="en-US" altLang="en-US" i="1" dirty="0">
                <a:ea typeface="ＭＳ Ｐゴシック" panose="020B0600070205080204" pitchFamily="34" charset="-128"/>
              </a:rPr>
              <a:t>subkey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SSN determines name, address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Key is SSN, Hobby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Each row with same SSN will duplicate data!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6A0D9431-15C5-AEBE-1741-78B86762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Why Does Redundancy Arise?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D5EBC0-010C-AE06-3908-7B6DCB011058}"/>
              </a:ext>
            </a:extLst>
          </p:cNvPr>
          <p:cNvGraphicFramePr>
            <a:graphicFrameLocks noGrp="1"/>
          </p:cNvGraphicFramePr>
          <p:nvPr/>
        </p:nvGraphicFramePr>
        <p:xfrm>
          <a:off x="2552700" y="4451351"/>
          <a:ext cx="6818312" cy="1857375"/>
        </p:xfrm>
        <a:graphic>
          <a:graphicData uri="http://schemas.openxmlformats.org/drawingml/2006/table">
            <a:tbl>
              <a:tblPr/>
              <a:tblGrid>
                <a:gridCol w="136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SSN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Address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Hobby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Cost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john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main </a:t>
                      </a:r>
                      <a:r>
                        <a:rPr kumimoji="1" lang="en-US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john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main </a:t>
                      </a:r>
                      <a:r>
                        <a:rPr kumimoji="1" lang="en-US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bugs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345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mary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lake </a:t>
                      </a:r>
                      <a:r>
                        <a:rPr kumimoji="1" lang="en-US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tennis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456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first </a:t>
                      </a:r>
                      <a:r>
                        <a:rPr kumimoji="1" lang="en-US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FD85AFCE-6D19-33B0-FF40-16DD161A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Functional Dependencies</a:t>
            </a:r>
            <a:endParaRPr lang="ja-JP" altLang="en-US"/>
          </a:p>
        </p:txBody>
      </p:sp>
      <p:sp>
        <p:nvSpPr>
          <p:cNvPr id="16386" name="Content Placeholder 3">
            <a:extLst>
              <a:ext uri="{FF2B5EF4-FFF2-40B4-BE49-F238E27FC236}">
                <a16:creationId xmlns:a16="http://schemas.microsoft.com/office/drawing/2014/main" id="{1866D926-C200-3FA7-06EB-92C2189FF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230" y="1420384"/>
            <a:ext cx="8792775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ja-JP" dirty="0"/>
              <a:t>X </a:t>
            </a:r>
            <a:r>
              <a:rPr lang="ja-JP" altLang="en-US">
                <a:sym typeface="Wingdings" pitchFamily="2" charset="2"/>
              </a:rPr>
              <a:t></a:t>
            </a:r>
            <a:r>
              <a:rPr lang="en-US" altLang="ja-JP" dirty="0">
                <a:sym typeface="Wingdings" pitchFamily="2" charset="2"/>
              </a:rPr>
              <a:t> Y</a:t>
            </a:r>
            <a:endParaRPr lang="en-US" altLang="ja-JP" dirty="0"/>
          </a:p>
          <a:p>
            <a:pPr eaLnBrk="1" hangingPunct="1">
              <a:defRPr/>
            </a:pPr>
            <a:r>
              <a:rPr lang="en-US" altLang="ja-JP" dirty="0"/>
              <a:t>Attributes X uniquely determine Y</a:t>
            </a:r>
          </a:p>
          <a:p>
            <a:pPr lvl="1" eaLnBrk="1" hangingPunct="1">
              <a:defRPr/>
            </a:pPr>
            <a:r>
              <a:rPr lang="en-US" altLang="ja-JP" dirty="0"/>
              <a:t>I.e., for every pair of instances x1, x2 in X, with y1, y2 in Y, if x1=x2, y1=y2</a:t>
            </a:r>
          </a:p>
          <a:p>
            <a:pPr eaLnBrk="1" hangingPunct="1">
              <a:defRPr/>
            </a:pPr>
            <a:r>
              <a:rPr lang="en-US" altLang="ja-JP" dirty="0"/>
              <a:t>For Hobbies, we have: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altLang="ja-JP" dirty="0">
                <a:sym typeface="Wingdings" pitchFamily="2" charset="2"/>
              </a:rPr>
              <a:t>SSN </a:t>
            </a:r>
            <a:r>
              <a:rPr lang="ja-JP" altLang="en-US">
                <a:sym typeface="Wingdings" pitchFamily="2" charset="2"/>
              </a:rPr>
              <a:t></a:t>
            </a:r>
            <a:r>
              <a:rPr lang="en-US" altLang="ja-JP" dirty="0">
                <a:sym typeface="Wingdings" pitchFamily="2" charset="2"/>
              </a:rPr>
              <a:t> Name, </a:t>
            </a:r>
            <a:r>
              <a:rPr lang="en-US" altLang="ja-JP" dirty="0" err="1">
                <a:sym typeface="Wingdings" pitchFamily="2" charset="2"/>
              </a:rPr>
              <a:t>Addr</a:t>
            </a:r>
            <a:endParaRPr lang="en-US" altLang="ja-JP" dirty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altLang="ja-JP" dirty="0">
                <a:sym typeface="Wingdings" pitchFamily="2" charset="2"/>
              </a:rPr>
              <a:t>Hobby </a:t>
            </a:r>
            <a:r>
              <a:rPr lang="ja-JP" altLang="en-US">
                <a:sym typeface="Wingdings" pitchFamily="2" charset="2"/>
              </a:rPr>
              <a:t></a:t>
            </a:r>
            <a:r>
              <a:rPr lang="en-US" altLang="ja-JP" dirty="0">
                <a:sym typeface="Wingdings" pitchFamily="2" charset="2"/>
              </a:rPr>
              <a:t> Cost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altLang="ja-JP" dirty="0"/>
              <a:t>SSN, Hobby </a:t>
            </a:r>
            <a:r>
              <a:rPr lang="ja-JP" altLang="en-US">
                <a:sym typeface="Wingdings" pitchFamily="2" charset="2"/>
              </a:rPr>
              <a:t></a:t>
            </a:r>
            <a:r>
              <a:rPr lang="en-US" altLang="ja-JP" dirty="0">
                <a:sym typeface="Wingdings" pitchFamily="2" charset="2"/>
              </a:rPr>
              <a:t> Name, </a:t>
            </a:r>
            <a:r>
              <a:rPr lang="en-US" altLang="ja-JP" dirty="0" err="1">
                <a:sym typeface="Wingdings" pitchFamily="2" charset="2"/>
              </a:rPr>
              <a:t>Addr</a:t>
            </a:r>
            <a:r>
              <a:rPr lang="en-US" altLang="ja-JP" dirty="0">
                <a:sym typeface="Wingdings" pitchFamily="2" charset="2"/>
              </a:rPr>
              <a:t>, Cost</a:t>
            </a:r>
          </a:p>
          <a:p>
            <a:pPr marL="457200" lvl="1" indent="0">
              <a:buNone/>
              <a:defRPr/>
            </a:pPr>
            <a:endParaRPr lang="en-US" altLang="ja-JP" dirty="0">
              <a:sym typeface="Wingdings" pitchFamily="2" charset="2"/>
            </a:endParaRPr>
          </a:p>
          <a:p>
            <a:pPr marL="571500" indent="-514350">
              <a:defRPr/>
            </a:pPr>
            <a:r>
              <a:rPr lang="en-US" altLang="ja-JP" dirty="0">
                <a:sym typeface="Wingdings" pitchFamily="2" charset="2"/>
              </a:rPr>
              <a:t>1 &amp; 2 imply 3, by union (“Armstrong’s Axioms”)</a:t>
            </a:r>
          </a:p>
          <a:p>
            <a:pPr marL="971550" lvl="1" indent="-514350">
              <a:defRPr/>
            </a:pPr>
            <a:r>
              <a:rPr lang="en-US" altLang="ja-JP" dirty="0">
                <a:sym typeface="Wingdings" pitchFamily="2" charset="2"/>
              </a:rPr>
              <a:t>F1: A  B, F2: CD, F1 U F2= A U C  B U D</a:t>
            </a:r>
            <a:endParaRPr lang="en-US" altLang="ja-JP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5818-A966-E9B3-5B53-8FC2F393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FDs are a Property of the Application, Not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D410A-162B-250D-B9D0-3817F476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89931"/>
            <a:ext cx="8686800" cy="4525963"/>
          </a:xfrm>
        </p:spPr>
        <p:txBody>
          <a:bodyPr/>
          <a:lstStyle/>
          <a:p>
            <a:r>
              <a:rPr lang="en-US" sz="2400" dirty="0"/>
              <a:t>Can’t necessarily tell the FDs by looking at the data</a:t>
            </a:r>
          </a:p>
          <a:p>
            <a:r>
              <a:rPr lang="en-US" sz="2400" dirty="0"/>
              <a:t>Given the FDs, can verify that the data satisfies them!</a:t>
            </a:r>
          </a:p>
          <a:p>
            <a:r>
              <a:rPr lang="en-US" sz="2400" dirty="0"/>
              <a:t>Example:  Is cost  property of hobby or person?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05CA8E-6F88-2073-9495-D24DF6E1F3A3}"/>
              </a:ext>
            </a:extLst>
          </p:cNvPr>
          <p:cNvGraphicFramePr>
            <a:graphicFrameLocks noGrp="1"/>
          </p:cNvGraphicFramePr>
          <p:nvPr/>
        </p:nvGraphicFramePr>
        <p:xfrm>
          <a:off x="2289278" y="3664606"/>
          <a:ext cx="6818312" cy="1857375"/>
        </p:xfrm>
        <a:graphic>
          <a:graphicData uri="http://schemas.openxmlformats.org/drawingml/2006/table">
            <a:tbl>
              <a:tblPr/>
              <a:tblGrid>
                <a:gridCol w="136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SSN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Address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Hobby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Cost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john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main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123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john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main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bugs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345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mary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lake 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tennis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456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first </a:t>
                      </a:r>
                      <a:r>
                        <a:rPr kumimoji="1" lang="en-US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st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dolls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1">
            <a:extLst>
              <a:ext uri="{FF2B5EF4-FFF2-40B4-BE49-F238E27FC236}">
                <a16:creationId xmlns:a16="http://schemas.microsoft.com/office/drawing/2014/main" id="{2FA0CEE5-C387-AA69-3745-27D395D2FA12}"/>
              </a:ext>
            </a:extLst>
          </p:cNvPr>
          <p:cNvGrpSpPr>
            <a:grpSpLocks/>
          </p:cNvGrpSpPr>
          <p:nvPr/>
        </p:nvGrpSpPr>
        <p:grpSpPr bwMode="auto">
          <a:xfrm>
            <a:off x="714208" y="5724721"/>
            <a:ext cx="3721516" cy="1114820"/>
            <a:chOff x="201613" y="4433455"/>
            <a:chExt cx="7264400" cy="21751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D94020-0397-9790-067E-EEF50D590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968" y="5209996"/>
              <a:ext cx="1362317" cy="600241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lt1"/>
                  </a:solidFill>
                </a:rPr>
                <a:t>Person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A146AF-9A08-B376-C435-9FF8FB792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303" y="5209996"/>
              <a:ext cx="1362319" cy="600241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lt1"/>
                  </a:solidFill>
                </a:rPr>
                <a:t>Hobby</a:t>
              </a:r>
            </a:p>
          </p:txBody>
        </p:sp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E7FA69F7-05FE-423C-A013-38B4E1201D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13" y="4433455"/>
              <a:ext cx="1911205" cy="2175162"/>
              <a:chOff x="201613" y="4433455"/>
              <a:chExt cx="1911205" cy="217516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CA0DE76-F006-451A-2C1F-8A32F8DA8EB8}"/>
                  </a:ext>
                </a:extLst>
              </p:cNvPr>
              <p:cNvSpPr/>
              <p:nvPr/>
            </p:nvSpPr>
            <p:spPr>
              <a:xfrm>
                <a:off x="201613" y="4432985"/>
                <a:ext cx="1546940" cy="62355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u="sng" dirty="0"/>
                  <a:t>SSN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93B062D-B037-09B2-C016-B727BDD5A054}"/>
                  </a:ext>
                </a:extLst>
              </p:cNvPr>
              <p:cNvSpPr/>
              <p:nvPr/>
            </p:nvSpPr>
            <p:spPr>
              <a:xfrm>
                <a:off x="201613" y="5208053"/>
                <a:ext cx="1546940" cy="625494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100" dirty="0"/>
                  <a:t>Address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388CFE3-902E-2B65-10B0-C02204A7FDB9}"/>
                  </a:ext>
                </a:extLst>
              </p:cNvPr>
              <p:cNvSpPr/>
              <p:nvPr/>
            </p:nvSpPr>
            <p:spPr>
              <a:xfrm>
                <a:off x="201613" y="5985065"/>
                <a:ext cx="1546940" cy="6235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/>
                  <a:t>Name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077B60D-71C3-D0C6-35DA-5D230D77DF54}"/>
                  </a:ext>
                </a:extLst>
              </p:cNvPr>
              <p:cNvCxnSpPr>
                <a:cxnSpLocks noChangeShapeType="1"/>
                <a:stCxn id="6" idx="1"/>
                <a:endCxn id="18" idx="6"/>
              </p:cNvCxnSpPr>
              <p:nvPr/>
            </p:nvCxnSpPr>
            <p:spPr bwMode="auto">
              <a:xfrm flipH="1" flipV="1">
                <a:off x="1748553" y="4745732"/>
                <a:ext cx="363415" cy="76341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E4CF585-276A-5497-3B62-D9BABFD64887}"/>
                  </a:ext>
                </a:extLst>
              </p:cNvPr>
              <p:cNvCxnSpPr>
                <a:cxnSpLocks noChangeShapeType="1"/>
                <a:stCxn id="6" idx="1"/>
                <a:endCxn id="19" idx="6"/>
              </p:cNvCxnSpPr>
              <p:nvPr/>
            </p:nvCxnSpPr>
            <p:spPr bwMode="auto">
              <a:xfrm flipH="1">
                <a:off x="1748553" y="5509146"/>
                <a:ext cx="363415" cy="1165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615CCE9-A680-EDA1-83FD-B4FC6D3B1BFD}"/>
                  </a:ext>
                </a:extLst>
              </p:cNvPr>
              <p:cNvCxnSpPr>
                <a:cxnSpLocks noChangeShapeType="1"/>
                <a:stCxn id="6" idx="1"/>
              </p:cNvCxnSpPr>
              <p:nvPr/>
            </p:nvCxnSpPr>
            <p:spPr bwMode="auto">
              <a:xfrm flipH="1">
                <a:off x="1748553" y="5509146"/>
                <a:ext cx="363415" cy="77701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id="{BDC51BEE-A2B5-4543-C906-731CA7017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4944" y="4745182"/>
              <a:ext cx="1841069" cy="1399308"/>
              <a:chOff x="5624944" y="4745182"/>
              <a:chExt cx="1841069" cy="139930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D2BE28B-55BC-6528-2837-D43E67E934CB}"/>
                  </a:ext>
                </a:extLst>
              </p:cNvPr>
              <p:cNvSpPr/>
              <p:nvPr/>
            </p:nvSpPr>
            <p:spPr>
              <a:xfrm>
                <a:off x="5919073" y="4745731"/>
                <a:ext cx="1546940" cy="62355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u="sng" dirty="0"/>
                  <a:t>Name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A17AEA-C707-82F7-2221-056E4528151B}"/>
                  </a:ext>
                </a:extLst>
              </p:cNvPr>
              <p:cNvSpPr/>
              <p:nvPr/>
            </p:nvSpPr>
            <p:spPr>
              <a:xfrm>
                <a:off x="5919073" y="5520801"/>
                <a:ext cx="1546940" cy="62355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/>
                  <a:t>Cost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067331D-C909-C0C1-8238-1F81EA672727}"/>
                  </a:ext>
                </a:extLst>
              </p:cNvPr>
              <p:cNvCxnSpPr>
                <a:cxnSpLocks noChangeShapeType="1"/>
                <a:stCxn id="14" idx="2"/>
                <a:endCxn id="7" idx="3"/>
              </p:cNvCxnSpPr>
              <p:nvPr/>
            </p:nvCxnSpPr>
            <p:spPr bwMode="auto">
              <a:xfrm flipH="1">
                <a:off x="5625621" y="5056536"/>
                <a:ext cx="293452" cy="45261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CF4AF4F-06BF-2C9C-9095-84490AFFE966}"/>
                  </a:ext>
                </a:extLst>
              </p:cNvPr>
              <p:cNvCxnSpPr>
                <a:cxnSpLocks noChangeShapeType="1"/>
                <a:stCxn id="15" idx="2"/>
                <a:endCxn id="7" idx="3"/>
              </p:cNvCxnSpPr>
              <p:nvPr/>
            </p:nvCxnSpPr>
            <p:spPr bwMode="auto">
              <a:xfrm flipH="1" flipV="1">
                <a:off x="5625621" y="5509146"/>
                <a:ext cx="293452" cy="32440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id="{B4834E92-373C-1180-D1BE-1FA0B40E99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4285" y="5086135"/>
              <a:ext cx="834674" cy="540461"/>
              <a:chOff x="3474285" y="5086135"/>
              <a:chExt cx="834674" cy="540461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66E4DF4-1D16-4256-0C25-121DD79B07E0}"/>
                  </a:ext>
                </a:extLst>
              </p:cNvPr>
              <p:cNvCxnSpPr>
                <a:cxnSpLocks noChangeShapeType="1"/>
                <a:stCxn id="7" idx="1"/>
                <a:endCxn id="6" idx="3"/>
              </p:cNvCxnSpPr>
              <p:nvPr/>
            </p:nvCxnSpPr>
            <p:spPr bwMode="auto">
              <a:xfrm flipH="1">
                <a:off x="3474285" y="5509145"/>
                <a:ext cx="789017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3" name="TextBox 27">
                <a:extLst>
                  <a:ext uri="{FF2B5EF4-FFF2-40B4-BE49-F238E27FC236}">
                    <a16:creationId xmlns:a16="http://schemas.microsoft.com/office/drawing/2014/main" id="{98E48BE3-002C-C7EF-16D7-4809BBF425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5179" y="5086135"/>
                <a:ext cx="833780" cy="540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 err="1">
                    <a:latin typeface="Arial" panose="020B0604020202020204" pitchFamily="34" charset="0"/>
                  </a:rPr>
                  <a:t>n:n</a:t>
                </a:r>
                <a:endParaRPr lang="en-US" altLang="en-US" sz="12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D93367-061C-8109-38F4-9C0FDC763C93}"/>
              </a:ext>
            </a:extLst>
          </p:cNvPr>
          <p:cNvSpPr txBox="1"/>
          <p:nvPr/>
        </p:nvSpPr>
        <p:spPr>
          <a:xfrm>
            <a:off x="4940135" y="5842660"/>
            <a:ext cx="25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 Diagram forces DB designer to model this!</a:t>
            </a:r>
          </a:p>
        </p:txBody>
      </p:sp>
    </p:spTree>
    <p:extLst>
      <p:ext uri="{BB962C8B-B14F-4D97-AF65-F5344CB8AC3E}">
        <p14:creationId xmlns:p14="http://schemas.microsoft.com/office/powerpoint/2010/main" val="25376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0C0B-26E4-C617-5E4F-AAC6898B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3134" y="406399"/>
            <a:ext cx="10515600" cy="1325563"/>
          </a:xfrm>
        </p:spPr>
        <p:txBody>
          <a:bodyPr/>
          <a:lstStyle/>
          <a:p>
            <a:r>
              <a:rPr lang="en-US" dirty="0"/>
              <a:t>Correlated Subquery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BFB3-C3FE-2711-B124-46929E75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6" y="1773073"/>
            <a:ext cx="6833040" cy="2068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SELECT id, name, age, species, </a:t>
            </a:r>
            <a:r>
              <a:rPr lang="en-US" sz="2000" dirty="0" err="1">
                <a:solidFill>
                  <a:schemeClr val="accent1"/>
                </a:solidFill>
              </a:rPr>
              <a:t>cageno</a:t>
            </a:r>
            <a:r>
              <a:rPr lang="en-US" sz="20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	(SELECT </a:t>
            </a:r>
            <a:r>
              <a:rPr lang="en-US" sz="2000" dirty="0" err="1">
                <a:solidFill>
                  <a:schemeClr val="accent1"/>
                </a:solidFill>
              </a:rPr>
              <a:t>feedtime</a:t>
            </a:r>
            <a:r>
              <a:rPr lang="en-US" sz="2000" dirty="0">
                <a:solidFill>
                  <a:schemeClr val="accent1"/>
                </a:solidFill>
              </a:rPr>
              <a:t> FROM </a:t>
            </a:r>
            <a:r>
              <a:rPr lang="en-US" sz="2000" dirty="0" err="1">
                <a:solidFill>
                  <a:schemeClr val="accent1"/>
                </a:solidFill>
              </a:rPr>
              <a:t>feedtimes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                  WHERE </a:t>
            </a:r>
            <a:r>
              <a:rPr lang="en-US" sz="2000" dirty="0" err="1">
                <a:solidFill>
                  <a:schemeClr val="accent1"/>
                </a:solidFill>
              </a:rPr>
              <a:t>animalid</a:t>
            </a:r>
            <a:r>
              <a:rPr lang="en-US" sz="2000" dirty="0">
                <a:solidFill>
                  <a:schemeClr val="accent1"/>
                </a:solidFill>
              </a:rPr>
              <a:t> = id  LIMIT 1) as </a:t>
            </a:r>
            <a:r>
              <a:rPr lang="en-US" sz="2000" dirty="0" err="1">
                <a:solidFill>
                  <a:schemeClr val="accent1"/>
                </a:solidFill>
              </a:rPr>
              <a:t>feedtime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FROM animals2</a:t>
            </a:r>
          </a:p>
          <a:p>
            <a:endParaRPr lang="en-US" sz="1800" dirty="0"/>
          </a:p>
        </p:txBody>
      </p:sp>
      <p:pic>
        <p:nvPicPr>
          <p:cNvPr id="1026" name="Picture 2" descr="Michael F. Chiang, MD on X: &quot;Fascinating @CellStemCell paper: Induced  pluripotent stem cells can create brain organoids, which assemble optic  vesicles including eye-like structures &amp;amp; photoreceptors -- which sense  light. By: @ElkeGabriel5, @">
            <a:extLst>
              <a:ext uri="{FF2B5EF4-FFF2-40B4-BE49-F238E27FC236}">
                <a16:creationId xmlns:a16="http://schemas.microsoft.com/office/drawing/2014/main" id="{8F65F393-3C1A-65FA-4A49-DAE93FAB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33" y="819150"/>
            <a:ext cx="4639733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CB3857-7250-89AD-E15B-90AE2B0B13B9}"/>
              </a:ext>
            </a:extLst>
          </p:cNvPr>
          <p:cNvSpPr/>
          <p:nvPr/>
        </p:nvSpPr>
        <p:spPr>
          <a:xfrm>
            <a:off x="3749414" y="2597476"/>
            <a:ext cx="288196" cy="334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CFFBF-3D01-3D83-124A-88CB8C91C81E}"/>
              </a:ext>
            </a:extLst>
          </p:cNvPr>
          <p:cNvSpPr txBox="1"/>
          <p:nvPr/>
        </p:nvSpPr>
        <p:spPr>
          <a:xfrm>
            <a:off x="3360717" y="2974316"/>
            <a:ext cx="312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Doesn’t exist in </a:t>
            </a:r>
            <a:r>
              <a:rPr lang="en-US" i="1" dirty="0" err="1">
                <a:solidFill>
                  <a:srgbClr val="FF0000"/>
                </a:solidFill>
              </a:rPr>
              <a:t>feedtime</a:t>
            </a:r>
            <a:r>
              <a:rPr lang="en-US" i="1" dirty="0">
                <a:solidFill>
                  <a:srgbClr val="FF0000"/>
                </a:solidFill>
              </a:rPr>
              <a:t> table!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3A43FF3-FB7C-917D-1742-8A42C9F33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69282"/>
              </p:ext>
            </p:extLst>
          </p:nvPr>
        </p:nvGraphicFramePr>
        <p:xfrm>
          <a:off x="8341936" y="4253069"/>
          <a:ext cx="3557860" cy="122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465">
                  <a:extLst>
                    <a:ext uri="{9D8B030D-6E8A-4147-A177-3AD203B41FA5}">
                      <a16:colId xmlns:a16="http://schemas.microsoft.com/office/drawing/2014/main" val="2538167993"/>
                    </a:ext>
                  </a:extLst>
                </a:gridCol>
                <a:gridCol w="889465">
                  <a:extLst>
                    <a:ext uri="{9D8B030D-6E8A-4147-A177-3AD203B41FA5}">
                      <a16:colId xmlns:a16="http://schemas.microsoft.com/office/drawing/2014/main" val="781985272"/>
                    </a:ext>
                  </a:extLst>
                </a:gridCol>
                <a:gridCol w="1160098">
                  <a:extLst>
                    <a:ext uri="{9D8B030D-6E8A-4147-A177-3AD203B41FA5}">
                      <a16:colId xmlns:a16="http://schemas.microsoft.com/office/drawing/2014/main" val="1105162654"/>
                    </a:ext>
                  </a:extLst>
                </a:gridCol>
                <a:gridCol w="618832">
                  <a:extLst>
                    <a:ext uri="{9D8B030D-6E8A-4147-A177-3AD203B41FA5}">
                      <a16:colId xmlns:a16="http://schemas.microsoft.com/office/drawing/2014/main" val="3118929580"/>
                    </a:ext>
                  </a:extLst>
                </a:gridCol>
              </a:tblGrid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Feedtime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025254"/>
                  </a:ext>
                </a:extLst>
              </a:tr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830638"/>
                  </a:ext>
                </a:extLst>
              </a:tr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52113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E75470-124C-3F56-2604-216DC01DE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81063"/>
              </p:ext>
            </p:extLst>
          </p:nvPr>
        </p:nvGraphicFramePr>
        <p:xfrm>
          <a:off x="8341937" y="5580774"/>
          <a:ext cx="3557859" cy="122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953">
                  <a:extLst>
                    <a:ext uri="{9D8B030D-6E8A-4147-A177-3AD203B41FA5}">
                      <a16:colId xmlns:a16="http://schemas.microsoft.com/office/drawing/2014/main" val="781985272"/>
                    </a:ext>
                  </a:extLst>
                </a:gridCol>
                <a:gridCol w="1185953">
                  <a:extLst>
                    <a:ext uri="{9D8B030D-6E8A-4147-A177-3AD203B41FA5}">
                      <a16:colId xmlns:a16="http://schemas.microsoft.com/office/drawing/2014/main" val="1105162654"/>
                    </a:ext>
                  </a:extLst>
                </a:gridCol>
                <a:gridCol w="1185953">
                  <a:extLst>
                    <a:ext uri="{9D8B030D-6E8A-4147-A177-3AD203B41FA5}">
                      <a16:colId xmlns:a16="http://schemas.microsoft.com/office/drawing/2014/main" val="3118929580"/>
                    </a:ext>
                  </a:extLst>
                </a:gridCol>
              </a:tblGrid>
              <a:tr h="409787">
                <a:tc>
                  <a:txBody>
                    <a:bodyPr/>
                    <a:lstStyle/>
                    <a:p>
                      <a:r>
                        <a:rPr lang="en-US" dirty="0" err="1"/>
                        <a:t>animalid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Feedtime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025254"/>
                  </a:ext>
                </a:extLst>
              </a:tr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830638"/>
                  </a:ext>
                </a:extLst>
              </a:tr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52113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1520F9D-E024-72C6-FCE8-A1B9061D287B}"/>
              </a:ext>
            </a:extLst>
          </p:cNvPr>
          <p:cNvSpPr/>
          <p:nvPr/>
        </p:nvSpPr>
        <p:spPr>
          <a:xfrm>
            <a:off x="1687484" y="2202874"/>
            <a:ext cx="4597146" cy="737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54F5C-CE63-2612-7CC8-0AAEED0FA556}"/>
              </a:ext>
            </a:extLst>
          </p:cNvPr>
          <p:cNvSpPr txBox="1"/>
          <p:nvPr/>
        </p:nvSpPr>
        <p:spPr>
          <a:xfrm>
            <a:off x="6380128" y="2106882"/>
            <a:ext cx="2248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Evaluated once for each animal in animals2 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36DE86-4A9A-81DC-1FFF-565EAC30351A}"/>
              </a:ext>
            </a:extLst>
          </p:cNvPr>
          <p:cNvSpPr/>
          <p:nvPr/>
        </p:nvSpPr>
        <p:spPr>
          <a:xfrm>
            <a:off x="4096545" y="2580371"/>
            <a:ext cx="783025" cy="33411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E6066-B6F7-D2E8-379B-394E65591794}"/>
              </a:ext>
            </a:extLst>
          </p:cNvPr>
          <p:cNvSpPr txBox="1"/>
          <p:nvPr/>
        </p:nvSpPr>
        <p:spPr>
          <a:xfrm>
            <a:off x="3893512" y="3275347"/>
            <a:ext cx="312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Return at most 1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feedtime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Notched Right Arrow 12">
            <a:extLst>
              <a:ext uri="{FF2B5EF4-FFF2-40B4-BE49-F238E27FC236}">
                <a16:creationId xmlns:a16="http://schemas.microsoft.com/office/drawing/2014/main" id="{DE1901B8-E271-1C21-66D0-8CC3083F4A33}"/>
              </a:ext>
            </a:extLst>
          </p:cNvPr>
          <p:cNvSpPr/>
          <p:nvPr/>
        </p:nvSpPr>
        <p:spPr>
          <a:xfrm>
            <a:off x="7847214" y="4730589"/>
            <a:ext cx="494721" cy="265360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D2A0A1-47A6-B5E5-941D-0B3613994C53}"/>
              </a:ext>
            </a:extLst>
          </p:cNvPr>
          <p:cNvGrpSpPr/>
          <p:nvPr/>
        </p:nvGrpSpPr>
        <p:grpSpPr>
          <a:xfrm>
            <a:off x="6636697" y="4693043"/>
            <a:ext cx="1705239" cy="1502410"/>
            <a:chOff x="6636697" y="4693043"/>
            <a:chExt cx="1705239" cy="1502410"/>
          </a:xfrm>
        </p:grpSpPr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E5AEB2F8-5B7C-8C6D-7658-C50E14C6699D}"/>
                </a:ext>
              </a:extLst>
            </p:cNvPr>
            <p:cNvCxnSpPr>
              <a:stCxn id="13" idx="1"/>
              <a:endCxn id="7" idx="1"/>
            </p:cNvCxnSpPr>
            <p:nvPr/>
          </p:nvCxnSpPr>
          <p:spPr>
            <a:xfrm rot="10800000" flipH="1" flipV="1">
              <a:off x="7913553" y="4863268"/>
              <a:ext cx="428383" cy="1332185"/>
            </a:xfrm>
            <a:prstGeom prst="bentConnector3">
              <a:avLst>
                <a:gd name="adj1" fmla="val -6885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2A9A31-69E4-EB10-8ED8-DF5892DC61DA}"/>
                </a:ext>
              </a:extLst>
            </p:cNvPr>
            <p:cNvSpPr txBox="1"/>
            <p:nvPr/>
          </p:nvSpPr>
          <p:spPr>
            <a:xfrm>
              <a:off x="6636697" y="4693043"/>
              <a:ext cx="1062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subquery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70C60C4-96CB-60A2-ECC3-60FEA6D88D36}"/>
              </a:ext>
            </a:extLst>
          </p:cNvPr>
          <p:cNvSpPr txBox="1"/>
          <p:nvPr/>
        </p:nvSpPr>
        <p:spPr>
          <a:xfrm>
            <a:off x="7625849" y="5421482"/>
            <a:ext cx="63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1:30</a:t>
            </a:r>
          </a:p>
        </p:txBody>
      </p: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9AA48818-5A05-5C2B-F478-BBC19719C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06067"/>
              </p:ext>
            </p:extLst>
          </p:nvPr>
        </p:nvGraphicFramePr>
        <p:xfrm>
          <a:off x="731493" y="4629913"/>
          <a:ext cx="4463961" cy="122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990">
                  <a:extLst>
                    <a:ext uri="{9D8B030D-6E8A-4147-A177-3AD203B41FA5}">
                      <a16:colId xmlns:a16="http://schemas.microsoft.com/office/drawing/2014/main" val="2538167993"/>
                    </a:ext>
                  </a:extLst>
                </a:gridCol>
                <a:gridCol w="1115990">
                  <a:extLst>
                    <a:ext uri="{9D8B030D-6E8A-4147-A177-3AD203B41FA5}">
                      <a16:colId xmlns:a16="http://schemas.microsoft.com/office/drawing/2014/main" val="781985272"/>
                    </a:ext>
                  </a:extLst>
                </a:gridCol>
                <a:gridCol w="727378">
                  <a:extLst>
                    <a:ext uri="{9D8B030D-6E8A-4147-A177-3AD203B41FA5}">
                      <a16:colId xmlns:a16="http://schemas.microsoft.com/office/drawing/2014/main" val="1105162654"/>
                    </a:ext>
                  </a:extLst>
                </a:gridCol>
                <a:gridCol w="1504603">
                  <a:extLst>
                    <a:ext uri="{9D8B030D-6E8A-4147-A177-3AD203B41FA5}">
                      <a16:colId xmlns:a16="http://schemas.microsoft.com/office/drawing/2014/main" val="3118929580"/>
                    </a:ext>
                  </a:extLst>
                </a:gridCol>
              </a:tblGrid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feedtime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025254"/>
                  </a:ext>
                </a:extLst>
              </a:tr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830638"/>
                  </a:ext>
                </a:extLst>
              </a:tr>
              <a:tr h="40978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521136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C251802D-F36F-27DD-7D18-D9A88320C676}"/>
              </a:ext>
            </a:extLst>
          </p:cNvPr>
          <p:cNvSpPr/>
          <p:nvPr/>
        </p:nvSpPr>
        <p:spPr>
          <a:xfrm>
            <a:off x="3697506" y="5065039"/>
            <a:ext cx="680751" cy="359107"/>
          </a:xfrm>
          <a:prstGeom prst="rect">
            <a:avLst/>
          </a:prstGeom>
          <a:solidFill>
            <a:srgbClr val="CFD6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335CC4-29CC-8F35-CAC2-D5E87B9AA164}"/>
              </a:ext>
            </a:extLst>
          </p:cNvPr>
          <p:cNvGrpSpPr/>
          <p:nvPr/>
        </p:nvGrpSpPr>
        <p:grpSpPr>
          <a:xfrm>
            <a:off x="767344" y="5065038"/>
            <a:ext cx="1840280" cy="359108"/>
            <a:chOff x="731492" y="5062374"/>
            <a:chExt cx="1840280" cy="3591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70673D9-BAA5-E33D-E986-2CE8F3A370E9}"/>
                </a:ext>
              </a:extLst>
            </p:cNvPr>
            <p:cNvSpPr/>
            <p:nvPr/>
          </p:nvSpPr>
          <p:spPr>
            <a:xfrm>
              <a:off x="731492" y="5062375"/>
              <a:ext cx="399038" cy="359107"/>
            </a:xfrm>
            <a:prstGeom prst="rect">
              <a:avLst/>
            </a:prstGeom>
            <a:solidFill>
              <a:srgbClr val="CFD6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E73190-9E4B-F177-6CEF-1B81FC50BF17}"/>
                </a:ext>
              </a:extLst>
            </p:cNvPr>
            <p:cNvSpPr/>
            <p:nvPr/>
          </p:nvSpPr>
          <p:spPr>
            <a:xfrm>
              <a:off x="1891021" y="5062374"/>
              <a:ext cx="680751" cy="359107"/>
            </a:xfrm>
            <a:prstGeom prst="rect">
              <a:avLst/>
            </a:prstGeom>
            <a:solidFill>
              <a:srgbClr val="CFD6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Notched Right Arrow 25">
            <a:extLst>
              <a:ext uri="{FF2B5EF4-FFF2-40B4-BE49-F238E27FC236}">
                <a16:creationId xmlns:a16="http://schemas.microsoft.com/office/drawing/2014/main" id="{522C40CB-EF4A-B504-2EBA-7826B1308B83}"/>
              </a:ext>
            </a:extLst>
          </p:cNvPr>
          <p:cNvSpPr/>
          <p:nvPr/>
        </p:nvSpPr>
        <p:spPr>
          <a:xfrm>
            <a:off x="7826242" y="5156122"/>
            <a:ext cx="494721" cy="265360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0C71BCE-C77E-75A5-05F8-CA18109CAD0B}"/>
              </a:ext>
            </a:extLst>
          </p:cNvPr>
          <p:cNvCxnSpPr/>
          <p:nvPr/>
        </p:nvCxnSpPr>
        <p:spPr>
          <a:xfrm rot="10800000" flipH="1" flipV="1">
            <a:off x="7829233" y="5301603"/>
            <a:ext cx="428383" cy="1332185"/>
          </a:xfrm>
          <a:prstGeom prst="bentConnector3">
            <a:avLst>
              <a:gd name="adj1" fmla="val -688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E418103-B0A5-392F-1A43-5EB777B8F67F}"/>
              </a:ext>
            </a:extLst>
          </p:cNvPr>
          <p:cNvSpPr txBox="1"/>
          <p:nvPr/>
        </p:nvSpPr>
        <p:spPr>
          <a:xfrm>
            <a:off x="7625849" y="6300472"/>
            <a:ext cx="63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2:30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08C090-31E1-18DC-124A-FCFB8961DA90}"/>
              </a:ext>
            </a:extLst>
          </p:cNvPr>
          <p:cNvGrpSpPr/>
          <p:nvPr/>
        </p:nvGrpSpPr>
        <p:grpSpPr>
          <a:xfrm>
            <a:off x="738892" y="5455426"/>
            <a:ext cx="1840280" cy="359108"/>
            <a:chOff x="731492" y="5062374"/>
            <a:chExt cx="1840280" cy="359108"/>
          </a:xfrm>
          <a:solidFill>
            <a:srgbClr val="E9EBF5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66D43EF-B691-B2AA-AFD9-40ED70721D3F}"/>
                </a:ext>
              </a:extLst>
            </p:cNvPr>
            <p:cNvSpPr/>
            <p:nvPr/>
          </p:nvSpPr>
          <p:spPr>
            <a:xfrm>
              <a:off x="731492" y="5062375"/>
              <a:ext cx="399038" cy="3591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BBA2E2-381B-18C2-31E4-186A1C75FD66}"/>
                </a:ext>
              </a:extLst>
            </p:cNvPr>
            <p:cNvSpPr/>
            <p:nvPr/>
          </p:nvSpPr>
          <p:spPr>
            <a:xfrm>
              <a:off x="1891021" y="5062374"/>
              <a:ext cx="680751" cy="3591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2164443-5CE2-AADB-0678-5A8C932D3B52}"/>
              </a:ext>
            </a:extLst>
          </p:cNvPr>
          <p:cNvSpPr/>
          <p:nvPr/>
        </p:nvSpPr>
        <p:spPr>
          <a:xfrm>
            <a:off x="3720691" y="5462156"/>
            <a:ext cx="680751" cy="359107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9" grpId="0" animBg="1"/>
      <p:bldP spid="10" grpId="0"/>
      <p:bldP spid="11" grpId="0" animBg="1"/>
      <p:bldP spid="11" grpId="1" animBg="1"/>
      <p:bldP spid="12" grpId="0"/>
      <p:bldP spid="12" grpId="1"/>
      <p:bldP spid="13" grpId="0" animBg="1"/>
      <p:bldP spid="18" grpId="0"/>
      <p:bldP spid="20" grpId="0" animBg="1"/>
      <p:bldP spid="20" grpId="1" animBg="1"/>
      <p:bldP spid="26" grpId="0" animBg="1"/>
      <p:bldP spid="30" grpId="0"/>
      <p:bldP spid="36" grpId="0" animBg="1"/>
      <p:bldP spid="36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DE530969-1A6B-66E1-9539-66F7DFE0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265" y="156127"/>
            <a:ext cx="9407471" cy="1143000"/>
          </a:xfrm>
        </p:spPr>
        <p:txBody>
          <a:bodyPr/>
          <a:lstStyle/>
          <a:p>
            <a:pPr eaLnBrk="1" hangingPunct="1"/>
            <a:r>
              <a:rPr lang="en-US" altLang="ja-JP" dirty="0"/>
              <a:t>Boyce-Codd Normal Form (BCNF)</a:t>
            </a:r>
            <a:endParaRPr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B3153-2A28-3A2F-4CC2-2461C53FC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76" y="1600201"/>
            <a:ext cx="8924925" cy="4968875"/>
          </a:xfrm>
        </p:spPr>
        <p:txBody>
          <a:bodyPr rtlCol="0">
            <a:normAutofit fontScale="77500" lnSpcReduction="20000"/>
          </a:bodyPr>
          <a:lstStyle/>
          <a:p>
            <a:pPr>
              <a:buFont typeface="Arial"/>
              <a:buChar char="•"/>
              <a:defRPr/>
            </a:pPr>
            <a:r>
              <a:rPr lang="en-US" altLang="ja-JP" dirty="0">
                <a:cs typeface="+mn-cs"/>
              </a:rPr>
              <a:t>For a relation R, with </a:t>
            </a:r>
            <a:r>
              <a:rPr lang="en-US" altLang="ja-JP" dirty="0" err="1">
                <a:cs typeface="+mn-cs"/>
              </a:rPr>
              <a:t>FDs</a:t>
            </a:r>
            <a:r>
              <a:rPr lang="en-US" altLang="ja-JP" dirty="0">
                <a:cs typeface="+mn-cs"/>
              </a:rPr>
              <a:t> of the form X</a:t>
            </a:r>
            <a:r>
              <a:rPr lang="ja-JP" altLang="en-US" dirty="0">
                <a:cs typeface="+mn-cs"/>
                <a:sym typeface="Wingdings"/>
              </a:rPr>
              <a:t></a:t>
            </a:r>
            <a:r>
              <a:rPr lang="en-US" altLang="ja-JP" dirty="0">
                <a:cs typeface="+mn-cs"/>
                <a:sym typeface="Wingdings"/>
              </a:rPr>
              <a:t>Y</a:t>
            </a:r>
            <a:r>
              <a:rPr lang="en-US" altLang="ja-JP" dirty="0">
                <a:cs typeface="+mn-cs"/>
              </a:rPr>
              <a:t>, it is in BCNF </a:t>
            </a:r>
            <a:r>
              <a:rPr lang="en-US" altLang="ja-JP" dirty="0" err="1">
                <a:cs typeface="+mn-cs"/>
              </a:rPr>
              <a:t>iff</a:t>
            </a:r>
            <a:endParaRPr lang="en-US" altLang="ja-JP" dirty="0">
              <a:cs typeface="+mn-cs"/>
            </a:endParaRPr>
          </a:p>
          <a:p>
            <a:pPr marL="0" indent="0">
              <a:buNone/>
              <a:defRPr/>
            </a:pPr>
            <a:endParaRPr lang="en-US" altLang="ja-JP" dirty="0">
              <a:cs typeface="+mn-cs"/>
            </a:endParaRPr>
          </a:p>
          <a:p>
            <a:pPr marL="0" indent="0">
              <a:buNone/>
              <a:defRPr/>
            </a:pPr>
            <a:r>
              <a:rPr lang="en-US" altLang="ja-JP" b="1" dirty="0">
                <a:cs typeface="+mn-cs"/>
              </a:rPr>
              <a:t>Every FD is either:</a:t>
            </a:r>
          </a:p>
          <a:p>
            <a:pPr lvl="1">
              <a:buNone/>
              <a:defRPr/>
            </a:pPr>
            <a:r>
              <a:rPr lang="en-US" altLang="ja-JP" b="1" dirty="0"/>
              <a:t>1) Trivial (e.g., Y contains X</a:t>
            </a:r>
            <a:r>
              <a:rPr lang="en-US" altLang="ja-JP" b="1" dirty="0">
                <a:sym typeface="Wingdings"/>
              </a:rPr>
              <a:t>) (SSN </a:t>
            </a:r>
            <a:r>
              <a:rPr lang="en-US" altLang="ja-JP" b="1" dirty="0">
                <a:sym typeface="Wingdings" pitchFamily="2" charset="2"/>
              </a:rPr>
              <a:t> SSN, Name)</a:t>
            </a:r>
            <a:endParaRPr lang="en-US" altLang="ja-JP" b="1" dirty="0">
              <a:sym typeface="Wingdings"/>
            </a:endParaRPr>
          </a:p>
          <a:p>
            <a:pPr lvl="1">
              <a:buNone/>
              <a:defRPr/>
            </a:pPr>
            <a:r>
              <a:rPr lang="en-US" altLang="ja-JP" b="1" dirty="0">
                <a:sym typeface="Wingdings"/>
              </a:rPr>
              <a:t>2) X is a key of the table</a:t>
            </a:r>
          </a:p>
          <a:p>
            <a:pPr lvl="1">
              <a:buFont typeface="Arial"/>
              <a:buChar char="–"/>
              <a:defRPr/>
            </a:pPr>
            <a:endParaRPr lang="en-US" altLang="ja-JP" dirty="0">
              <a:sym typeface="Wingdings"/>
            </a:endParaRPr>
          </a:p>
          <a:p>
            <a:pPr>
              <a:buFont typeface="Arial"/>
              <a:buChar char="•"/>
              <a:defRPr/>
            </a:pPr>
            <a:r>
              <a:rPr lang="en-US" altLang="ja-JP" dirty="0">
                <a:cs typeface="+mn-cs"/>
                <a:sym typeface="Wingdings"/>
              </a:rPr>
              <a:t>If an FD violates 2), multiple rows with same X value may occur</a:t>
            </a:r>
          </a:p>
          <a:p>
            <a:pPr lvl="1">
              <a:buFont typeface="Arial"/>
              <a:buChar char="–"/>
              <a:defRPr/>
            </a:pPr>
            <a:r>
              <a:rPr lang="en-US" altLang="ja-JP" dirty="0">
                <a:sym typeface="Wingdings"/>
              </a:rPr>
              <a:t>Indicates redundancy, as rows with given X value all have same Y value</a:t>
            </a:r>
          </a:p>
          <a:p>
            <a:pPr lvl="1">
              <a:buFont typeface="Arial"/>
              <a:buChar char="–"/>
              <a:defRPr/>
            </a:pPr>
            <a:r>
              <a:rPr lang="en-US" altLang="ja-JP" dirty="0">
                <a:sym typeface="Wingdings" charset="2"/>
              </a:rPr>
              <a:t>E.g., SSN </a:t>
            </a:r>
            <a:r>
              <a:rPr lang="ja-JP" altLang="en-US" dirty="0">
                <a:sym typeface="Wingdings" charset="2"/>
              </a:rPr>
              <a:t></a:t>
            </a:r>
            <a:r>
              <a:rPr lang="en-US" altLang="ja-JP" dirty="0">
                <a:sym typeface="Wingdings" charset="2"/>
              </a:rPr>
              <a:t> Name, </a:t>
            </a:r>
            <a:r>
              <a:rPr lang="en-US" altLang="ja-JP" dirty="0" err="1">
                <a:sym typeface="Wingdings" charset="2"/>
              </a:rPr>
              <a:t>Addr</a:t>
            </a:r>
            <a:r>
              <a:rPr lang="en-US" altLang="ja-JP" dirty="0">
                <a:sym typeface="Wingdings" charset="2"/>
              </a:rPr>
              <a:t> in non-decomposed hobbies schema</a:t>
            </a:r>
          </a:p>
          <a:p>
            <a:pPr lvl="2">
              <a:buFont typeface="Arial"/>
              <a:buChar char="–"/>
              <a:defRPr/>
            </a:pPr>
            <a:r>
              <a:rPr lang="en-US" altLang="ja-JP" dirty="0">
                <a:sym typeface="Wingdings" charset="2"/>
              </a:rPr>
              <a:t>SSN is not a key of the whole table</a:t>
            </a:r>
          </a:p>
          <a:p>
            <a:pPr lvl="2">
              <a:buFont typeface="Arial"/>
              <a:buChar char="–"/>
              <a:defRPr/>
            </a:pPr>
            <a:r>
              <a:rPr lang="en-US" altLang="ja-JP" dirty="0">
                <a:sym typeface="Wingdings" charset="2"/>
              </a:rPr>
              <a:t>Name, </a:t>
            </a:r>
            <a:r>
              <a:rPr lang="en-US" altLang="ja-JP" dirty="0" err="1">
                <a:sym typeface="Wingdings" charset="2"/>
              </a:rPr>
              <a:t>Addr</a:t>
            </a:r>
            <a:r>
              <a:rPr lang="en-US" altLang="ja-JP" dirty="0">
                <a:sym typeface="Wingdings" charset="2"/>
              </a:rPr>
              <a:t> repeated for each appearance of a given SSN</a:t>
            </a:r>
            <a:endParaRPr lang="en-US" altLang="ja-JP" dirty="0">
              <a:sym typeface="Wingdings"/>
            </a:endParaRPr>
          </a:p>
          <a:p>
            <a:pPr>
              <a:buFont typeface="Arial"/>
              <a:buChar char="•"/>
              <a:defRPr/>
            </a:pPr>
            <a:endParaRPr lang="en-US" altLang="ja-JP" dirty="0">
              <a:cs typeface="+mn-cs"/>
              <a:sym typeface="Wingdings"/>
            </a:endParaRPr>
          </a:p>
          <a:p>
            <a:pPr>
              <a:buFont typeface="Arial"/>
              <a:buChar char="•"/>
              <a:defRPr/>
            </a:pPr>
            <a:r>
              <a:rPr lang="en-US" altLang="ja-JP" dirty="0">
                <a:cs typeface="+mn-cs"/>
                <a:sym typeface="Wingdings"/>
              </a:rPr>
              <a:t>To put a schema into BCNF, create </a:t>
            </a:r>
            <a:r>
              <a:rPr lang="en-US" altLang="ja-JP" dirty="0" err="1">
                <a:cs typeface="+mn-cs"/>
                <a:sym typeface="Wingdings"/>
              </a:rPr>
              <a:t>subtables</a:t>
            </a:r>
            <a:r>
              <a:rPr lang="en-US" altLang="ja-JP" dirty="0">
                <a:cs typeface="+mn-cs"/>
                <a:sym typeface="Wingdings"/>
              </a:rPr>
              <a:t> of form XY</a:t>
            </a:r>
          </a:p>
          <a:p>
            <a:pPr lvl="1">
              <a:buFont typeface="Arial"/>
              <a:buChar char="–"/>
              <a:defRPr/>
            </a:pPr>
            <a:r>
              <a:rPr lang="en-US" altLang="ja-JP" dirty="0">
                <a:sym typeface="Wingdings"/>
              </a:rPr>
              <a:t>E.g., tables where key is left side (X) of one or more </a:t>
            </a:r>
            <a:r>
              <a:rPr lang="en-US" altLang="ja-JP" dirty="0" err="1">
                <a:sym typeface="Wingdings"/>
              </a:rPr>
              <a:t>FDs</a:t>
            </a:r>
            <a:endParaRPr lang="en-US" altLang="ja-JP" dirty="0">
              <a:sym typeface="Wingdings"/>
            </a:endParaRPr>
          </a:p>
          <a:p>
            <a:pPr lvl="1">
              <a:buFont typeface="Arial"/>
              <a:buChar char="–"/>
              <a:defRPr/>
            </a:pPr>
            <a:r>
              <a:rPr lang="en-US" altLang="ja-JP" dirty="0">
                <a:sym typeface="Wingdings"/>
              </a:rPr>
              <a:t>Repeat until all tables in BCNF</a:t>
            </a:r>
          </a:p>
          <a:p>
            <a:pPr lvl="1">
              <a:buFont typeface="Arial"/>
              <a:buChar char="–"/>
              <a:defRPr/>
            </a:pPr>
            <a:r>
              <a:rPr lang="en-US" altLang="ja-JP" dirty="0">
                <a:sym typeface="Wingdings"/>
              </a:rPr>
              <a:t>Effectively eliminates redundancy, while preserving (most) dependencies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23BEEAF4-42C7-8173-5423-71BFECA7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/>
              <a:t>BCNFify</a:t>
            </a:r>
            <a:endParaRPr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79A23B-371F-2378-1A07-284E24C48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17639"/>
            <a:ext cx="8915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u="sng"/>
              <a:t>BCNFify(schema </a:t>
            </a:r>
            <a:r>
              <a:rPr lang="en-US" altLang="ja-JP" sz="2400" b="1" u="sng"/>
              <a:t>R</a:t>
            </a:r>
            <a:r>
              <a:rPr lang="en-US" altLang="ja-JP" sz="2400" u="sng"/>
              <a:t>, functional dependency set </a:t>
            </a:r>
            <a:r>
              <a:rPr lang="en-US" altLang="ja-JP" sz="2400" b="1" u="sng"/>
              <a:t>F):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b="1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/>
              <a:t>D</a:t>
            </a:r>
            <a:r>
              <a:rPr lang="en-US" altLang="ja-JP" sz="2400"/>
              <a:t> = {(</a:t>
            </a:r>
            <a:r>
              <a:rPr lang="en-US" altLang="ja-JP" sz="2400" b="1"/>
              <a:t>R</a:t>
            </a:r>
            <a:r>
              <a:rPr lang="en-US" altLang="ja-JP" sz="2400"/>
              <a:t>,</a:t>
            </a:r>
            <a:r>
              <a:rPr lang="en-US" altLang="ja-JP" sz="2400" b="1"/>
              <a:t>F</a:t>
            </a:r>
            <a:r>
              <a:rPr lang="en-US" altLang="ja-JP" sz="2400"/>
              <a:t>)}    // D is set of output relations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while there is a (schema ,FD set) pair  (</a:t>
            </a:r>
            <a:r>
              <a:rPr lang="en-US" altLang="ja-JP" sz="2400" b="1"/>
              <a:t>S</a:t>
            </a:r>
            <a:r>
              <a:rPr lang="en-US" altLang="ja-JP" sz="2400"/>
              <a:t>,</a:t>
            </a:r>
            <a:r>
              <a:rPr lang="en-US" altLang="ja-JP" sz="2400" b="1"/>
              <a:t>F'</a:t>
            </a:r>
            <a:r>
              <a:rPr lang="en-US" altLang="ja-JP" sz="2400"/>
              <a:t>) in </a:t>
            </a:r>
            <a:r>
              <a:rPr lang="en-US" altLang="ja-JP" sz="2400" b="1"/>
              <a:t>D </a:t>
            </a:r>
            <a:r>
              <a:rPr lang="en-US" altLang="ja-JP" sz="2400"/>
              <a:t>not in BCNF, do: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	given </a:t>
            </a:r>
            <a:r>
              <a:rPr lang="en-US" altLang="ja-JP" sz="2400" b="1"/>
              <a:t>X</a:t>
            </a:r>
            <a:r>
              <a:rPr lang="en-US" altLang="ja-JP" sz="2400">
                <a:sym typeface="Wingdings" pitchFamily="2" charset="2"/>
              </a:rPr>
              <a:t></a:t>
            </a:r>
            <a:r>
              <a:rPr lang="en-US" altLang="ja-JP" sz="2400" b="1"/>
              <a:t>Y</a:t>
            </a:r>
            <a:r>
              <a:rPr lang="en-US" altLang="ja-JP" sz="2400"/>
              <a:t> as a BCNF-violating dependency in </a:t>
            </a:r>
            <a:r>
              <a:rPr lang="en-US" altLang="ja-JP" sz="2400" b="1"/>
              <a:t>F’</a:t>
            </a:r>
            <a:r>
              <a:rPr lang="en-US" altLang="ja-JP" sz="24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	replace (</a:t>
            </a:r>
            <a:r>
              <a:rPr lang="en-US" altLang="ja-JP" sz="2400" b="1"/>
              <a:t>S,F’</a:t>
            </a:r>
            <a:r>
              <a:rPr lang="en-US" altLang="ja-JP" sz="2400"/>
              <a:t>) in </a:t>
            </a:r>
            <a:r>
              <a:rPr lang="en-US" altLang="ja-JP" sz="2400" b="1"/>
              <a:t>D</a:t>
            </a:r>
            <a:r>
              <a:rPr lang="en-US" altLang="ja-JP" sz="2400"/>
              <a:t>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		</a:t>
            </a:r>
            <a:r>
              <a:rPr lang="en-US" altLang="ja-JP" sz="2400" b="1"/>
              <a:t>S1 </a:t>
            </a:r>
            <a:r>
              <a:rPr lang="en-US" altLang="ja-JP" sz="2400"/>
              <a:t>= (</a:t>
            </a:r>
            <a:r>
              <a:rPr lang="en-US" altLang="ja-JP" sz="2400" b="1"/>
              <a:t>XY</a:t>
            </a:r>
            <a:r>
              <a:rPr lang="en-US" altLang="ja-JP" sz="2400"/>
              <a:t>,</a:t>
            </a:r>
            <a:r>
              <a:rPr lang="en-US" altLang="ja-JP" sz="2400" b="1"/>
              <a:t>F1</a:t>
            </a:r>
            <a:r>
              <a:rPr lang="en-US" altLang="ja-JP" sz="2400"/>
              <a:t>)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		</a:t>
            </a:r>
            <a:r>
              <a:rPr lang="en-US" altLang="ja-JP" sz="2400" b="1"/>
              <a:t>S2 </a:t>
            </a:r>
            <a:r>
              <a:rPr lang="en-US" altLang="ja-JP" sz="2400"/>
              <a:t>= ((</a:t>
            </a:r>
            <a:r>
              <a:rPr lang="en-US" altLang="ja-JP" sz="2400" b="1"/>
              <a:t>S</a:t>
            </a:r>
            <a:r>
              <a:rPr lang="en-US" altLang="ja-JP" sz="2400"/>
              <a:t>-</a:t>
            </a:r>
            <a:r>
              <a:rPr lang="en-US" altLang="ja-JP" sz="2400" b="1"/>
              <a:t>Y</a:t>
            </a:r>
            <a:r>
              <a:rPr lang="en-US" altLang="ja-JP" sz="2400"/>
              <a:t>) U </a:t>
            </a:r>
            <a:r>
              <a:rPr lang="en-US" altLang="ja-JP" sz="2400" b="1"/>
              <a:t>X</a:t>
            </a:r>
            <a:r>
              <a:rPr lang="en-US" altLang="ja-JP" sz="2400"/>
              <a:t>, </a:t>
            </a:r>
            <a:r>
              <a:rPr lang="en-US" altLang="ja-JP" sz="2400" b="1"/>
              <a:t>F2</a:t>
            </a:r>
            <a:r>
              <a:rPr lang="en-US" altLang="ja-JP" sz="240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	where </a:t>
            </a:r>
            <a:r>
              <a:rPr lang="en-US" altLang="ja-JP" sz="2400" b="1"/>
              <a:t>F1</a:t>
            </a:r>
            <a:r>
              <a:rPr lang="en-US" altLang="ja-JP" sz="2400"/>
              <a:t> and </a:t>
            </a:r>
            <a:r>
              <a:rPr lang="en-US" altLang="ja-JP" sz="2400" b="1"/>
              <a:t>F2</a:t>
            </a:r>
            <a:r>
              <a:rPr lang="en-US" altLang="ja-JP" sz="2400"/>
              <a:t> are the FDs in </a:t>
            </a:r>
            <a:r>
              <a:rPr lang="en-US" altLang="ja-JP" sz="2400" b="1"/>
              <a:t>F’</a:t>
            </a:r>
            <a:r>
              <a:rPr lang="en-US" altLang="ja-JP" sz="2400"/>
              <a:t> over </a:t>
            </a:r>
            <a:r>
              <a:rPr lang="en-US" altLang="ja-JP" sz="2400" b="1"/>
              <a:t>XY </a:t>
            </a:r>
            <a:r>
              <a:rPr lang="en-US" altLang="ja-JP" sz="2400"/>
              <a:t>or (</a:t>
            </a:r>
            <a:r>
              <a:rPr lang="en-US" altLang="ja-JP" sz="2400" b="1"/>
              <a:t>S</a:t>
            </a:r>
            <a:r>
              <a:rPr lang="en-US" altLang="ja-JP" sz="2400"/>
              <a:t>-</a:t>
            </a:r>
            <a:r>
              <a:rPr lang="en-US" altLang="ja-JP" sz="2400" b="1"/>
              <a:t>Y</a:t>
            </a:r>
            <a:r>
              <a:rPr lang="en-US" altLang="ja-JP" sz="2400"/>
              <a:t>) U </a:t>
            </a:r>
            <a:r>
              <a:rPr lang="en-US" altLang="ja-JP" sz="2400" b="1"/>
              <a:t>X</a:t>
            </a:r>
            <a:r>
              <a:rPr lang="en-US" altLang="ja-JP" sz="2400"/>
              <a:t>, respectively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End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return </a:t>
            </a:r>
            <a:r>
              <a:rPr lang="en-US" altLang="ja-JP" sz="2400" b="1"/>
              <a:t>D</a:t>
            </a:r>
            <a:endParaRPr lang="en-US" altLang="ja-JP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CFB037F-C95C-A73E-B0D9-7BA6E251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30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/>
              <a:t>BCNFify Example for Hobbies </a:t>
            </a:r>
            <a:endParaRPr lang="ja-JP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02A60D-2490-7983-FD5E-6D23A6F615B4}"/>
              </a:ext>
            </a:extLst>
          </p:cNvPr>
          <p:cNvGraphicFramePr>
            <a:graphicFrameLocks noGrp="1"/>
          </p:cNvGraphicFramePr>
          <p:nvPr/>
        </p:nvGraphicFramePr>
        <p:xfrm>
          <a:off x="1636713" y="1870075"/>
          <a:ext cx="2697162" cy="1279924"/>
        </p:xfrm>
        <a:graphic>
          <a:graphicData uri="http://schemas.openxmlformats.org/drawingml/2006/table">
            <a:tbl>
              <a:tblPr/>
              <a:tblGrid>
                <a:gridCol w="122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5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Schema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FDs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9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1" lang="en-US" altLang="ja-JP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S,H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,N,A,C)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S,H 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 N,A,C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S 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 N, 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H 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 C</a:t>
                      </a:r>
                    </a:p>
                  </a:txBody>
                  <a:tcPr marT="45661" marB="456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7" name="Rectangle 5">
            <a:extLst>
              <a:ext uri="{FF2B5EF4-FFF2-40B4-BE49-F238E27FC236}">
                <a16:creationId xmlns:a16="http://schemas.microsoft.com/office/drawing/2014/main" id="{01FFEC32-2AAA-23F3-2C2B-B427CD63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1417639"/>
            <a:ext cx="473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S = SSN, H = Hobby, N = Name, A = Addr, C = Cost</a:t>
            </a:r>
            <a:endParaRPr lang="ja-JP" altLang="en-US" sz="180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C44F45A5-2391-7C51-0358-28AC1A114C4C}"/>
              </a:ext>
            </a:extLst>
          </p:cNvPr>
          <p:cNvGrpSpPr>
            <a:grpSpLocks/>
          </p:cNvGrpSpPr>
          <p:nvPr/>
        </p:nvGrpSpPr>
        <p:grpSpPr bwMode="auto">
          <a:xfrm>
            <a:off x="2767014" y="2552700"/>
            <a:ext cx="2255837" cy="609600"/>
            <a:chOff x="1334749" y="2552718"/>
            <a:chExt cx="2256655" cy="6098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087D78-2E63-E662-93E2-4C356B63F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749" y="2552718"/>
              <a:ext cx="1567430" cy="323976"/>
            </a:xfrm>
            <a:prstGeom prst="rect">
              <a:avLst/>
            </a:prstGeom>
            <a:noFill/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79" name="TextBox 9">
              <a:extLst>
                <a:ext uri="{FF2B5EF4-FFF2-40B4-BE49-F238E27FC236}">
                  <a16:creationId xmlns:a16="http://schemas.microsoft.com/office/drawing/2014/main" id="{33A4D4DE-4774-AF66-36E2-E80D67B4F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104" y="2793224"/>
              <a:ext cx="1377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violates bcnf</a:t>
              </a:r>
              <a:endParaRPr lang="ja-JP" altLang="en-US" sz="1800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68D1E78-7F3E-1657-5882-5A577AA2E6AD}"/>
              </a:ext>
            </a:extLst>
          </p:cNvPr>
          <p:cNvGraphicFramePr>
            <a:graphicFrameLocks noGrp="1"/>
          </p:cNvGraphicFramePr>
          <p:nvPr/>
        </p:nvGraphicFramePr>
        <p:xfrm>
          <a:off x="5326063" y="1963738"/>
          <a:ext cx="2697162" cy="901718"/>
        </p:xfrm>
        <a:graphic>
          <a:graphicData uri="http://schemas.openxmlformats.org/drawingml/2006/table">
            <a:tbl>
              <a:tblPr/>
              <a:tblGrid>
                <a:gridCol w="122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Schema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FDs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1" lang="en-US" altLang="ja-JP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N,A)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S 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 N, A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E40171-F36B-58FB-5143-D577A38CC1EB}"/>
              </a:ext>
            </a:extLst>
          </p:cNvPr>
          <p:cNvGraphicFramePr>
            <a:graphicFrameLocks noGrp="1"/>
          </p:cNvGraphicFramePr>
          <p:nvPr/>
        </p:nvGraphicFramePr>
        <p:xfrm>
          <a:off x="5326063" y="3149601"/>
          <a:ext cx="2697162" cy="1006475"/>
        </p:xfrm>
        <a:graphic>
          <a:graphicData uri="http://schemas.openxmlformats.org/drawingml/2006/table">
            <a:tbl>
              <a:tblPr/>
              <a:tblGrid>
                <a:gridCol w="122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Schema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FDs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8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1" lang="en-US" altLang="ja-JP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S,H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C)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S,H 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 C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H 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 C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1">
            <a:extLst>
              <a:ext uri="{FF2B5EF4-FFF2-40B4-BE49-F238E27FC236}">
                <a16:creationId xmlns:a16="http://schemas.microsoft.com/office/drawing/2014/main" id="{53C11CBB-C56A-FB0A-F3E2-0870A39718EE}"/>
              </a:ext>
            </a:extLst>
          </p:cNvPr>
          <p:cNvGrpSpPr>
            <a:grpSpLocks/>
          </p:cNvGrpSpPr>
          <p:nvPr/>
        </p:nvGrpSpPr>
        <p:grpSpPr bwMode="auto">
          <a:xfrm>
            <a:off x="2716214" y="2552701"/>
            <a:ext cx="4029075" cy="2538413"/>
            <a:chOff x="1285253" y="2552719"/>
            <a:chExt cx="4027825" cy="253819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90EDAC-F681-AF4E-84F8-86008ED1B6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72364" y="3246452"/>
              <a:ext cx="1892136" cy="50466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F93EACD-766E-5FDE-345B-3FC6B9549D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1866098" y="3784512"/>
              <a:ext cx="3446980" cy="66034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77" name="TextBox 20">
              <a:extLst>
                <a:ext uri="{FF2B5EF4-FFF2-40B4-BE49-F238E27FC236}">
                  <a16:creationId xmlns:a16="http://schemas.microsoft.com/office/drawing/2014/main" id="{EAB9E972-2784-985D-D9BB-A78D9F628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253" y="4444581"/>
              <a:ext cx="217239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ym typeface="Wingdings" pitchFamily="2" charset="2"/>
                </a:rPr>
                <a:t>S,H </a:t>
              </a:r>
              <a:r>
                <a:rPr lang="ja-JP" altLang="en-US" sz="1800">
                  <a:sym typeface="Wingdings" pitchFamily="2" charset="2"/>
                </a:rPr>
                <a:t></a:t>
              </a:r>
              <a:r>
                <a:rPr lang="en-US" altLang="ja-JP" sz="1800">
                  <a:sym typeface="Wingdings" pitchFamily="2" charset="2"/>
                </a:rPr>
                <a:t> N, A, C implies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ym typeface="Wingdings" pitchFamily="2" charset="2"/>
                </a:rPr>
                <a:t>S,H </a:t>
              </a:r>
              <a:r>
                <a:rPr lang="ja-JP" altLang="en-US" sz="1800">
                  <a:sym typeface="Wingdings" pitchFamily="2" charset="2"/>
                </a:rPr>
                <a:t></a:t>
              </a:r>
              <a:r>
                <a:rPr lang="en-US" altLang="ja-JP" sz="1800">
                  <a:sym typeface="Wingdings" pitchFamily="2" charset="2"/>
                </a:rPr>
                <a:t> C</a:t>
              </a:r>
              <a:endParaRPr lang="ja-JP" altLang="en-US" sz="1800"/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2E4F0E74-9CDB-EE7C-61F4-450002D80739}"/>
              </a:ext>
            </a:extLst>
          </p:cNvPr>
          <p:cNvGrpSpPr>
            <a:grpSpLocks/>
          </p:cNvGrpSpPr>
          <p:nvPr/>
        </p:nvGrpSpPr>
        <p:grpSpPr bwMode="auto">
          <a:xfrm>
            <a:off x="6545264" y="3830638"/>
            <a:ext cx="2257425" cy="609600"/>
            <a:chOff x="1334749" y="2552718"/>
            <a:chExt cx="2256655" cy="60983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003675-7476-C5EF-2631-15624AEF2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749" y="2552718"/>
              <a:ext cx="1567915" cy="323976"/>
            </a:xfrm>
            <a:prstGeom prst="rect">
              <a:avLst/>
            </a:prstGeom>
            <a:noFill/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74" name="TextBox 24">
              <a:extLst>
                <a:ext uri="{FF2B5EF4-FFF2-40B4-BE49-F238E27FC236}">
                  <a16:creationId xmlns:a16="http://schemas.microsoft.com/office/drawing/2014/main" id="{D86B766F-ED95-5B42-BC3A-8E07BA66E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104" y="2793224"/>
              <a:ext cx="1377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violates bcnf</a:t>
              </a:r>
              <a:endParaRPr lang="ja-JP" altLang="en-US" sz="1800"/>
            </a:p>
          </p:txBody>
        </p:sp>
      </p:grpSp>
      <p:sp>
        <p:nvSpPr>
          <p:cNvPr id="26" name="Multiply 25">
            <a:extLst>
              <a:ext uri="{FF2B5EF4-FFF2-40B4-BE49-F238E27FC236}">
                <a16:creationId xmlns:a16="http://schemas.microsoft.com/office/drawing/2014/main" id="{07393675-1766-4368-0E88-D46B0F058295}"/>
              </a:ext>
            </a:extLst>
          </p:cNvPr>
          <p:cNvSpPr>
            <a:spLocks/>
          </p:cNvSpPr>
          <p:nvPr/>
        </p:nvSpPr>
        <p:spPr bwMode="auto">
          <a:xfrm>
            <a:off x="1344612" y="1638301"/>
            <a:ext cx="2238376" cy="1744663"/>
          </a:xfrm>
          <a:custGeom>
            <a:avLst/>
            <a:gdLst>
              <a:gd name="T0" fmla="*/ 411472 w 2238376"/>
              <a:gd name="T1" fmla="*/ 580848 h 1744663"/>
              <a:gd name="T2" fmla="*/ 663732 w 2238376"/>
              <a:gd name="T3" fmla="*/ 257201 h 1744663"/>
              <a:gd name="T4" fmla="*/ 1119188 w 2238376"/>
              <a:gd name="T5" fmla="*/ 612198 h 1744663"/>
              <a:gd name="T6" fmla="*/ 1574644 w 2238376"/>
              <a:gd name="T7" fmla="*/ 257201 h 1744663"/>
              <a:gd name="T8" fmla="*/ 1826904 w 2238376"/>
              <a:gd name="T9" fmla="*/ 580848 h 1744663"/>
              <a:gd name="T10" fmla="*/ 1452935 w 2238376"/>
              <a:gd name="T11" fmla="*/ 872332 h 1744663"/>
              <a:gd name="T12" fmla="*/ 1826904 w 2238376"/>
              <a:gd name="T13" fmla="*/ 1163815 h 1744663"/>
              <a:gd name="T14" fmla="*/ 1574644 w 2238376"/>
              <a:gd name="T15" fmla="*/ 1487462 h 1744663"/>
              <a:gd name="T16" fmla="*/ 1119188 w 2238376"/>
              <a:gd name="T17" fmla="*/ 1132465 h 1744663"/>
              <a:gd name="T18" fmla="*/ 663732 w 2238376"/>
              <a:gd name="T19" fmla="*/ 1487462 h 1744663"/>
              <a:gd name="T20" fmla="*/ 411472 w 2238376"/>
              <a:gd name="T21" fmla="*/ 1163815 h 1744663"/>
              <a:gd name="T22" fmla="*/ 785441 w 2238376"/>
              <a:gd name="T23" fmla="*/ 872332 h 1744663"/>
              <a:gd name="T24" fmla="*/ 411472 w 2238376"/>
              <a:gd name="T25" fmla="*/ 580848 h 17446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38376" h="1744663">
                <a:moveTo>
                  <a:pt x="411472" y="580848"/>
                </a:moveTo>
                <a:lnTo>
                  <a:pt x="663732" y="257201"/>
                </a:lnTo>
                <a:lnTo>
                  <a:pt x="1119188" y="612198"/>
                </a:lnTo>
                <a:lnTo>
                  <a:pt x="1574644" y="257201"/>
                </a:lnTo>
                <a:lnTo>
                  <a:pt x="1826904" y="580848"/>
                </a:lnTo>
                <a:lnTo>
                  <a:pt x="1452935" y="872332"/>
                </a:lnTo>
                <a:lnTo>
                  <a:pt x="1826904" y="1163815"/>
                </a:lnTo>
                <a:lnTo>
                  <a:pt x="1574644" y="1487462"/>
                </a:lnTo>
                <a:lnTo>
                  <a:pt x="1119188" y="1132465"/>
                </a:lnTo>
                <a:lnTo>
                  <a:pt x="663732" y="1487462"/>
                </a:lnTo>
                <a:lnTo>
                  <a:pt x="411472" y="1163815"/>
                </a:lnTo>
                <a:lnTo>
                  <a:pt x="785441" y="872332"/>
                </a:lnTo>
                <a:lnTo>
                  <a:pt x="411472" y="580848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903D5DEA-4FA3-B50F-64A8-5A69C510C5D5}"/>
              </a:ext>
            </a:extLst>
          </p:cNvPr>
          <p:cNvSpPr>
            <a:spLocks/>
          </p:cNvSpPr>
          <p:nvPr/>
        </p:nvSpPr>
        <p:spPr bwMode="auto">
          <a:xfrm>
            <a:off x="4884739" y="2792413"/>
            <a:ext cx="2238375" cy="1744662"/>
          </a:xfrm>
          <a:custGeom>
            <a:avLst/>
            <a:gdLst>
              <a:gd name="T0" fmla="*/ 411471 w 2238375"/>
              <a:gd name="T1" fmla="*/ 580848 h 1744662"/>
              <a:gd name="T2" fmla="*/ 663732 w 2238375"/>
              <a:gd name="T3" fmla="*/ 257201 h 1744662"/>
              <a:gd name="T4" fmla="*/ 1119188 w 2238375"/>
              <a:gd name="T5" fmla="*/ 612198 h 1744662"/>
              <a:gd name="T6" fmla="*/ 1574643 w 2238375"/>
              <a:gd name="T7" fmla="*/ 257201 h 1744662"/>
              <a:gd name="T8" fmla="*/ 1826904 w 2238375"/>
              <a:gd name="T9" fmla="*/ 580848 h 1744662"/>
              <a:gd name="T10" fmla="*/ 1452935 w 2238375"/>
              <a:gd name="T11" fmla="*/ 872331 h 1744662"/>
              <a:gd name="T12" fmla="*/ 1826904 w 2238375"/>
              <a:gd name="T13" fmla="*/ 1163814 h 1744662"/>
              <a:gd name="T14" fmla="*/ 1574643 w 2238375"/>
              <a:gd name="T15" fmla="*/ 1487461 h 1744662"/>
              <a:gd name="T16" fmla="*/ 1119188 w 2238375"/>
              <a:gd name="T17" fmla="*/ 1132464 h 1744662"/>
              <a:gd name="T18" fmla="*/ 663732 w 2238375"/>
              <a:gd name="T19" fmla="*/ 1487461 h 1744662"/>
              <a:gd name="T20" fmla="*/ 411471 w 2238375"/>
              <a:gd name="T21" fmla="*/ 1163814 h 1744662"/>
              <a:gd name="T22" fmla="*/ 785440 w 2238375"/>
              <a:gd name="T23" fmla="*/ 872331 h 1744662"/>
              <a:gd name="T24" fmla="*/ 411471 w 2238375"/>
              <a:gd name="T25" fmla="*/ 580848 h 17446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38375" h="1744662">
                <a:moveTo>
                  <a:pt x="411471" y="580848"/>
                </a:moveTo>
                <a:lnTo>
                  <a:pt x="663732" y="257201"/>
                </a:lnTo>
                <a:lnTo>
                  <a:pt x="1119188" y="612198"/>
                </a:lnTo>
                <a:lnTo>
                  <a:pt x="1574643" y="257201"/>
                </a:lnTo>
                <a:lnTo>
                  <a:pt x="1826904" y="580848"/>
                </a:lnTo>
                <a:lnTo>
                  <a:pt x="1452935" y="872331"/>
                </a:lnTo>
                <a:lnTo>
                  <a:pt x="1826904" y="1163814"/>
                </a:lnTo>
                <a:lnTo>
                  <a:pt x="1574643" y="1487461"/>
                </a:lnTo>
                <a:lnTo>
                  <a:pt x="1119188" y="1132464"/>
                </a:lnTo>
                <a:lnTo>
                  <a:pt x="663732" y="1487461"/>
                </a:lnTo>
                <a:lnTo>
                  <a:pt x="411471" y="1163814"/>
                </a:lnTo>
                <a:lnTo>
                  <a:pt x="785440" y="872331"/>
                </a:lnTo>
                <a:lnTo>
                  <a:pt x="411471" y="580848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5985ECE-D364-4A6A-C148-46644846EDB8}"/>
              </a:ext>
            </a:extLst>
          </p:cNvPr>
          <p:cNvGraphicFramePr>
            <a:graphicFrameLocks noGrp="1"/>
          </p:cNvGraphicFramePr>
          <p:nvPr/>
        </p:nvGraphicFramePr>
        <p:xfrm>
          <a:off x="6827838" y="4445000"/>
          <a:ext cx="2697162" cy="901718"/>
        </p:xfrm>
        <a:graphic>
          <a:graphicData uri="http://schemas.openxmlformats.org/drawingml/2006/table">
            <a:tbl>
              <a:tblPr/>
              <a:tblGrid>
                <a:gridCol w="122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Schema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FDs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1" lang="en-US" altLang="ja-JP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, C)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H </a:t>
                      </a: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  <a:sym typeface="Wingdings" charset="0"/>
                        </a:rPr>
                        <a:t> C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D6BF8C9C-E522-0A8D-CDED-B7887F06AD97}"/>
              </a:ext>
            </a:extLst>
          </p:cNvPr>
          <p:cNvGraphicFramePr>
            <a:graphicFrameLocks noGrp="1"/>
          </p:cNvGraphicFramePr>
          <p:nvPr/>
        </p:nvGraphicFramePr>
        <p:xfrm>
          <a:off x="6864351" y="5667375"/>
          <a:ext cx="2697163" cy="901718"/>
        </p:xfrm>
        <a:graphic>
          <a:graphicData uri="http://schemas.openxmlformats.org/drawingml/2006/table">
            <a:tbl>
              <a:tblPr/>
              <a:tblGrid>
                <a:gridCol w="1220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Schema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FDs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1" lang="en-US" altLang="ja-JP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S,H</a:t>
                      </a: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  <a:sym typeface="Wingdings" charset="0"/>
                      </a:endParaRP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BF01730-FFD5-FE72-BBA4-7DB8DF67B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5346701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/>
              <a:t>3 remaining tables are same as in ER decomposition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07DD33-3307-E050-155B-5AA143FBF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1417639"/>
            <a:ext cx="113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u="sng"/>
              <a:t>Iter 1</a:t>
            </a:r>
            <a:endParaRPr lang="ja-JP" altLang="en-US" sz="1800" u="sng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AE637F-AF47-F17E-3FB7-1E9740FD4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1779589"/>
            <a:ext cx="113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u="sng"/>
              <a:t>Iter 2</a:t>
            </a:r>
            <a:endParaRPr lang="ja-JP" altLang="en-US" sz="1800" u="sng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0F4D73-FC49-D9C9-2692-92B8B3A3F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1" y="844550"/>
            <a:ext cx="25939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/>
              <a:t>Did we lose S,H </a:t>
            </a:r>
            <a:r>
              <a:rPr lang="ja-JP" altLang="en-US" sz="1400" b="1">
                <a:sym typeface="Wingdings" pitchFamily="2" charset="2"/>
              </a:rPr>
              <a:t></a:t>
            </a:r>
            <a:r>
              <a:rPr lang="en-US" altLang="ja-JP" sz="1400" b="1">
                <a:sym typeface="Wingdings" pitchFamily="2" charset="2"/>
              </a:rPr>
              <a:t> N,A,C?  No!</a:t>
            </a:r>
            <a:endParaRPr lang="en-US" altLang="ja-JP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S,H </a:t>
            </a:r>
            <a:r>
              <a:rPr lang="ja-JP" altLang="en-US" sz="1400">
                <a:sym typeface="Wingdings" pitchFamily="2" charset="2"/>
              </a:rPr>
              <a:t></a:t>
            </a:r>
            <a:r>
              <a:rPr lang="en-US" altLang="ja-JP" sz="1400">
                <a:sym typeface="Wingdings" pitchFamily="2" charset="2"/>
              </a:rPr>
              <a:t> N, A, C is implied by H</a:t>
            </a:r>
            <a:r>
              <a:rPr lang="ja-JP" altLang="en-US" sz="1400">
                <a:sym typeface="Wingdings" pitchFamily="2" charset="2"/>
              </a:rPr>
              <a:t></a:t>
            </a:r>
            <a:r>
              <a:rPr lang="en-US" altLang="ja-JP" sz="1400">
                <a:sym typeface="Wingdings" pitchFamily="2" charset="2"/>
              </a:rPr>
              <a:t>C and S</a:t>
            </a:r>
            <a:r>
              <a:rPr lang="ja-JP" altLang="en-US" sz="1400">
                <a:sym typeface="Wingdings" pitchFamily="2" charset="2"/>
              </a:rPr>
              <a:t></a:t>
            </a:r>
            <a:r>
              <a:rPr lang="en-US" altLang="ja-JP" sz="1400">
                <a:sym typeface="Wingdings" pitchFamily="2" charset="2"/>
              </a:rPr>
              <a:t>N,A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b="1" i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i="1">
                <a:sym typeface="Wingdings" pitchFamily="2" charset="2"/>
              </a:rPr>
              <a:t>No, using union rule from Armstrong’s Axioms,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 b="1" i="1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i="1">
                <a:sym typeface="Wingdings" pitchFamily="2" charset="2"/>
              </a:rPr>
              <a:t>S+H -&gt; N,A + C</a:t>
            </a:r>
            <a:endParaRPr lang="en-US" altLang="ja-JP" sz="1400" i="1">
              <a:latin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sym typeface="Wingdings" pitchFamily="2" charset="2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8A6842-56EE-25CE-A84B-B9C4547EB95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319213" y="3122613"/>
            <a:ext cx="1231900" cy="920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72" name="TextBox 34">
            <a:extLst>
              <a:ext uri="{FF2B5EF4-FFF2-40B4-BE49-F238E27FC236}">
                <a16:creationId xmlns:a16="http://schemas.microsoft.com/office/drawing/2014/main" id="{98ADC77E-7D25-ECE2-6A83-8EE019504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4" y="3830639"/>
            <a:ext cx="82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Arial" panose="020B0604020202020204" pitchFamily="34" charset="0"/>
              </a:rPr>
              <a:t>key</a:t>
            </a:r>
            <a:endParaRPr lang="ja-JP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2661B720-6465-1DA8-7580-79C877E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Account, Client,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1E58-57EB-1C71-4600-33BDEF15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FD’s</a:t>
            </a:r>
          </a:p>
          <a:p>
            <a:pPr lvl="1">
              <a:defRPr/>
            </a:pPr>
            <a:r>
              <a:rPr lang="en-US" dirty="0"/>
              <a:t>Client, Office </a:t>
            </a:r>
            <a:r>
              <a:rPr lang="en-US" dirty="0">
                <a:sym typeface="Wingdings"/>
              </a:rPr>
              <a:t> Account</a:t>
            </a:r>
          </a:p>
          <a:p>
            <a:pPr lvl="2">
              <a:defRPr/>
            </a:pPr>
            <a:r>
              <a:rPr lang="en-US" dirty="0">
                <a:sym typeface="Wingdings"/>
              </a:rPr>
              <a:t>Each client/office has only one account</a:t>
            </a:r>
          </a:p>
          <a:p>
            <a:pPr lvl="1">
              <a:defRPr/>
            </a:pPr>
            <a:r>
              <a:rPr lang="en-US" dirty="0">
                <a:sym typeface="Wingdings"/>
              </a:rPr>
              <a:t>Account  Office</a:t>
            </a:r>
          </a:p>
          <a:p>
            <a:pPr lvl="2">
              <a:defRPr/>
            </a:pPr>
            <a:r>
              <a:rPr lang="en-US" dirty="0">
                <a:sym typeface="Wingdings"/>
              </a:rPr>
              <a:t>All records for a given account at same office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367C16-3C66-3DDB-797E-0FAFCD8970F5}"/>
              </a:ext>
            </a:extLst>
          </p:cNvPr>
          <p:cNvGraphicFramePr>
            <a:graphicFrameLocks noGrp="1"/>
          </p:cNvGraphicFramePr>
          <p:nvPr/>
        </p:nvGraphicFramePr>
        <p:xfrm>
          <a:off x="2816225" y="4130745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05317C90-2FA3-804C-C969-5095FE3B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Account, </a:t>
            </a:r>
            <a:r>
              <a:rPr lang="en-US" altLang="en-US" u="sng" dirty="0">
                <a:ea typeface="ＭＳ Ｐゴシック" panose="020B0600070205080204" pitchFamily="34" charset="-128"/>
              </a:rPr>
              <a:t>Client,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7B678-4024-D7BF-A3F2-3E9B251AA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FD’s</a:t>
            </a:r>
          </a:p>
          <a:p>
            <a:pPr lvl="1">
              <a:defRPr/>
            </a:pPr>
            <a:r>
              <a:rPr lang="en-US" dirty="0"/>
              <a:t>Client, Office </a:t>
            </a:r>
            <a:r>
              <a:rPr lang="en-US" dirty="0">
                <a:sym typeface="Wingdings"/>
              </a:rPr>
              <a:t> Account</a:t>
            </a:r>
          </a:p>
          <a:p>
            <a:pPr lvl="2">
              <a:defRPr/>
            </a:pPr>
            <a:r>
              <a:rPr lang="en-US" dirty="0">
                <a:sym typeface="Wingdings"/>
              </a:rPr>
              <a:t>Each client/office has only one account</a:t>
            </a:r>
          </a:p>
          <a:p>
            <a:pPr lvl="1">
              <a:defRPr/>
            </a:pPr>
            <a:r>
              <a:rPr lang="en-US" dirty="0">
                <a:sym typeface="Wingdings"/>
              </a:rPr>
              <a:t>Account  Office</a:t>
            </a:r>
          </a:p>
          <a:p>
            <a:pPr lvl="2">
              <a:defRPr/>
            </a:pPr>
            <a:r>
              <a:rPr lang="en-US" dirty="0">
                <a:sym typeface="Wingdings"/>
              </a:rPr>
              <a:t>All records for a given account at same office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5ABD73-DAAF-820C-3D10-CE95A9E85212}"/>
              </a:ext>
            </a:extLst>
          </p:cNvPr>
          <p:cNvGraphicFramePr>
            <a:graphicFrameLocks noGrp="1"/>
          </p:cNvGraphicFramePr>
          <p:nvPr/>
        </p:nvGraphicFramePr>
        <p:xfrm>
          <a:off x="2835275" y="4170501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917" name="TextBox 4">
            <a:extLst>
              <a:ext uri="{FF2B5EF4-FFF2-40B4-BE49-F238E27FC236}">
                <a16:creationId xmlns:a16="http://schemas.microsoft.com/office/drawing/2014/main" id="{DC87581D-9C2F-758F-C07E-66EC1D564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7469" y="4501874"/>
            <a:ext cx="3786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Redundancy!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C1D6B61B-ADE8-81B6-C086-45EC975D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Dilemma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D0A4A3D-988E-CD7C-B72F-84383B223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This is not in BCNF</a:t>
            </a:r>
          </a:p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Put account, office in separate tables?</a:t>
            </a:r>
          </a:p>
          <a:p>
            <a:pPr marL="457200" lvl="1" indent="0"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6D5380-1ADE-E2BA-0E3A-5D478A4246D6}"/>
              </a:ext>
            </a:extLst>
          </p:cNvPr>
          <p:cNvGraphicFramePr>
            <a:graphicFrameLocks noGrp="1"/>
          </p:cNvGraphicFramePr>
          <p:nvPr/>
        </p:nvGraphicFramePr>
        <p:xfrm>
          <a:off x="2670176" y="3648075"/>
          <a:ext cx="4064001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 err="1"/>
                        <a:t>ao_id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Account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Office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T="45700" marB="45700">
                    <a:solidFill>
                      <a:srgbClr val="D0D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T="45700" marB="45700">
                    <a:solidFill>
                      <a:srgbClr val="D0D9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T="45700" marB="45700">
                    <a:solidFill>
                      <a:srgbClr val="D0D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92D3CA-93A3-DF5A-5F19-F8CABA41110D}"/>
              </a:ext>
            </a:extLst>
          </p:cNvPr>
          <p:cNvGraphicFramePr>
            <a:graphicFrameLocks noGrp="1"/>
          </p:cNvGraphicFramePr>
          <p:nvPr/>
        </p:nvGraphicFramePr>
        <p:xfrm>
          <a:off x="7275513" y="3648075"/>
          <a:ext cx="2032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ao_id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A77A1D0-B4BB-55CA-F8DE-E6AEF561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626" y="5189538"/>
            <a:ext cx="5149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BCNF, but can’t check CO </a:t>
            </a:r>
            <a:r>
              <a:rPr lang="en-US" altLang="en-US" dirty="0">
                <a:sym typeface="Wingdings" pitchFamily="2" charset="2"/>
              </a:rPr>
              <a:t> A without a join</a:t>
            </a:r>
            <a:endParaRPr lang="en-US" altLang="en-US" dirty="0"/>
          </a:p>
        </p:txBody>
      </p:sp>
      <p:sp>
        <p:nvSpPr>
          <p:cNvPr id="38958" name="Rectangle 8">
            <a:extLst>
              <a:ext uri="{FF2B5EF4-FFF2-40B4-BE49-F238E27FC236}">
                <a16:creationId xmlns:a16="http://schemas.microsoft.com/office/drawing/2014/main" id="{67018F1F-482D-53FA-CEAB-87B61A67E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1355726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FD’s</a:t>
            </a:r>
          </a:p>
          <a:p>
            <a:pPr lvl="1" eaLnBrk="1" hangingPunct="1"/>
            <a:r>
              <a:rPr lang="en-US" altLang="en-US"/>
              <a:t>Client, Office </a:t>
            </a:r>
            <a:r>
              <a:rPr lang="en-US" altLang="en-US">
                <a:sym typeface="Wingdings" pitchFamily="2" charset="2"/>
              </a:rPr>
              <a:t> Account</a:t>
            </a:r>
          </a:p>
          <a:p>
            <a:pPr lvl="1" eaLnBrk="1" hangingPunct="1"/>
            <a:r>
              <a:rPr lang="en-US" altLang="en-US">
                <a:sym typeface="Wingdings" pitchFamily="2" charset="2"/>
              </a:rPr>
              <a:t>Account  Office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381D3F1-DA4A-D7F9-D31F-E20C5D69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BCNF vs 3NF</a:t>
            </a:r>
          </a:p>
        </p:txBody>
      </p:sp>
      <p:sp>
        <p:nvSpPr>
          <p:cNvPr id="39938" name="Content Placeholder 3">
            <a:extLst>
              <a:ext uri="{FF2B5EF4-FFF2-40B4-BE49-F238E27FC236}">
                <a16:creationId xmlns:a16="http://schemas.microsoft.com/office/drawing/2014/main" id="{26AC76A9-D652-800D-707C-76F746F61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427879"/>
          </a:xfrm>
        </p:spPr>
        <p:txBody>
          <a:bodyPr wrap="square">
            <a:sp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BCNF is not “dependency preserving”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3</a:t>
            </a:r>
            <a:r>
              <a:rPr lang="en-US" altLang="en-US" sz="3200" baseline="30000" dirty="0">
                <a:ea typeface="ＭＳ Ｐゴシック" panose="020B0600070205080204" pitchFamily="34" charset="-128"/>
              </a:rPr>
              <a:t>rd</a:t>
            </a:r>
            <a:r>
              <a:rPr lang="en-US" altLang="en-US" sz="3200" dirty="0">
                <a:ea typeface="ＭＳ Ｐゴシック" panose="020B0600070205080204" pitchFamily="34" charset="-128"/>
              </a:rPr>
              <a:t> Normal Form (3NF) eliminates as much redundancy as possible while preserving all dependencies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We will skip the details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Neither form is “better”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You can choose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either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dependency preservation (3NF) or redundancy-free (BCNF)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40CCBE68-AF64-C978-1C24-330AF8F4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Study Break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7033499A-8FB5-E032-CF9E-9F508080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2726"/>
            <a:ext cx="8229600" cy="2708275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Patient database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Want to represent patients at hospitals with doctors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Patients have names, birthdates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Doctors have names, specialties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Hospitals have names, addresses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One doctor can treat multiple patients, each patient has one doctor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Each patient in one hospital, hospitals have many patients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9EFB3F2-7057-7FB4-8575-4FFE746A6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525963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1) Draw an ER diagram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2) What are the functional dependencies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3) What is the normalized schema?  Is it redundancy free?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277A-FDC9-3AA9-BE72-38B53F05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244656"/>
            <a:ext cx="8229600" cy="1143000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02B91-A83B-E1DB-60DE-E5E0F26BB8D7}"/>
              </a:ext>
            </a:extLst>
          </p:cNvPr>
          <p:cNvSpPr txBox="1"/>
          <p:nvPr/>
        </p:nvSpPr>
        <p:spPr>
          <a:xfrm>
            <a:off x="1510748" y="483701"/>
            <a:ext cx="75636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Patients have names, birthdates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Doctors have names, specialties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Hospitals have names, addresses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One doctor can treat multiple patients, </a:t>
            </a:r>
            <a:r>
              <a:rPr lang="en-US" altLang="en-US" dirty="0"/>
              <a:t>e</a:t>
            </a:r>
            <a:r>
              <a:rPr lang="en-US" altLang="en-US" dirty="0">
                <a:ea typeface="ＭＳ Ｐゴシック" panose="020B0600070205080204" pitchFamily="34" charset="-128"/>
              </a:rPr>
              <a:t>ach patient has one doctor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Each patient in one hospital, hospitals have many patients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555AF24-4DCE-D6A3-C8CC-CCBDED1B77F3}"/>
              </a:ext>
            </a:extLst>
          </p:cNvPr>
          <p:cNvGrpSpPr/>
          <p:nvPr/>
        </p:nvGrpSpPr>
        <p:grpSpPr>
          <a:xfrm>
            <a:off x="3104740" y="2030882"/>
            <a:ext cx="6331227" cy="3444339"/>
            <a:chOff x="69573" y="2001076"/>
            <a:chExt cx="9074427" cy="47906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8C05DD-6D32-179E-43C0-EBF140E3B8C9}"/>
                </a:ext>
              </a:extLst>
            </p:cNvPr>
            <p:cNvSpPr/>
            <p:nvPr/>
          </p:nvSpPr>
          <p:spPr>
            <a:xfrm>
              <a:off x="2107096" y="2981737"/>
              <a:ext cx="1252330" cy="6559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Patient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F7A466-95DC-7D9C-A8CC-FB4A1B59BD5A}"/>
                </a:ext>
              </a:extLst>
            </p:cNvPr>
            <p:cNvSpPr/>
            <p:nvPr/>
          </p:nvSpPr>
          <p:spPr>
            <a:xfrm>
              <a:off x="6420678" y="3101007"/>
              <a:ext cx="1007165" cy="6559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Doctor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A57681-260E-43EF-B5F7-F1DCC6F482EC}"/>
                </a:ext>
              </a:extLst>
            </p:cNvPr>
            <p:cNvSpPr/>
            <p:nvPr/>
          </p:nvSpPr>
          <p:spPr>
            <a:xfrm>
              <a:off x="3553239" y="4789432"/>
              <a:ext cx="2037522" cy="6559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Hospital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1E87DF-DA0D-A531-0459-C0A5B6F8A2F8}"/>
                </a:ext>
              </a:extLst>
            </p:cNvPr>
            <p:cNvSpPr/>
            <p:nvPr/>
          </p:nvSpPr>
          <p:spPr>
            <a:xfrm>
              <a:off x="4133240" y="6171150"/>
              <a:ext cx="1495621" cy="5367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Hname</a:t>
              </a:r>
              <a:endParaRPr lang="en-US" sz="14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EBE4373-F459-3B3A-0B63-10E73B95E78A}"/>
                </a:ext>
              </a:extLst>
            </p:cNvPr>
            <p:cNvSpPr/>
            <p:nvPr/>
          </p:nvSpPr>
          <p:spPr>
            <a:xfrm>
              <a:off x="6912665" y="4200938"/>
              <a:ext cx="2231335" cy="5367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Specialty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90EDAF1-CC2C-DD47-4A1F-C6D0A36188A6}"/>
                </a:ext>
              </a:extLst>
            </p:cNvPr>
            <p:cNvSpPr/>
            <p:nvPr/>
          </p:nvSpPr>
          <p:spPr>
            <a:xfrm>
              <a:off x="69574" y="3101007"/>
              <a:ext cx="1401417" cy="5367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Pname</a:t>
              </a:r>
              <a:endParaRPr lang="en-US" sz="14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B74A03-93D5-E1EF-D3EA-DD2C33899B09}"/>
                </a:ext>
              </a:extLst>
            </p:cNvPr>
            <p:cNvSpPr/>
            <p:nvPr/>
          </p:nvSpPr>
          <p:spPr>
            <a:xfrm>
              <a:off x="69573" y="3909390"/>
              <a:ext cx="1401417" cy="5367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Bday</a:t>
              </a:r>
              <a:endParaRPr lang="en-US" sz="14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6E14C56-7D2D-0513-4C99-FAF048706807}"/>
                </a:ext>
              </a:extLst>
            </p:cNvPr>
            <p:cNvSpPr/>
            <p:nvPr/>
          </p:nvSpPr>
          <p:spPr>
            <a:xfrm>
              <a:off x="7673009" y="3041371"/>
              <a:ext cx="1401417" cy="5367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Dname</a:t>
              </a:r>
              <a:endParaRPr lang="en-US" sz="14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DFD981-EE25-1D6E-9F43-329CD16FCBBD}"/>
                </a:ext>
              </a:extLst>
            </p:cNvPr>
            <p:cNvSpPr/>
            <p:nvPr/>
          </p:nvSpPr>
          <p:spPr>
            <a:xfrm>
              <a:off x="6016488" y="6255025"/>
              <a:ext cx="1401417" cy="5367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Addr</a:t>
              </a:r>
              <a:endParaRPr lang="en-US" sz="140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25F9B6-4BA6-7CD5-37E5-17ED04EB569F}"/>
                </a:ext>
              </a:extLst>
            </p:cNvPr>
            <p:cNvCxnSpPr>
              <a:cxnSpLocks/>
              <a:stCxn id="6" idx="1"/>
              <a:endCxn id="11" idx="6"/>
            </p:cNvCxnSpPr>
            <p:nvPr/>
          </p:nvCxnSpPr>
          <p:spPr>
            <a:xfrm flipH="1">
              <a:off x="1470991" y="3309729"/>
              <a:ext cx="636105" cy="59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3A6B5B-4EDF-D2FE-B33E-96CAA2ABAA59}"/>
                </a:ext>
              </a:extLst>
            </p:cNvPr>
            <p:cNvCxnSpPr>
              <a:cxnSpLocks/>
              <a:stCxn id="6" idx="1"/>
              <a:endCxn id="12" idx="6"/>
            </p:cNvCxnSpPr>
            <p:nvPr/>
          </p:nvCxnSpPr>
          <p:spPr>
            <a:xfrm flipH="1">
              <a:off x="1470990" y="3309729"/>
              <a:ext cx="636106" cy="8680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88BE407-BA69-79E4-3BCF-8025C67CA5F8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4572000" y="5445415"/>
              <a:ext cx="309051" cy="7257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D2F1D5-3D65-1EC0-56E0-FDF592CD5CA6}"/>
                </a:ext>
              </a:extLst>
            </p:cNvPr>
            <p:cNvCxnSpPr>
              <a:cxnSpLocks/>
              <a:stCxn id="8" idx="2"/>
              <a:endCxn id="14" idx="0"/>
            </p:cNvCxnSpPr>
            <p:nvPr/>
          </p:nvCxnSpPr>
          <p:spPr>
            <a:xfrm>
              <a:off x="4572000" y="5445415"/>
              <a:ext cx="2145197" cy="8096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FBB6A1-6607-5D70-6312-510B52CB0482}"/>
                </a:ext>
              </a:extLst>
            </p:cNvPr>
            <p:cNvCxnSpPr>
              <a:cxnSpLocks/>
              <a:stCxn id="7" idx="3"/>
              <a:endCxn id="10" idx="0"/>
            </p:cNvCxnSpPr>
            <p:nvPr/>
          </p:nvCxnSpPr>
          <p:spPr>
            <a:xfrm>
              <a:off x="7427843" y="3428999"/>
              <a:ext cx="600490" cy="771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B9CD1F-A0F2-C00A-BF13-1052335E92FE}"/>
                </a:ext>
              </a:extLst>
            </p:cNvPr>
            <p:cNvCxnSpPr>
              <a:cxnSpLocks/>
              <a:stCxn id="7" idx="3"/>
              <a:endCxn id="13" idx="2"/>
            </p:cNvCxnSpPr>
            <p:nvPr/>
          </p:nvCxnSpPr>
          <p:spPr>
            <a:xfrm flipV="1">
              <a:off x="7427843" y="3309728"/>
              <a:ext cx="245166" cy="1192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268EC567-06CB-4290-8469-93ADB5ABB2CF}"/>
                </a:ext>
              </a:extLst>
            </p:cNvPr>
            <p:cNvSpPr/>
            <p:nvPr/>
          </p:nvSpPr>
          <p:spPr>
            <a:xfrm>
              <a:off x="4017478" y="2981736"/>
              <a:ext cx="1687995" cy="566532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Treats</a:t>
              </a:r>
            </a:p>
          </p:txBody>
        </p:sp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DBC64EE0-3F4F-6B0C-D874-4A5AC544A5E6}"/>
                </a:ext>
              </a:extLst>
            </p:cNvPr>
            <p:cNvSpPr/>
            <p:nvPr/>
          </p:nvSpPr>
          <p:spPr>
            <a:xfrm>
              <a:off x="2709241" y="3950013"/>
              <a:ext cx="1687995" cy="566532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IsIn</a:t>
              </a:r>
              <a:endParaRPr lang="en-US" sz="1400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AD2EBE-BA11-DF79-E0CF-90827221C97D}"/>
                </a:ext>
              </a:extLst>
            </p:cNvPr>
            <p:cNvCxnSpPr>
              <a:stCxn id="38" idx="0"/>
              <a:endCxn id="6" idx="2"/>
            </p:cNvCxnSpPr>
            <p:nvPr/>
          </p:nvCxnSpPr>
          <p:spPr>
            <a:xfrm flipH="1" flipV="1">
              <a:off x="2733261" y="3637720"/>
              <a:ext cx="819978" cy="3122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8433D7A-418D-6728-1037-17508E660650}"/>
                </a:ext>
              </a:extLst>
            </p:cNvPr>
            <p:cNvCxnSpPr>
              <a:cxnSpLocks/>
              <a:stCxn id="8" idx="0"/>
              <a:endCxn id="38" idx="2"/>
            </p:cNvCxnSpPr>
            <p:nvPr/>
          </p:nvCxnSpPr>
          <p:spPr>
            <a:xfrm flipH="1" flipV="1">
              <a:off x="3553239" y="4516545"/>
              <a:ext cx="1018761" cy="2728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1A48E09-9A6A-8BAC-F1D8-DB50DBC22909}"/>
                </a:ext>
              </a:extLst>
            </p:cNvPr>
            <p:cNvCxnSpPr>
              <a:cxnSpLocks/>
              <a:stCxn id="37" idx="1"/>
              <a:endCxn id="6" idx="3"/>
            </p:cNvCxnSpPr>
            <p:nvPr/>
          </p:nvCxnSpPr>
          <p:spPr>
            <a:xfrm flipH="1">
              <a:off x="3359426" y="3265002"/>
              <a:ext cx="658052" cy="447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50B7281-E325-A975-0930-B4E9F17BEFAA}"/>
                </a:ext>
              </a:extLst>
            </p:cNvPr>
            <p:cNvCxnSpPr>
              <a:cxnSpLocks/>
              <a:stCxn id="7" idx="1"/>
              <a:endCxn id="37" idx="3"/>
            </p:cNvCxnSpPr>
            <p:nvPr/>
          </p:nvCxnSpPr>
          <p:spPr>
            <a:xfrm flipH="1" flipV="1">
              <a:off x="5705473" y="3265002"/>
              <a:ext cx="715205" cy="1639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4CC18F7-6FC3-9A3A-5B42-3CBC64393BA7}"/>
                </a:ext>
              </a:extLst>
            </p:cNvPr>
            <p:cNvSpPr txBox="1"/>
            <p:nvPr/>
          </p:nvSpPr>
          <p:spPr>
            <a:xfrm>
              <a:off x="3309079" y="3548157"/>
              <a:ext cx="430102" cy="428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E563052-C5A8-DFA0-AD47-5BB2508202F9}"/>
                </a:ext>
              </a:extLst>
            </p:cNvPr>
            <p:cNvSpPr txBox="1"/>
            <p:nvPr/>
          </p:nvSpPr>
          <p:spPr>
            <a:xfrm>
              <a:off x="3459406" y="2914760"/>
              <a:ext cx="430102" cy="428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A1DB31F-4E23-B14B-0210-6CD197428A5F}"/>
                </a:ext>
              </a:extLst>
            </p:cNvPr>
            <p:cNvSpPr txBox="1"/>
            <p:nvPr/>
          </p:nvSpPr>
          <p:spPr>
            <a:xfrm>
              <a:off x="5896150" y="2990376"/>
              <a:ext cx="407126" cy="428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F8958C-F0CB-4312-8A56-D640A5B31CCC}"/>
                </a:ext>
              </a:extLst>
            </p:cNvPr>
            <p:cNvSpPr txBox="1"/>
            <p:nvPr/>
          </p:nvSpPr>
          <p:spPr>
            <a:xfrm>
              <a:off x="4133240" y="4381751"/>
              <a:ext cx="407126" cy="428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0A859D7-C737-62C0-6942-EA944B819C1B}"/>
                </a:ext>
              </a:extLst>
            </p:cNvPr>
            <p:cNvSpPr/>
            <p:nvPr/>
          </p:nvSpPr>
          <p:spPr>
            <a:xfrm>
              <a:off x="685799" y="2203026"/>
              <a:ext cx="1401417" cy="5367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err="1"/>
                <a:t>Pid</a:t>
              </a:r>
              <a:endParaRPr lang="en-US" sz="1400" u="sng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BA35A38-94EF-DB01-2867-0A7AA937AD28}"/>
                </a:ext>
              </a:extLst>
            </p:cNvPr>
            <p:cNvSpPr/>
            <p:nvPr/>
          </p:nvSpPr>
          <p:spPr>
            <a:xfrm>
              <a:off x="2526196" y="6105942"/>
              <a:ext cx="1401417" cy="5367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/>
                <a:t>Hid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CF24295-EC11-8BD6-DCFA-BAB967F87BB9}"/>
                </a:ext>
              </a:extLst>
            </p:cNvPr>
            <p:cNvSpPr/>
            <p:nvPr/>
          </p:nvSpPr>
          <p:spPr>
            <a:xfrm>
              <a:off x="7416248" y="2001076"/>
              <a:ext cx="1401417" cy="5367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/>
                <a:t>Did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5D7E202-8C62-0411-E8D9-1D616FC5F9C8}"/>
                </a:ext>
              </a:extLst>
            </p:cNvPr>
            <p:cNvCxnSpPr>
              <a:cxnSpLocks/>
              <a:stCxn id="6" idx="1"/>
              <a:endCxn id="55" idx="4"/>
            </p:cNvCxnSpPr>
            <p:nvPr/>
          </p:nvCxnSpPr>
          <p:spPr>
            <a:xfrm flipH="1" flipV="1">
              <a:off x="1386508" y="2739739"/>
              <a:ext cx="720588" cy="5699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FB68AC-D32E-F7AA-5E47-8E43C149245E}"/>
                </a:ext>
              </a:extLst>
            </p:cNvPr>
            <p:cNvCxnSpPr>
              <a:cxnSpLocks/>
              <a:stCxn id="57" idx="4"/>
              <a:endCxn id="7" idx="3"/>
            </p:cNvCxnSpPr>
            <p:nvPr/>
          </p:nvCxnSpPr>
          <p:spPr>
            <a:xfrm flipH="1">
              <a:off x="7427843" y="2537789"/>
              <a:ext cx="689114" cy="8912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E615F81-9144-E197-E535-22D1C81F21E4}"/>
                </a:ext>
              </a:extLst>
            </p:cNvPr>
            <p:cNvCxnSpPr>
              <a:cxnSpLocks/>
              <a:stCxn id="8" idx="2"/>
              <a:endCxn id="56" idx="0"/>
            </p:cNvCxnSpPr>
            <p:nvPr/>
          </p:nvCxnSpPr>
          <p:spPr>
            <a:xfrm flipH="1">
              <a:off x="3226905" y="5445415"/>
              <a:ext cx="1345095" cy="6605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48E57207-0FC8-2F36-C8EE-4E7043AD8D51}"/>
              </a:ext>
            </a:extLst>
          </p:cNvPr>
          <p:cNvSpPr txBox="1"/>
          <p:nvPr/>
        </p:nvSpPr>
        <p:spPr>
          <a:xfrm>
            <a:off x="1578173" y="5813128"/>
            <a:ext cx="4265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Pid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Pname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err="1">
                <a:sym typeface="Wingdings" pitchFamily="2" charset="2"/>
              </a:rPr>
              <a:t>Bday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err="1">
                <a:sym typeface="Wingdings" pitchFamily="2" charset="2"/>
              </a:rPr>
              <a:t>P_Did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err="1">
                <a:sym typeface="Wingdings" pitchFamily="2" charset="2"/>
              </a:rPr>
              <a:t>P_Hid</a:t>
            </a:r>
            <a:endParaRPr lang="en-US" sz="16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8CB87D9-077F-BE3D-819D-28AA84710015}"/>
              </a:ext>
            </a:extLst>
          </p:cNvPr>
          <p:cNvSpPr txBox="1"/>
          <p:nvPr/>
        </p:nvSpPr>
        <p:spPr>
          <a:xfrm>
            <a:off x="1578173" y="6106244"/>
            <a:ext cx="4265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Hid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Hname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err="1">
                <a:sym typeface="Wingdings" pitchFamily="2" charset="2"/>
              </a:rPr>
              <a:t>Addr</a:t>
            </a:r>
            <a:endParaRPr lang="en-US" sz="16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14D2A1-AFA3-5640-4CBA-64F11E19762C}"/>
              </a:ext>
            </a:extLst>
          </p:cNvPr>
          <p:cNvSpPr txBox="1"/>
          <p:nvPr/>
        </p:nvSpPr>
        <p:spPr>
          <a:xfrm>
            <a:off x="1578173" y="6388192"/>
            <a:ext cx="4265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Did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Dname</a:t>
            </a:r>
            <a:r>
              <a:rPr lang="en-US" sz="1600" dirty="0">
                <a:sym typeface="Wingdings" pitchFamily="2" charset="2"/>
              </a:rPr>
              <a:t>, Specialty</a:t>
            </a:r>
            <a:endParaRPr lang="en-US" sz="1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740A59-A518-5EF2-199C-864093D0727F}"/>
              </a:ext>
            </a:extLst>
          </p:cNvPr>
          <p:cNvSpPr txBox="1"/>
          <p:nvPr/>
        </p:nvSpPr>
        <p:spPr>
          <a:xfrm>
            <a:off x="5483269" y="5667060"/>
            <a:ext cx="481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Patients (</a:t>
            </a:r>
            <a:r>
              <a:rPr lang="en-US" u="sng" dirty="0" err="1"/>
              <a:t>Pid</a:t>
            </a:r>
            <a:r>
              <a:rPr lang="en-US" dirty="0"/>
              <a:t>, </a:t>
            </a:r>
            <a:r>
              <a:rPr lang="en-US" dirty="0" err="1"/>
              <a:t>Pname</a:t>
            </a:r>
            <a:r>
              <a:rPr lang="en-US" dirty="0"/>
              <a:t>, </a:t>
            </a:r>
            <a:r>
              <a:rPr lang="en-US" dirty="0" err="1"/>
              <a:t>Bday</a:t>
            </a:r>
            <a:r>
              <a:rPr lang="en-US" dirty="0"/>
              <a:t>, </a:t>
            </a:r>
            <a:r>
              <a:rPr lang="en-US" i="1" dirty="0" err="1"/>
              <a:t>P_Did</a:t>
            </a:r>
            <a:r>
              <a:rPr lang="en-US" i="1" dirty="0"/>
              <a:t>, </a:t>
            </a:r>
            <a:r>
              <a:rPr lang="en-US" i="1" dirty="0" err="1"/>
              <a:t>P_Hid</a:t>
            </a:r>
            <a:r>
              <a:rPr lang="en-US" dirty="0"/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B40CF14-2BD3-B870-E3F2-489A79E9211A}"/>
              </a:ext>
            </a:extLst>
          </p:cNvPr>
          <p:cNvSpPr txBox="1"/>
          <p:nvPr/>
        </p:nvSpPr>
        <p:spPr>
          <a:xfrm>
            <a:off x="5483269" y="5962155"/>
            <a:ext cx="481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Hospitals (</a:t>
            </a:r>
            <a:r>
              <a:rPr lang="en-US" u="sng" dirty="0"/>
              <a:t>Hid</a:t>
            </a:r>
            <a:r>
              <a:rPr lang="en-US" dirty="0"/>
              <a:t>, </a:t>
            </a:r>
            <a:r>
              <a:rPr lang="en-US" dirty="0" err="1"/>
              <a:t>Hname</a:t>
            </a:r>
            <a:r>
              <a:rPr lang="en-US" dirty="0"/>
              <a:t>, </a:t>
            </a:r>
            <a:r>
              <a:rPr lang="en-US" dirty="0" err="1"/>
              <a:t>Addr</a:t>
            </a:r>
            <a:r>
              <a:rPr lang="en-US" dirty="0"/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831E603-9AF4-4D9E-1CFE-5A4C02A3A376}"/>
              </a:ext>
            </a:extLst>
          </p:cNvPr>
          <p:cNvSpPr txBox="1"/>
          <p:nvPr/>
        </p:nvSpPr>
        <p:spPr>
          <a:xfrm>
            <a:off x="5483269" y="6257249"/>
            <a:ext cx="481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Doctors (</a:t>
            </a:r>
            <a:r>
              <a:rPr lang="en-US" u="sng" dirty="0"/>
              <a:t>Did</a:t>
            </a:r>
            <a:r>
              <a:rPr lang="en-US" dirty="0"/>
              <a:t>, </a:t>
            </a:r>
            <a:r>
              <a:rPr lang="en-US" dirty="0" err="1"/>
              <a:t>Dname</a:t>
            </a:r>
            <a:r>
              <a:rPr lang="en-US" dirty="0"/>
              <a:t>, </a:t>
            </a:r>
            <a:r>
              <a:rPr lang="en-US" dirty="0" err="1"/>
              <a:t>Speciality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2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9" grpId="0"/>
      <p:bldP spid="80" grpId="0"/>
      <p:bldP spid="8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39E03C18-539C-A482-A5F9-DE43A263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B51AB-C7F8-FD0B-490A-C97AA2220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Properly normalized schemas avoid redundancy and preserve dependencies</a:t>
            </a:r>
          </a:p>
          <a:p>
            <a:pPr>
              <a:defRPr/>
            </a:pPr>
            <a:r>
              <a:rPr lang="en-US" dirty="0"/>
              <a:t>Functional dependencies and normal forms (e.g., BCNF) give us a formal way to reason about these concepts</a:t>
            </a:r>
          </a:p>
          <a:p>
            <a:pPr>
              <a:defRPr/>
            </a:pPr>
            <a:r>
              <a:rPr lang="en-US" dirty="0"/>
              <a:t>In practice, people use ER modeling to derive a schema in BCNF rather than the </a:t>
            </a:r>
            <a:r>
              <a:rPr lang="en-US" dirty="0" err="1"/>
              <a:t>BCNFify</a:t>
            </a:r>
            <a:r>
              <a:rPr lang="en-US" dirty="0"/>
              <a:t> algorithm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6712-C369-8B6D-968B-695BD9E3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4343-7493-7E0D-FA09-D4DF437F0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Fancy SQL</a:t>
            </a:r>
          </a:p>
          <a:p>
            <a:r>
              <a:rPr lang="en-US"/>
              <a:t>Database Design and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935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91174596-DD19-AD4E-B169-99ADCA4C7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 vert="horz" lIns="90000" tIns="46800" rIns="90000" bIns="46800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What is SimpleDB?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4E9E6F7-33C4-4747-BAA4-A50A1B3A4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001000" cy="4891088"/>
          </a:xfrm>
        </p:spPr>
        <p:txBody>
          <a:bodyPr vert="horz" lIns="90000" tIns="46800" rIns="90000" bIns="46800" rtlCol="0">
            <a:normAutofit/>
          </a:bodyPr>
          <a:lstStyle/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A basic database system</a:t>
            </a:r>
          </a:p>
          <a:p>
            <a:pPr marL="336550" indent="-336550">
              <a:lnSpc>
                <a:spcPct val="84000"/>
              </a:lnSpc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/>
              <a:t>SQL Front-end (Provided for later labs)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Heap files (Lab 1)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Buffer Pool (Labs 1-6)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Basic Operators (Labs 1 &amp; 2)</a:t>
            </a:r>
          </a:p>
          <a:p>
            <a:pPr marL="1136650" lvl="2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Scan, Filter, JOIN, Aggregate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Query optimizer (Lab 3)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Transactions (Lab 4)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B-Tree Indexes (Lab 5)</a:t>
            </a:r>
          </a:p>
          <a:p>
            <a:pPr marL="736600" lvl="1" indent="-279400">
              <a:lnSpc>
                <a:spcPct val="93000"/>
              </a:lnSpc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Recovery (Lab 6)</a:t>
            </a:r>
          </a:p>
          <a:p>
            <a:pPr marL="514350" indent="-457200">
              <a:lnSpc>
                <a:spcPct val="93000"/>
              </a:lnSpc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400" dirty="0" err="1"/>
              <a:t>Javadoc</a:t>
            </a:r>
            <a:r>
              <a:rPr lang="en-GB" sz="2400" dirty="0"/>
              <a:t> is your friend!</a:t>
            </a:r>
          </a:p>
        </p:txBody>
      </p:sp>
    </p:spTree>
    <p:extLst>
      <p:ext uri="{BB962C8B-B14F-4D97-AF65-F5344CB8AC3E}">
        <p14:creationId xmlns:p14="http://schemas.microsoft.com/office/powerpoint/2010/main" val="2137857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CE96D7C4-C740-B046-A15C-8751DAD98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-53975"/>
            <a:ext cx="7772400" cy="719138"/>
          </a:xfrm>
        </p:spPr>
        <p:txBody>
          <a:bodyPr vert="horz" lIns="90000" tIns="46800" rIns="90000" bIns="46800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Module Diagram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A964476F-6B6A-1C43-89C9-9DD3AA27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838200"/>
            <a:ext cx="74676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226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AD14EB44-8976-2A43-BE8D-393A4E7E6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 vert="horz" lIns="90000" tIns="46800" rIns="90000" bIns="46800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Database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5502C-8F91-0440-9B9F-4D69514983EB}"/>
              </a:ext>
            </a:extLst>
          </p:cNvPr>
          <p:cNvSpPr/>
          <p:nvPr/>
        </p:nvSpPr>
        <p:spPr bwMode="auto">
          <a:xfrm>
            <a:off x="2438400" y="1752600"/>
            <a:ext cx="7086600" cy="419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3EFF58-BCE1-0F48-8E92-5938A8CCA519}"/>
              </a:ext>
            </a:extLst>
          </p:cNvPr>
          <p:cNvSpPr/>
          <p:nvPr/>
        </p:nvSpPr>
        <p:spPr bwMode="auto">
          <a:xfrm>
            <a:off x="2667000" y="2362200"/>
            <a:ext cx="28956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08" name="TextBox 14">
            <a:extLst>
              <a:ext uri="{FF2B5EF4-FFF2-40B4-BE49-F238E27FC236}">
                <a16:creationId xmlns:a16="http://schemas.microsoft.com/office/drawing/2014/main" id="{7C4B894E-AFFF-A44A-8CD5-24D5DA14B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38401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Catalog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=&gt; List of DB tables</a:t>
            </a:r>
          </a:p>
        </p:txBody>
      </p:sp>
      <p:sp>
        <p:nvSpPr>
          <p:cNvPr id="21509" name="TextBox 15">
            <a:extLst>
              <a:ext uri="{FF2B5EF4-FFF2-40B4-BE49-F238E27FC236}">
                <a16:creationId xmlns:a16="http://schemas.microsoft.com/office/drawing/2014/main" id="{95B32B16-B9CF-C343-90B4-5447E2415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4438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Singleton Database:</a:t>
            </a:r>
          </a:p>
        </p:txBody>
      </p:sp>
      <p:sp>
        <p:nvSpPr>
          <p:cNvPr id="21510" name="TextBox 16">
            <a:extLst>
              <a:ext uri="{FF2B5EF4-FFF2-40B4-BE49-F238E27FC236}">
                <a16:creationId xmlns:a16="http://schemas.microsoft.com/office/drawing/2014/main" id="{32878232-F015-4840-B572-A37C8CB53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28800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Database.getCatalog()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22E616-FFB7-8D45-97A5-FC95A997A406}"/>
              </a:ext>
            </a:extLst>
          </p:cNvPr>
          <p:cNvSpPr/>
          <p:nvPr/>
        </p:nvSpPr>
        <p:spPr bwMode="auto">
          <a:xfrm>
            <a:off x="5943600" y="2362200"/>
            <a:ext cx="28956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12" name="TextBox 22">
            <a:extLst>
              <a:ext uri="{FF2B5EF4-FFF2-40B4-BE49-F238E27FC236}">
                <a16:creationId xmlns:a16="http://schemas.microsoft.com/office/drawing/2014/main" id="{FADA833C-734E-AE49-B97A-8FD49947E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38400"/>
            <a:ext cx="2667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BufferPool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=&gt; Caches DB pages in memory</a:t>
            </a:r>
          </a:p>
        </p:txBody>
      </p:sp>
      <p:sp>
        <p:nvSpPr>
          <p:cNvPr id="21513" name="TextBox 23">
            <a:extLst>
              <a:ext uri="{FF2B5EF4-FFF2-40B4-BE49-F238E27FC236}">
                <a16:creationId xmlns:a16="http://schemas.microsoft.com/office/drawing/2014/main" id="{3B3D1424-664A-7049-8E81-618BF037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828800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Database.getBufferPool()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14C15A-9B9A-6448-9BBB-570F871A9555}"/>
              </a:ext>
            </a:extLst>
          </p:cNvPr>
          <p:cNvSpPr/>
          <p:nvPr/>
        </p:nvSpPr>
        <p:spPr bwMode="auto">
          <a:xfrm>
            <a:off x="4343400" y="4419600"/>
            <a:ext cx="28956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15" name="TextBox 25">
            <a:extLst>
              <a:ext uri="{FF2B5EF4-FFF2-40B4-BE49-F238E27FC236}">
                <a16:creationId xmlns:a16="http://schemas.microsoft.com/office/drawing/2014/main" id="{204A32B5-80B9-7B40-8F24-D5685CC73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95801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/>
              <a:t>LogFile</a:t>
            </a:r>
            <a:br>
              <a:rPr lang="en-US" altLang="en-US"/>
            </a:br>
            <a:r>
              <a:rPr lang="en-US" altLang="en-US"/>
              <a:t>(Ignore for Lab 1)</a:t>
            </a:r>
          </a:p>
        </p:txBody>
      </p:sp>
      <p:sp>
        <p:nvSpPr>
          <p:cNvPr id="21516" name="TextBox 26">
            <a:extLst>
              <a:ext uri="{FF2B5EF4-FFF2-40B4-BE49-F238E27FC236}">
                <a16:creationId xmlns:a16="http://schemas.microsoft.com/office/drawing/2014/main" id="{31B0671C-16E2-DF4E-928A-A7161F2FD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81438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Database.getLogFile()</a:t>
            </a:r>
          </a:p>
        </p:txBody>
      </p:sp>
    </p:spTree>
    <p:extLst>
      <p:ext uri="{BB962C8B-B14F-4D97-AF65-F5344CB8AC3E}">
        <p14:creationId xmlns:p14="http://schemas.microsoft.com/office/powerpoint/2010/main" val="660609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04085F43-4B35-E644-8F63-AF578F8F5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 vert="horz" lIns="90000" tIns="46800" rIns="90000" bIns="46800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Catalog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A3C828-87C4-0C49-BCA4-0BC83E8E0F14}"/>
              </a:ext>
            </a:extLst>
          </p:cNvPr>
          <p:cNvSpPr/>
          <p:nvPr/>
        </p:nvSpPr>
        <p:spPr bwMode="auto">
          <a:xfrm>
            <a:off x="7162800" y="2819400"/>
            <a:ext cx="2819400" cy="1371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55" name="TextBox 7">
            <a:extLst>
              <a:ext uri="{FF2B5EF4-FFF2-40B4-BE49-F238E27FC236}">
                <a16:creationId xmlns:a16="http://schemas.microsoft.com/office/drawing/2014/main" id="{80029D6D-D124-D645-8335-3075D9BD2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62200"/>
            <a:ext cx="742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Table:</a:t>
            </a:r>
          </a:p>
        </p:txBody>
      </p:sp>
      <p:sp>
        <p:nvSpPr>
          <p:cNvPr id="23556" name="TextBox 8">
            <a:extLst>
              <a:ext uri="{FF2B5EF4-FFF2-40B4-BE49-F238E27FC236}">
                <a16:creationId xmlns:a16="http://schemas.microsoft.com/office/drawing/2014/main" id="{E8282BEB-A1F3-6648-9C17-6BCBD7CA7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895600"/>
            <a:ext cx="2819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DbFile file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String name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String primary_key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A84CA3-5300-734F-993F-D5ED6990BF74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2286000"/>
          <a:ext cx="3276600" cy="2286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DbFile 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001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002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003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Table3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74" name="TextBox 13">
            <a:extLst>
              <a:ext uri="{FF2B5EF4-FFF2-40B4-BE49-F238E27FC236}">
                <a16:creationId xmlns:a16="http://schemas.microsoft.com/office/drawing/2014/main" id="{094BB02E-B2FA-8947-A8C3-5C978FD28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828800"/>
            <a:ext cx="9475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Catalog:</a:t>
            </a:r>
          </a:p>
        </p:txBody>
      </p:sp>
      <p:cxnSp>
        <p:nvCxnSpPr>
          <p:cNvPr id="23575" name="Straight Connector 12">
            <a:extLst>
              <a:ext uri="{FF2B5EF4-FFF2-40B4-BE49-F238E27FC236}">
                <a16:creationId xmlns:a16="http://schemas.microsoft.com/office/drawing/2014/main" id="{D1BF50E0-A8CC-6C40-92BF-E4F2A3F7D3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32766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6" name="Straight Connector 17">
            <a:extLst>
              <a:ext uri="{FF2B5EF4-FFF2-40B4-BE49-F238E27FC236}">
                <a16:creationId xmlns:a16="http://schemas.microsoft.com/office/drawing/2014/main" id="{8F24556F-B6B1-B843-8814-FC75F9546F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26670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7" name="TextBox 13">
            <a:extLst>
              <a:ext uri="{FF2B5EF4-FFF2-40B4-BE49-F238E27FC236}">
                <a16:creationId xmlns:a16="http://schemas.microsoft.com/office/drawing/2014/main" id="{FE6DFFCD-3259-EA45-BAD9-0C14780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05400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=&gt; Stores a list of all tables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2752979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3C416405-F1C6-B343-BEA8-9A7D42100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 vert="horz" lIns="90000" tIns="46800" rIns="90000" bIns="46800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BufferPool</a:t>
            </a:r>
          </a:p>
        </p:txBody>
      </p:sp>
      <p:sp>
        <p:nvSpPr>
          <p:cNvPr id="25602" name="TextBox 13">
            <a:extLst>
              <a:ext uri="{FF2B5EF4-FFF2-40B4-BE49-F238E27FC236}">
                <a16:creationId xmlns:a16="http://schemas.microsoft.com/office/drawing/2014/main" id="{ED3F3C81-1ED5-4745-A069-EFDED6D31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828800"/>
            <a:ext cx="1286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Buffer Pool: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3B83E7-592B-0642-B352-12C4BEBB6ACB}"/>
              </a:ext>
            </a:extLst>
          </p:cNvPr>
          <p:cNvSpPr/>
          <p:nvPr/>
        </p:nvSpPr>
        <p:spPr bwMode="auto">
          <a:xfrm>
            <a:off x="7162800" y="2819400"/>
            <a:ext cx="2819400" cy="1371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4" name="TextBox 11">
            <a:extLst>
              <a:ext uri="{FF2B5EF4-FFF2-40B4-BE49-F238E27FC236}">
                <a16:creationId xmlns:a16="http://schemas.microsoft.com/office/drawing/2014/main" id="{5D3FE34A-7612-4543-A9EC-D1FE25FE1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2362200"/>
            <a:ext cx="693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Page:</a:t>
            </a:r>
          </a:p>
        </p:txBody>
      </p:sp>
      <p:sp>
        <p:nvSpPr>
          <p:cNvPr id="25605" name="TextBox 14">
            <a:extLst>
              <a:ext uri="{FF2B5EF4-FFF2-40B4-BE49-F238E27FC236}">
                <a16:creationId xmlns:a16="http://schemas.microsoft.com/office/drawing/2014/main" id="{96114144-49BE-0448-809D-743C3FCB7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895600"/>
            <a:ext cx="2819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PageId id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Tuple tuples[]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Byte header[]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67B9C3-3354-AE4B-B2D0-3E7E2C864301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2286000"/>
          <a:ext cx="3276600" cy="2286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 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001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003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007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5623" name="Straight Connector 18">
            <a:extLst>
              <a:ext uri="{FF2B5EF4-FFF2-40B4-BE49-F238E27FC236}">
                <a16:creationId xmlns:a16="http://schemas.microsoft.com/office/drawing/2014/main" id="{E03CCCC0-8797-A843-8866-9BA44AC67F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32766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4" name="Straight Connector 19">
            <a:extLst>
              <a:ext uri="{FF2B5EF4-FFF2-40B4-BE49-F238E27FC236}">
                <a16:creationId xmlns:a16="http://schemas.microsoft.com/office/drawing/2014/main" id="{29D37047-4E80-894A-9CAE-B2A8813C7E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26670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5" name="TextBox 13">
            <a:extLst>
              <a:ext uri="{FF2B5EF4-FFF2-40B4-BE49-F238E27FC236}">
                <a16:creationId xmlns:a16="http://schemas.microsoft.com/office/drawing/2014/main" id="{B6829DF7-F98E-424F-84A5-9737D24E5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1054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=&gt; Caches recently accessed database pages in memory </a:t>
            </a:r>
          </a:p>
        </p:txBody>
      </p:sp>
    </p:spTree>
    <p:extLst>
      <p:ext uri="{BB962C8B-B14F-4D97-AF65-F5344CB8AC3E}">
        <p14:creationId xmlns:p14="http://schemas.microsoft.com/office/powerpoint/2010/main" val="483071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4B34FA16-DCB7-3044-BA32-E41267BEF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HeapFile </a:t>
            </a:r>
            <a:br>
              <a:rPr lang="en-GB" altLang="en-US"/>
            </a:br>
            <a:r>
              <a:rPr lang="en-GB" altLang="en-US"/>
              <a:t>(Implements DbFile)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79FA2F-91DD-5047-BFD0-03A91B1FF61E}"/>
              </a:ext>
            </a:extLst>
          </p:cNvPr>
          <p:cNvSpPr/>
          <p:nvPr/>
        </p:nvSpPr>
        <p:spPr bwMode="auto">
          <a:xfrm>
            <a:off x="1981200" y="2895600"/>
            <a:ext cx="23622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651" name="TextBox 7">
            <a:extLst>
              <a:ext uri="{FF2B5EF4-FFF2-40B4-BE49-F238E27FC236}">
                <a16:creationId xmlns:a16="http://schemas.microsoft.com/office/drawing/2014/main" id="{7C357E2E-F909-8848-9F27-44A52828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2438400"/>
            <a:ext cx="1119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Heap File:</a:t>
            </a:r>
          </a:p>
        </p:txBody>
      </p:sp>
      <p:sp>
        <p:nvSpPr>
          <p:cNvPr id="27652" name="TextBox 8">
            <a:extLst>
              <a:ext uri="{FF2B5EF4-FFF2-40B4-BE49-F238E27FC236}">
                <a16:creationId xmlns:a16="http://schemas.microsoft.com/office/drawing/2014/main" id="{BBD785E2-7CB7-614F-920B-51B9094AF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0"/>
            <a:ext cx="2362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File file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TupleDesc td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DbFileIterator it</a:t>
            </a:r>
          </a:p>
        </p:txBody>
      </p:sp>
      <p:sp>
        <p:nvSpPr>
          <p:cNvPr id="27653" name="Folded Corner 1">
            <a:extLst>
              <a:ext uri="{FF2B5EF4-FFF2-40B4-BE49-F238E27FC236}">
                <a16:creationId xmlns:a16="http://schemas.microsoft.com/office/drawing/2014/main" id="{6BB3FF1E-5CE3-E348-BEA2-CD0A7391C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1909763"/>
            <a:ext cx="609600" cy="914400"/>
          </a:xfrm>
          <a:prstGeom prst="foldedCorner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4" name="TextBox 3">
            <a:extLst>
              <a:ext uri="{FF2B5EF4-FFF2-40B4-BE49-F238E27FC236}">
                <a16:creationId xmlns:a16="http://schemas.microsoft.com/office/drawing/2014/main" id="{792EDC25-6F03-6343-8C98-6B18982D7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1833563"/>
            <a:ext cx="45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000"/>
              <a:t>_______________</a:t>
            </a:r>
          </a:p>
        </p:txBody>
      </p:sp>
      <p:cxnSp>
        <p:nvCxnSpPr>
          <p:cNvPr id="27655" name="Straight Arrow Connector 5">
            <a:extLst>
              <a:ext uri="{FF2B5EF4-FFF2-40B4-BE49-F238E27FC236}">
                <a16:creationId xmlns:a16="http://schemas.microsoft.com/office/drawing/2014/main" id="{33BBDC6A-0D36-0245-AC86-CECEFF3896B9}"/>
              </a:ext>
            </a:extLst>
          </p:cNvPr>
          <p:cNvCxnSpPr>
            <a:cxnSpLocks noChangeShapeType="1"/>
            <a:endCxn id="27653" idx="1"/>
          </p:cNvCxnSpPr>
          <p:nvPr/>
        </p:nvCxnSpPr>
        <p:spPr bwMode="auto">
          <a:xfrm flipV="1">
            <a:off x="3200400" y="2366964"/>
            <a:ext cx="1854200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49A87CB-D8A4-3D47-A324-0C896C16FB3D}"/>
              </a:ext>
            </a:extLst>
          </p:cNvPr>
          <p:cNvGraphicFramePr>
            <a:graphicFrameLocks noGrp="1"/>
          </p:cNvGraphicFramePr>
          <p:nvPr/>
        </p:nvGraphicFramePr>
        <p:xfrm>
          <a:off x="5029200" y="3505200"/>
          <a:ext cx="5410200" cy="762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Field1 Type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Field1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Field2 Type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Field2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Field3 Type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Field3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7668" name="Straight Arrow Connector 15">
            <a:extLst>
              <a:ext uri="{FF2B5EF4-FFF2-40B4-BE49-F238E27FC236}">
                <a16:creationId xmlns:a16="http://schemas.microsoft.com/office/drawing/2014/main" id="{D291D4B4-160D-4C45-BEE2-01F6F3A20C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3581400"/>
            <a:ext cx="990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9" name="TextBox 21">
            <a:extLst>
              <a:ext uri="{FF2B5EF4-FFF2-40B4-BE49-F238E27FC236}">
                <a16:creationId xmlns:a16="http://schemas.microsoft.com/office/drawing/2014/main" id="{2133614E-40EC-044C-8BDF-DE150A3BC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1447800"/>
            <a:ext cx="1433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File (on disk):</a:t>
            </a:r>
          </a:p>
        </p:txBody>
      </p:sp>
      <p:sp>
        <p:nvSpPr>
          <p:cNvPr id="27670" name="TextBox 22">
            <a:extLst>
              <a:ext uri="{FF2B5EF4-FFF2-40B4-BE49-F238E27FC236}">
                <a16:creationId xmlns:a16="http://schemas.microsoft.com/office/drawing/2014/main" id="{EE878C2C-5610-7043-B92C-BA8D67E3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971800"/>
            <a:ext cx="1786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Tuple Descriptor: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5C733A9-7FD5-8346-B472-7EA751E7ADA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5410200"/>
          <a:ext cx="4724400" cy="457200"/>
        </p:xfrm>
        <a:graphic>
          <a:graphicData uri="http://schemas.openxmlformats.org/drawingml/2006/table">
            <a:tbl>
              <a:tblPr/>
              <a:tblGrid>
                <a:gridCol w="133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Page3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83" name="TextBox 25">
            <a:extLst>
              <a:ext uri="{FF2B5EF4-FFF2-40B4-BE49-F238E27FC236}">
                <a16:creationId xmlns:a16="http://schemas.microsoft.com/office/drawing/2014/main" id="{FE13F79B-5921-104D-A510-7A1C226C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4876800"/>
            <a:ext cx="3685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Iterate through Tuples in Heap Pages:</a:t>
            </a:r>
          </a:p>
        </p:txBody>
      </p:sp>
      <p:cxnSp>
        <p:nvCxnSpPr>
          <p:cNvPr id="27684" name="Straight Arrow Connector 28">
            <a:extLst>
              <a:ext uri="{FF2B5EF4-FFF2-40B4-BE49-F238E27FC236}">
                <a16:creationId xmlns:a16="http://schemas.microsoft.com/office/drawing/2014/main" id="{DC8FFFE0-B603-D54A-BECC-CAE89B255B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4191000"/>
            <a:ext cx="1066800" cy="144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48130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87C12D18-3BAB-904C-AB3D-071A79DBF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HeapPage </a:t>
            </a:r>
            <a:br>
              <a:rPr lang="en-GB" altLang="en-US"/>
            </a:br>
            <a:r>
              <a:rPr lang="en-GB" altLang="en-US"/>
              <a:t>(Implements Page)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07D2C-7C92-9943-B5F3-EC8F3B33DCED}"/>
              </a:ext>
            </a:extLst>
          </p:cNvPr>
          <p:cNvSpPr/>
          <p:nvPr/>
        </p:nvSpPr>
        <p:spPr bwMode="auto">
          <a:xfrm>
            <a:off x="1981200" y="2895600"/>
            <a:ext cx="2743200" cy="1828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699" name="TextBox 7">
            <a:extLst>
              <a:ext uri="{FF2B5EF4-FFF2-40B4-BE49-F238E27FC236}">
                <a16:creationId xmlns:a16="http://schemas.microsoft.com/office/drawing/2014/main" id="{5D77C3D1-350E-804C-800E-EED885E6B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2438400"/>
            <a:ext cx="1238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Heap Page:</a:t>
            </a:r>
          </a:p>
        </p:txBody>
      </p:sp>
      <p:sp>
        <p:nvSpPr>
          <p:cNvPr id="29700" name="TextBox 8">
            <a:extLst>
              <a:ext uri="{FF2B5EF4-FFF2-40B4-BE49-F238E27FC236}">
                <a16:creationId xmlns:a16="http://schemas.microsoft.com/office/drawing/2014/main" id="{56ACB7C8-095B-2A4E-88E0-FD9D2C724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1"/>
            <a:ext cx="266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HeapPageId pid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TupleDesc td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Byte header[]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Tuple tuples[]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5781C4-AAE3-5240-844B-2A58EAF0FE89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362200"/>
          <a:ext cx="5410200" cy="762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Field1 Type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Field1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Field2 Type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Field2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Field3 Type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Field3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713" name="Straight Arrow Connector 15">
            <a:extLst>
              <a:ext uri="{FF2B5EF4-FFF2-40B4-BE49-F238E27FC236}">
                <a16:creationId xmlns:a16="http://schemas.microsoft.com/office/drawing/2014/main" id="{79B1AD43-B401-2B46-B2E9-ED0D71A88B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62400" y="2743200"/>
            <a:ext cx="11430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4" name="TextBox 22">
            <a:extLst>
              <a:ext uri="{FF2B5EF4-FFF2-40B4-BE49-F238E27FC236}">
                <a16:creationId xmlns:a16="http://schemas.microsoft.com/office/drawing/2014/main" id="{308EE101-EA03-354A-9A46-16B7E0DFC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828800"/>
            <a:ext cx="1786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Tuple Descriptor: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AF5ADE1-D27A-C747-88BE-4B3B8421200A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3657600"/>
          <a:ext cx="4724400" cy="457200"/>
        </p:xfrm>
        <a:graphic>
          <a:graphicData uri="http://schemas.openxmlformats.org/drawingml/2006/table">
            <a:tbl>
              <a:tblPr/>
              <a:tblGrid>
                <a:gridCol w="133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01100110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11101101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727" name="Straight Arrow Connector 28">
            <a:extLst>
              <a:ext uri="{FF2B5EF4-FFF2-40B4-BE49-F238E27FC236}">
                <a16:creationId xmlns:a16="http://schemas.microsoft.com/office/drawing/2014/main" id="{A50537D3-02BF-7C41-9B7C-E208A5412E6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62400" y="3886200"/>
            <a:ext cx="11430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8B42AA1-6D2D-6041-BC00-5F5FD17668E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4800600"/>
          <a:ext cx="4724400" cy="457200"/>
        </p:xfrm>
        <a:graphic>
          <a:graphicData uri="http://schemas.openxmlformats.org/drawingml/2006/table">
            <a:tbl>
              <a:tblPr/>
              <a:tblGrid>
                <a:gridCol w="133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Empty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Tuple1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Tuple2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3B047F0-6189-A34A-B31D-465A5B67411C}"/>
              </a:ext>
            </a:extLst>
          </p:cNvPr>
          <p:cNvGraphicFramePr>
            <a:graphicFrameLocks noGrp="1"/>
          </p:cNvGraphicFramePr>
          <p:nvPr/>
        </p:nvGraphicFramePr>
        <p:xfrm>
          <a:off x="5486400" y="5710238"/>
          <a:ext cx="4724400" cy="457200"/>
        </p:xfrm>
        <a:graphic>
          <a:graphicData uri="http://schemas.openxmlformats.org/drawingml/2006/table">
            <a:tbl>
              <a:tblPr/>
              <a:tblGrid>
                <a:gridCol w="133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Field3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52" name="TextBox 20">
            <a:extLst>
              <a:ext uri="{FF2B5EF4-FFF2-40B4-BE49-F238E27FC236}">
                <a16:creationId xmlns:a16="http://schemas.microsoft.com/office/drawing/2014/main" id="{487C0D88-0E82-2E4A-9EF0-909EA3C7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3200400"/>
            <a:ext cx="934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Header:</a:t>
            </a:r>
          </a:p>
        </p:txBody>
      </p:sp>
      <p:sp>
        <p:nvSpPr>
          <p:cNvPr id="29753" name="TextBox 23">
            <a:extLst>
              <a:ext uri="{FF2B5EF4-FFF2-40B4-BE49-F238E27FC236}">
                <a16:creationId xmlns:a16="http://schemas.microsoft.com/office/drawing/2014/main" id="{CA5C81DE-B3CD-B54A-B400-FBA09A47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4" y="4338638"/>
            <a:ext cx="846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Tuples:</a:t>
            </a:r>
          </a:p>
        </p:txBody>
      </p:sp>
      <p:sp>
        <p:nvSpPr>
          <p:cNvPr id="29754" name="TextBox 26">
            <a:extLst>
              <a:ext uri="{FF2B5EF4-FFF2-40B4-BE49-F238E27FC236}">
                <a16:creationId xmlns:a16="http://schemas.microsoft.com/office/drawing/2014/main" id="{62B1C2E7-9848-464A-B63D-15B2F5F42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1" y="5710238"/>
            <a:ext cx="757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Tuple:</a:t>
            </a:r>
          </a:p>
        </p:txBody>
      </p:sp>
      <p:cxnSp>
        <p:nvCxnSpPr>
          <p:cNvPr id="29755" name="Straight Arrow Connector 27">
            <a:extLst>
              <a:ext uri="{FF2B5EF4-FFF2-40B4-BE49-F238E27FC236}">
                <a16:creationId xmlns:a16="http://schemas.microsoft.com/office/drawing/2014/main" id="{32714482-1D87-AF47-9002-CCF0C72933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2400" y="4419600"/>
            <a:ext cx="1143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6" name="Straight Connector 14">
            <a:extLst>
              <a:ext uri="{FF2B5EF4-FFF2-40B4-BE49-F238E27FC236}">
                <a16:creationId xmlns:a16="http://schemas.microsoft.com/office/drawing/2014/main" id="{9FB9D569-DB37-D94B-8D26-EBB602C3B6B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86400" y="52578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57" name="Straight Connector 19">
            <a:extLst>
              <a:ext uri="{FF2B5EF4-FFF2-40B4-BE49-F238E27FC236}">
                <a16:creationId xmlns:a16="http://schemas.microsoft.com/office/drawing/2014/main" id="{6D020157-4F0F-A94D-8ACF-FA03572576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72400" y="5257800"/>
            <a:ext cx="2438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5E104AD-B029-5A4A-9AB6-533E59903BB5}"/>
              </a:ext>
            </a:extLst>
          </p:cNvPr>
          <p:cNvSpPr/>
          <p:nvPr/>
        </p:nvSpPr>
        <p:spPr bwMode="auto">
          <a:xfrm>
            <a:off x="6019800" y="3657600"/>
            <a:ext cx="304800" cy="3810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n>
                <a:solidFill>
                  <a:srgbClr val="FF0000"/>
                </a:solidFill>
              </a:ln>
              <a:noFill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E20D2-0A0F-9040-9874-DEC4A97C3222}"/>
              </a:ext>
            </a:extLst>
          </p:cNvPr>
          <p:cNvSpPr/>
          <p:nvPr/>
        </p:nvSpPr>
        <p:spPr bwMode="auto">
          <a:xfrm>
            <a:off x="5029200" y="4800600"/>
            <a:ext cx="990600" cy="3810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n>
                <a:solidFill>
                  <a:srgbClr val="FF0000"/>
                </a:solidFill>
              </a:ln>
              <a:noFill/>
              <a:latin typeface="Arial" charset="0"/>
              <a:ea typeface="ＭＳ Ｐゴシック" charset="0"/>
            </a:endParaRPr>
          </a:p>
        </p:txBody>
      </p:sp>
      <p:sp>
        <p:nvSpPr>
          <p:cNvPr id="29760" name="TextBox 13">
            <a:extLst>
              <a:ext uri="{FF2B5EF4-FFF2-40B4-BE49-F238E27FC236}">
                <a16:creationId xmlns:a16="http://schemas.microsoft.com/office/drawing/2014/main" id="{87155019-43F9-064C-9771-27A83DAD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248400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i="1"/>
              <a:t>Fields and Tuples are Fixed Width!</a:t>
            </a:r>
          </a:p>
        </p:txBody>
      </p:sp>
    </p:spTree>
    <p:extLst>
      <p:ext uri="{BB962C8B-B14F-4D97-AF65-F5344CB8AC3E}">
        <p14:creationId xmlns:p14="http://schemas.microsoft.com/office/powerpoint/2010/main" val="3566237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34E40C71-D9DF-424F-BFAD-F501572C6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772400" cy="11430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SeqScan</a:t>
            </a:r>
            <a:br>
              <a:rPr lang="en-GB" altLang="en-US"/>
            </a:br>
            <a:r>
              <a:rPr lang="en-GB" altLang="en-US"/>
              <a:t>(Implements DbIterator)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5434A43-8872-6240-9D6C-8677EF6CF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5029200"/>
          </a:xfrm>
        </p:spPr>
        <p:txBody>
          <a:bodyPr vert="horz" lIns="90000" tIns="46800" rIns="90000" bIns="46800" rtlCol="0">
            <a:normAutofit/>
          </a:bodyPr>
          <a:lstStyle/>
          <a:p>
            <a:pPr marL="336550" indent="-336550">
              <a:lnSpc>
                <a:spcPct val="8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DbIterator class implemented by all operators</a:t>
            </a:r>
          </a:p>
          <a:p>
            <a:pPr marL="736600" lvl="1" indent="-279400">
              <a:lnSpc>
                <a:spcPct val="84000"/>
              </a:lnSpc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open()‏</a:t>
            </a:r>
          </a:p>
          <a:p>
            <a:pPr marL="736600" lvl="1" indent="-279400">
              <a:lnSpc>
                <a:spcPct val="84000"/>
              </a:lnSpc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close()‏</a:t>
            </a:r>
          </a:p>
          <a:p>
            <a:pPr marL="736600" lvl="1" indent="-279400">
              <a:lnSpc>
                <a:spcPct val="84000"/>
              </a:lnSpc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getTupleDesc()‏</a:t>
            </a:r>
          </a:p>
          <a:p>
            <a:pPr marL="736600" lvl="1" indent="-279400">
              <a:lnSpc>
                <a:spcPct val="84000"/>
              </a:lnSpc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hasNext()‏</a:t>
            </a:r>
          </a:p>
          <a:p>
            <a:pPr marL="736600" lvl="1" indent="-279400">
              <a:lnSpc>
                <a:spcPct val="84000"/>
              </a:lnSpc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next()‏</a:t>
            </a:r>
          </a:p>
          <a:p>
            <a:pPr marL="736600" lvl="1" indent="-279400">
              <a:lnSpc>
                <a:spcPct val="84000"/>
              </a:lnSpc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rewind()‏</a:t>
            </a:r>
          </a:p>
          <a:p>
            <a:pPr marL="336550" indent="-33655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Iterator model: chain iterators together</a:t>
            </a:r>
          </a:p>
          <a:p>
            <a:pPr marL="736600" lvl="1" indent="-279400">
              <a:lnSpc>
                <a:spcPct val="84000"/>
              </a:lnSpc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Use DbFileIterator from HeapFile</a:t>
            </a:r>
          </a:p>
          <a:p>
            <a:pPr marL="736600" lvl="1" indent="-279400">
              <a:lnSpc>
                <a:spcPct val="84000"/>
              </a:lnSpc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/>
          </a:p>
          <a:p>
            <a:pPr marL="336550" indent="-336550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/>
          </a:p>
          <a:p>
            <a:pPr marL="336550" indent="-336550">
              <a:lnSpc>
                <a:spcPct val="84000"/>
              </a:lnSpc>
              <a:spcBef>
                <a:spcPts val="7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835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1B2CA81-2E65-7D49-875C-CDC2B9A85D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52600" y="228601"/>
            <a:ext cx="9144000" cy="6424613"/>
          </a:xfrm>
        </p:spPr>
        <p:txBody>
          <a:bodyPr vert="horz" lIns="90000" tIns="46800" rIns="90000" bIns="46800" rtlCol="0" anchor="t">
            <a:normAutofit/>
          </a:bodyPr>
          <a:lstStyle/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400" b="0" dirty="0">
                <a:solidFill>
                  <a:srgbClr val="0070C0"/>
                </a:solidFill>
                <a:latin typeface="Courier New" charset="0"/>
              </a:rPr>
              <a:t>// construct a 3-column table schema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Type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types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[]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=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7F"/>
                </a:solidFill>
                <a:latin typeface="Times New Roman" charset="0"/>
              </a:rPr>
              <a:t>new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Type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[]{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Type</a:t>
            </a:r>
            <a:r>
              <a:rPr lang="en-GB" sz="1100" dirty="0" err="1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INT_TYPE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,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Type</a:t>
            </a:r>
            <a:r>
              <a:rPr lang="en-GB" sz="1100" dirty="0" err="1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INT_TYPE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,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Type</a:t>
            </a:r>
            <a:r>
              <a:rPr lang="en-GB" sz="1100" dirty="0" err="1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INT_TYPE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};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String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names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[]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=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7F"/>
                </a:solidFill>
                <a:latin typeface="Times New Roman" charset="0"/>
              </a:rPr>
              <a:t>new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String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[]{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7F007F"/>
                </a:solidFill>
                <a:latin typeface="Times New Roman" charset="0"/>
              </a:rPr>
              <a:t>"field0"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,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7F007F"/>
                </a:solidFill>
                <a:latin typeface="Times New Roman" charset="0"/>
              </a:rPr>
              <a:t>"field1"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,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7F007F"/>
                </a:solidFill>
                <a:latin typeface="Times New Roman" charset="0"/>
              </a:rPr>
              <a:t>"field2"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};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TupleDesc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descriptor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=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7F"/>
                </a:solidFill>
                <a:latin typeface="Times New Roman" charset="0"/>
              </a:rPr>
              <a:t>new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TupleDesc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types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,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names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);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GB" sz="600" dirty="0">
              <a:solidFill>
                <a:srgbClr val="000000"/>
              </a:solidFill>
              <a:latin typeface="Times New Roman" charset="0"/>
            </a:endParaRP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400" b="0" dirty="0">
                <a:solidFill>
                  <a:srgbClr val="0070C0"/>
                </a:solidFill>
                <a:latin typeface="Courier New" charset="0"/>
              </a:rPr>
              <a:t>// create the table, associate it with </a:t>
            </a:r>
            <a:r>
              <a:rPr lang="en-GB" sz="1400" b="0" dirty="0" err="1">
                <a:solidFill>
                  <a:srgbClr val="0070C0"/>
                </a:solidFill>
                <a:latin typeface="Courier New" charset="0"/>
              </a:rPr>
              <a:t>some_data_file.dat</a:t>
            </a:r>
            <a:endParaRPr lang="en-GB" sz="1400" b="0" dirty="0">
              <a:solidFill>
                <a:srgbClr val="0070C0"/>
              </a:solidFill>
              <a:latin typeface="Courier New" charset="0"/>
            </a:endParaRP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400" b="0" dirty="0">
                <a:solidFill>
                  <a:srgbClr val="0070C0"/>
                </a:solidFill>
                <a:latin typeface="Courier New" charset="0"/>
              </a:rPr>
              <a:t>// and tell the </a:t>
            </a:r>
            <a:r>
              <a:rPr lang="en-GB" sz="1400" b="0" dirty="0" err="1">
                <a:solidFill>
                  <a:srgbClr val="0070C0"/>
                </a:solidFill>
                <a:latin typeface="Courier New" charset="0"/>
              </a:rPr>
              <a:t>catalog</a:t>
            </a:r>
            <a:r>
              <a:rPr lang="en-GB" sz="1400" b="0" dirty="0">
                <a:solidFill>
                  <a:srgbClr val="0070C0"/>
                </a:solidFill>
                <a:latin typeface="Courier New" charset="0"/>
              </a:rPr>
              <a:t> about the schema of this table.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HeapFile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table1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=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7F"/>
                </a:solidFill>
                <a:latin typeface="Times New Roman" charset="0"/>
              </a:rPr>
              <a:t>new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HeapFile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GB" sz="1100" dirty="0">
                <a:solidFill>
                  <a:srgbClr val="00007F"/>
                </a:solidFill>
                <a:latin typeface="Times New Roman" charset="0"/>
              </a:rPr>
              <a:t>new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File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GB" sz="1100" b="0" dirty="0">
                <a:solidFill>
                  <a:srgbClr val="7F007F"/>
                </a:solidFill>
                <a:latin typeface="Times New Roman" charset="0"/>
              </a:rPr>
              <a:t>"</a:t>
            </a:r>
            <a:r>
              <a:rPr lang="en-GB" sz="1100" b="0" dirty="0" err="1">
                <a:solidFill>
                  <a:srgbClr val="7F007F"/>
                </a:solidFill>
                <a:latin typeface="Times New Roman" charset="0"/>
              </a:rPr>
              <a:t>some_data_file.dat</a:t>
            </a:r>
            <a:r>
              <a:rPr lang="en-GB" sz="1100" b="0" dirty="0">
                <a:solidFill>
                  <a:srgbClr val="7F007F"/>
                </a:solidFill>
                <a:latin typeface="Times New Roman" charset="0"/>
              </a:rPr>
              <a:t>"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), descriptor);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Database</a:t>
            </a:r>
            <a:r>
              <a:rPr lang="en-GB" sz="1100" dirty="0" err="1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getCatalog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().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addTable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table1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);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GB" sz="600" dirty="0">
              <a:solidFill>
                <a:srgbClr val="000000"/>
              </a:solidFill>
              <a:latin typeface="Times New Roman" charset="0"/>
            </a:endParaRP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400" b="0" dirty="0">
                <a:solidFill>
                  <a:srgbClr val="0070C0"/>
                </a:solidFill>
                <a:latin typeface="Courier New" charset="0"/>
              </a:rPr>
              <a:t>// construct the query: we use a simple </a:t>
            </a:r>
            <a:r>
              <a:rPr lang="en-GB" sz="1400" b="0" dirty="0" err="1">
                <a:solidFill>
                  <a:srgbClr val="0070C0"/>
                </a:solidFill>
                <a:latin typeface="Courier New" charset="0"/>
              </a:rPr>
              <a:t>SeqScan</a:t>
            </a:r>
            <a:r>
              <a:rPr lang="en-GB" sz="1400" b="0" dirty="0">
                <a:solidFill>
                  <a:srgbClr val="0070C0"/>
                </a:solidFill>
                <a:latin typeface="Courier New" charset="0"/>
              </a:rPr>
              <a:t>, which </a:t>
            </a:r>
            <a:r>
              <a:rPr lang="en-GB" sz="1400" b="0" dirty="0" err="1">
                <a:solidFill>
                  <a:srgbClr val="0070C0"/>
                </a:solidFill>
                <a:latin typeface="Courier New" charset="0"/>
              </a:rPr>
              <a:t>spoonfeeds</a:t>
            </a:r>
            <a:endParaRPr lang="en-GB" sz="1400" b="0" dirty="0">
              <a:solidFill>
                <a:srgbClr val="0070C0"/>
              </a:solidFill>
              <a:latin typeface="Courier New" charset="0"/>
            </a:endParaRP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400" b="0" dirty="0">
                <a:solidFill>
                  <a:srgbClr val="0070C0"/>
                </a:solidFill>
                <a:latin typeface="Courier New" charset="0"/>
              </a:rPr>
              <a:t>// tuples via its iterator.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TransactionId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tid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=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7F"/>
                </a:solidFill>
                <a:latin typeface="Times New Roman" charset="0"/>
              </a:rPr>
              <a:t>new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TransactionId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();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SeqScan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=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7F"/>
                </a:solidFill>
                <a:latin typeface="Times New Roman" charset="0"/>
              </a:rPr>
              <a:t>new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SeqScan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tid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,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table1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id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());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lang="en-GB" sz="600" dirty="0">
              <a:solidFill>
                <a:srgbClr val="000000"/>
              </a:solidFill>
              <a:latin typeface="Times New Roman" charset="0"/>
            </a:endParaRP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400" b="0" dirty="0">
                <a:solidFill>
                  <a:srgbClr val="0070C0"/>
                </a:solidFill>
                <a:latin typeface="Courier New" charset="0"/>
              </a:rPr>
              <a:t>// and run it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GB" sz="1100" dirty="0" err="1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open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();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100" dirty="0">
                <a:solidFill>
                  <a:srgbClr val="00007F"/>
                </a:solidFill>
                <a:latin typeface="Times New Roman" charset="0"/>
              </a:rPr>
              <a:t>while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GB" sz="1100" dirty="0" err="1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hasNext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())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{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400" b="0" dirty="0">
                <a:solidFill>
                  <a:srgbClr val="808080"/>
                </a:solidFill>
                <a:latin typeface="Courier New" charset="0"/>
              </a:rPr>
              <a:t>    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Tuple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tup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=</a:t>
            </a:r>
            <a:r>
              <a:rPr lang="en-GB" sz="1100" b="0" dirty="0">
                <a:solidFill>
                  <a:srgbClr val="808080"/>
                </a:solidFill>
                <a:latin typeface="Times New Roman" charset="0"/>
              </a:rPr>
              <a:t> 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GB" sz="1100" dirty="0" err="1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next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();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400" b="0" dirty="0">
                <a:solidFill>
                  <a:srgbClr val="808080"/>
                </a:solidFill>
                <a:latin typeface="Courier New" charset="0"/>
              </a:rPr>
              <a:t>    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System</a:t>
            </a:r>
            <a:r>
              <a:rPr lang="en-GB" sz="1100" dirty="0" err="1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out</a:t>
            </a:r>
            <a:r>
              <a:rPr lang="en-GB" sz="1100" dirty="0" err="1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println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tup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);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400" b="0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GB" sz="1100" dirty="0" err="1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close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();</a:t>
            </a:r>
          </a:p>
          <a:p>
            <a:pPr marL="342900" indent="-342900" algn="l"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Database</a:t>
            </a:r>
            <a:r>
              <a:rPr lang="en-GB" sz="1100" dirty="0" err="1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getBufferPool</a:t>
            </a:r>
            <a:r>
              <a:rPr lang="en-GB" sz="1100" dirty="0">
                <a:solidFill>
                  <a:srgbClr val="000000"/>
                </a:solidFill>
                <a:latin typeface="Times New Roman" charset="0"/>
              </a:rPr>
              <a:t>().</a:t>
            </a:r>
            <a:r>
              <a:rPr lang="en-GB" sz="1100" b="0" dirty="0" err="1">
                <a:solidFill>
                  <a:srgbClr val="000000"/>
                </a:solidFill>
                <a:latin typeface="Times New Roman" charset="0"/>
              </a:rPr>
              <a:t>transactionComplete</a:t>
            </a:r>
            <a:r>
              <a:rPr lang="en-GB" sz="1100" b="0" dirty="0">
                <a:solidFill>
                  <a:srgbClr val="000000"/>
                </a:solidFill>
                <a:latin typeface="Times New Roman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181400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B064571E-21CC-C343-82DB-EED46B579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 vert="horz" lIns="90000" tIns="46800" rIns="90000" bIns="46800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HeapFileEncoder.java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CE0ED8C2-CF73-C746-B43C-89F0859DA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8305800" cy="4724400"/>
          </a:xfrm>
        </p:spPr>
        <p:txBody>
          <a:bodyPr vert="horz" lIns="90000" tIns="46800" rIns="90000" bIns="46800" rtlCol="0">
            <a:normAutofit/>
          </a:bodyPr>
          <a:lstStyle/>
          <a:p>
            <a:pPr marL="336550" indent="-336550">
              <a:lnSpc>
                <a:spcPct val="93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Because you haven’t implemented insertTuple, you have no way to create data files</a:t>
            </a:r>
          </a:p>
          <a:p>
            <a:pPr marL="336550" indent="-336550">
              <a:lnSpc>
                <a:spcPct val="93000"/>
              </a:lnSpc>
              <a:spcBef>
                <a:spcPts val="6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400"/>
          </a:p>
          <a:p>
            <a:pPr marL="336550" indent="-336550">
              <a:lnSpc>
                <a:spcPct val="93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HeapFileEncoder converts CSV files to HeapFiles</a:t>
            </a:r>
          </a:p>
          <a:p>
            <a:pPr marL="336550" indent="-336550">
              <a:lnSpc>
                <a:spcPct val="93000"/>
              </a:lnSpc>
              <a:spcBef>
                <a:spcPts val="6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400"/>
          </a:p>
          <a:p>
            <a:pPr marL="336550" indent="-336550">
              <a:lnSpc>
                <a:spcPct val="93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Usage:</a:t>
            </a:r>
          </a:p>
          <a:p>
            <a:pPr marL="736600" lvl="1" indent="-279400">
              <a:lnSpc>
                <a:spcPct val="93000"/>
              </a:lnSpc>
              <a:buFont typeface="Arial" panose="020B0604020202020204" pitchFamily="34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/>
              <a:t>java -jar dist/simpledb.jar convert csv-file.txt numFields</a:t>
            </a:r>
          </a:p>
          <a:p>
            <a:pPr marL="336550" indent="-336550">
              <a:lnSpc>
                <a:spcPct val="93000"/>
              </a:lnSpc>
              <a:spcBef>
                <a:spcPts val="5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2000"/>
          </a:p>
          <a:p>
            <a:pPr marL="336550" indent="-336550">
              <a:lnSpc>
                <a:spcPct val="93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Produces a file csv-file.dat, that can be passed to HeapFile constructor.</a:t>
            </a:r>
          </a:p>
        </p:txBody>
      </p:sp>
    </p:spTree>
    <p:extLst>
      <p:ext uri="{BB962C8B-B14F-4D97-AF65-F5344CB8AC3E}">
        <p14:creationId xmlns:p14="http://schemas.microsoft.com/office/powerpoint/2010/main" val="2147370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23186</TotalTime>
  <Words>10833</Words>
  <Application>Microsoft Macintosh PowerPoint</Application>
  <PresentationFormat>Widescreen</PresentationFormat>
  <Paragraphs>2801</Paragraphs>
  <Slides>101</Slides>
  <Notes>14</Notes>
  <HiddenSlides>34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9" baseType="lpstr">
      <vt:lpstr>Arial</vt:lpstr>
      <vt:lpstr>Calibri</vt:lpstr>
      <vt:lpstr>Courier</vt:lpstr>
      <vt:lpstr>Courier New</vt:lpstr>
      <vt:lpstr>Helvetica</vt:lpstr>
      <vt:lpstr>Helvetica Neue</vt:lpstr>
      <vt:lpstr>Times New Roman</vt:lpstr>
      <vt:lpstr>Office Theme</vt:lpstr>
      <vt:lpstr>6.5830 Lecture 3</vt:lpstr>
      <vt:lpstr>Recap: Zoo Tables</vt:lpstr>
      <vt:lpstr>Recap: Relational Principles</vt:lpstr>
      <vt:lpstr>Recap: Relational Data Model</vt:lpstr>
      <vt:lpstr>Recap: Relational Algebra</vt:lpstr>
      <vt:lpstr>Recap: Logical Data Independence</vt:lpstr>
      <vt:lpstr>Views Example</vt:lpstr>
      <vt:lpstr>Correlated Subquery</vt:lpstr>
      <vt:lpstr>This Lecture</vt:lpstr>
      <vt:lpstr>Expanded Animal DB, as a Graph</vt:lpstr>
      <vt:lpstr>Cages in Building 32</vt:lpstr>
      <vt:lpstr>Aliases and Ambiguity</vt:lpstr>
      <vt:lpstr>Aliases and Ambiguity</vt:lpstr>
      <vt:lpstr>Poll: SQL Comprehension</vt:lpstr>
      <vt:lpstr>Aggregation</vt:lpstr>
      <vt:lpstr>Left Join?</vt:lpstr>
      <vt:lpstr>Left Join?</vt:lpstr>
      <vt:lpstr>Left Join?</vt:lpstr>
      <vt:lpstr>Self Joins</vt:lpstr>
      <vt:lpstr>Self Joins</vt:lpstr>
      <vt:lpstr>Self Joins</vt:lpstr>
      <vt:lpstr>Self Joins</vt:lpstr>
      <vt:lpstr>Self Joins</vt:lpstr>
      <vt:lpstr>Self Joins</vt:lpstr>
      <vt:lpstr>Nested Queries</vt:lpstr>
      <vt:lpstr>Simplify with Common Table Expressions (CTEs)</vt:lpstr>
      <vt:lpstr>SQL can get complex</vt:lpstr>
      <vt:lpstr>Study Break</vt:lpstr>
      <vt:lpstr>Solution</vt:lpstr>
      <vt:lpstr>Solution</vt:lpstr>
      <vt:lpstr>Solution</vt:lpstr>
      <vt:lpstr>Solution</vt:lpstr>
      <vt:lpstr>Solution</vt:lpstr>
      <vt:lpstr>Solution</vt:lpstr>
      <vt:lpstr>Recursive Queries</vt:lpstr>
      <vt:lpstr>Recursive Queries</vt:lpstr>
      <vt:lpstr>The Power of Recursion</vt:lpstr>
      <vt:lpstr>Recursion Example #2</vt:lpstr>
      <vt:lpstr>Recursive Queries</vt:lpstr>
      <vt:lpstr>Recursion Example</vt:lpstr>
      <vt:lpstr>Recursion Example</vt:lpstr>
      <vt:lpstr>Recursion Example</vt:lpstr>
      <vt:lpstr>Recursion Example</vt:lpstr>
      <vt:lpstr>Recursion Example</vt:lpstr>
      <vt:lpstr>Recursion Example</vt:lpstr>
      <vt:lpstr>Recursion Example</vt:lpstr>
      <vt:lpstr>Recursion Example</vt:lpstr>
      <vt:lpstr>Recursion Example</vt:lpstr>
      <vt:lpstr>Take a Break</vt:lpstr>
      <vt:lpstr>Window Functions</vt:lpstr>
      <vt:lpstr>Window Functions</vt:lpstr>
      <vt:lpstr>Window Functions</vt:lpstr>
      <vt:lpstr>Other Window Functions</vt:lpstr>
      <vt:lpstr>Examples</vt:lpstr>
      <vt:lpstr>Study Break</vt:lpstr>
      <vt:lpstr>Soln</vt:lpstr>
      <vt:lpstr>Database Design and Normalization </vt:lpstr>
      <vt:lpstr>Today</vt:lpstr>
      <vt:lpstr>Window Functions</vt:lpstr>
      <vt:lpstr>PowerPoint Presentation</vt:lpstr>
      <vt:lpstr>Other Window Functions</vt:lpstr>
      <vt:lpstr>Examples</vt:lpstr>
      <vt:lpstr>Study Break</vt:lpstr>
      <vt:lpstr>Soln</vt:lpstr>
      <vt:lpstr>Entity Relationship Modeling Already Saw with Zoo</vt:lpstr>
      <vt:lpstr>ER Diagrams</vt:lpstr>
      <vt:lpstr>More ER Modeling</vt:lpstr>
      <vt:lpstr>Converting to Relations</vt:lpstr>
      <vt:lpstr>Study Break</vt:lpstr>
      <vt:lpstr>Solution</vt:lpstr>
      <vt:lpstr>Hobbies Example</vt:lpstr>
      <vt:lpstr>Hobby DB, Attempt 1</vt:lpstr>
      <vt:lpstr>Types of Anomalies</vt:lpstr>
      <vt:lpstr>Hobby DB Attempt 2</vt:lpstr>
      <vt:lpstr>Normalization</vt:lpstr>
      <vt:lpstr>Schema From ER Diagram</vt:lpstr>
      <vt:lpstr>Why Does Redundancy Arise?</vt:lpstr>
      <vt:lpstr>Functional Dependencies</vt:lpstr>
      <vt:lpstr>FDs are a Property of the Application, Not the Data</vt:lpstr>
      <vt:lpstr>Boyce-Codd Normal Form (BCNF)</vt:lpstr>
      <vt:lpstr>BCNFify</vt:lpstr>
      <vt:lpstr>BCNFify Example for Hobbies </vt:lpstr>
      <vt:lpstr>Account, Client, Office</vt:lpstr>
      <vt:lpstr>Account, Client, Office</vt:lpstr>
      <vt:lpstr>A Dilemma</vt:lpstr>
      <vt:lpstr>BCNF vs 3NF</vt:lpstr>
      <vt:lpstr>Study Break</vt:lpstr>
      <vt:lpstr>Solution</vt:lpstr>
      <vt:lpstr>Recap</vt:lpstr>
      <vt:lpstr>What is SimpleDB?</vt:lpstr>
      <vt:lpstr>Module Diagram</vt:lpstr>
      <vt:lpstr>Database</vt:lpstr>
      <vt:lpstr>Catalog</vt:lpstr>
      <vt:lpstr>BufferPool</vt:lpstr>
      <vt:lpstr>HeapFile  (Implements DbFile)</vt:lpstr>
      <vt:lpstr>HeapPage  (Implements Page)</vt:lpstr>
      <vt:lpstr>SeqScan (Implements DbIterator)</vt:lpstr>
      <vt:lpstr>PowerPoint Presentation</vt:lpstr>
      <vt:lpstr>HeapFileEncoder.java</vt:lpstr>
      <vt:lpstr>Next Time</vt:lpstr>
      <vt:lpstr>IDE Setup and Running Tests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R Madden</dc:creator>
  <cp:lastModifiedBy>Samuel R Madden</cp:lastModifiedBy>
  <cp:revision>124</cp:revision>
  <cp:lastPrinted>2022-09-14T17:36:15Z</cp:lastPrinted>
  <dcterms:created xsi:type="dcterms:W3CDTF">2019-09-09T12:40:38Z</dcterms:created>
  <dcterms:modified xsi:type="dcterms:W3CDTF">2023-09-13T13:58:34Z</dcterms:modified>
</cp:coreProperties>
</file>