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64" r:id="rId2"/>
    <p:sldId id="257" r:id="rId3"/>
    <p:sldId id="278" r:id="rId4"/>
    <p:sldId id="279" r:id="rId5"/>
    <p:sldId id="273" r:id="rId6"/>
    <p:sldId id="323" r:id="rId7"/>
    <p:sldId id="324" r:id="rId8"/>
    <p:sldId id="275" r:id="rId9"/>
    <p:sldId id="276" r:id="rId10"/>
    <p:sldId id="326" r:id="rId11"/>
    <p:sldId id="277" r:id="rId12"/>
    <p:sldId id="280" r:id="rId13"/>
    <p:sldId id="283" r:id="rId14"/>
    <p:sldId id="290" r:id="rId15"/>
    <p:sldId id="291" r:id="rId16"/>
    <p:sldId id="320" r:id="rId17"/>
    <p:sldId id="284" r:id="rId18"/>
    <p:sldId id="292" r:id="rId19"/>
    <p:sldId id="285" r:id="rId20"/>
    <p:sldId id="325" r:id="rId21"/>
    <p:sldId id="286" r:id="rId22"/>
    <p:sldId id="428" r:id="rId23"/>
    <p:sldId id="293" r:id="rId24"/>
    <p:sldId id="425" r:id="rId25"/>
    <p:sldId id="307" r:id="rId26"/>
    <p:sldId id="308" r:id="rId27"/>
    <p:sldId id="295" r:id="rId28"/>
    <p:sldId id="309" r:id="rId29"/>
    <p:sldId id="310" r:id="rId30"/>
    <p:sldId id="321" r:id="rId31"/>
    <p:sldId id="319" r:id="rId32"/>
    <p:sldId id="297" r:id="rId33"/>
    <p:sldId id="311" r:id="rId34"/>
    <p:sldId id="426" r:id="rId35"/>
    <p:sldId id="312" r:id="rId36"/>
    <p:sldId id="327" r:id="rId37"/>
    <p:sldId id="313" r:id="rId38"/>
    <p:sldId id="314" r:id="rId39"/>
    <p:sldId id="427" r:id="rId40"/>
    <p:sldId id="429" r:id="rId41"/>
    <p:sldId id="430" r:id="rId42"/>
    <p:sldId id="431" r:id="rId43"/>
    <p:sldId id="432" r:id="rId44"/>
    <p:sldId id="315" r:id="rId45"/>
    <p:sldId id="316" r:id="rId46"/>
    <p:sldId id="282" r:id="rId47"/>
    <p:sldId id="288" r:id="rId48"/>
    <p:sldId id="289" r:id="rId49"/>
    <p:sldId id="317" r:id="rId50"/>
    <p:sldId id="322" r:id="rId51"/>
    <p:sldId id="298" r:id="rId52"/>
    <p:sldId id="406" r:id="rId53"/>
    <p:sldId id="407" r:id="rId54"/>
    <p:sldId id="408" r:id="rId55"/>
    <p:sldId id="409" r:id="rId56"/>
    <p:sldId id="410" r:id="rId57"/>
    <p:sldId id="412" r:id="rId58"/>
    <p:sldId id="411" r:id="rId59"/>
    <p:sldId id="413" r:id="rId60"/>
    <p:sldId id="422" r:id="rId61"/>
    <p:sldId id="417" r:id="rId62"/>
    <p:sldId id="419" r:id="rId63"/>
    <p:sldId id="418" r:id="rId64"/>
    <p:sldId id="420" r:id="rId65"/>
    <p:sldId id="421" r:id="rId66"/>
    <p:sldId id="415" r:id="rId67"/>
    <p:sldId id="423" r:id="rId68"/>
    <p:sldId id="261" r:id="rId69"/>
    <p:sldId id="424" r:id="rId70"/>
    <p:sldId id="299" r:id="rId71"/>
    <p:sldId id="258" r:id="rId72"/>
    <p:sldId id="301" r:id="rId73"/>
    <p:sldId id="302" r:id="rId74"/>
    <p:sldId id="304" r:id="rId75"/>
    <p:sldId id="303" r:id="rId76"/>
  </p:sldIdLst>
  <p:sldSz cx="9144000" cy="6858000" type="screen4x3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3"/>
    <p:restoredTop sz="80973"/>
  </p:normalViewPr>
  <p:slideViewPr>
    <p:cSldViewPr snapToGrid="0" snapToObjects="1">
      <p:cViewPr>
        <p:scale>
          <a:sx n="157" d="100"/>
          <a:sy n="157" d="100"/>
        </p:scale>
        <p:origin x="95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4D0732-0BF4-3560-6403-170ECAF489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95B66-2B14-6918-89FD-0ADF3B5AF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2FCDC92-C82A-8946-83A1-F27952A6E496}" type="datetimeFigureOut">
              <a:rPr lang="en-US" altLang="en-US"/>
              <a:pPr>
                <a:defRPr/>
              </a:pPr>
              <a:t>9/18/23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31898-4583-CEC8-608E-FB4861881B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A6567-2FB9-45C0-C309-B5DFDB9697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498832-BD96-2C46-AEF5-F38C01A47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52010C-1AD0-7E0B-E4EE-C841491EF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12898-B0F8-C495-C8BA-43993689E6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C35713E-98D8-DE4E-99D1-B3AAD4B6FBC5}" type="datetimeFigureOut">
              <a:rPr lang="en-US"/>
              <a:pPr>
                <a:defRPr/>
              </a:pPr>
              <a:t>9/18/23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4AF2EB-02CF-52CF-3D0E-6179A9A75A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3E3DFD-C954-3ECA-D6ED-12D97CD91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66695-8EEA-CEE8-AC51-65964C2460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BED39-103E-0030-E937-4050A6B34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786C1B-A2D8-9347-BAF3-9A45C5D307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Yu Gothic" panose="020B0400000000000000" pitchFamily="3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Yu Gothic" panose="020B0400000000000000" pitchFamily="34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Yu Gothic" panose="020B0400000000000000" pitchFamily="34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Yu Gothic" panose="020B0400000000000000" pitchFamily="34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Yu Gothic" panose="020B0400000000000000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31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115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A LEFT-OUTER-JOIN?</a:t>
            </a:r>
          </a:p>
          <a:p>
            <a:r>
              <a:rPr lang="en-US" dirty="0"/>
              <a:t>Traditional join return tuples that are in the intersection between two tables.</a:t>
            </a:r>
          </a:p>
          <a:p>
            <a:endParaRPr lang="en-US" dirty="0"/>
          </a:p>
          <a:p>
            <a:r>
              <a:rPr lang="en-US" dirty="0"/>
              <a:t>LEFT OUTER JOIN always returns tuples from the left hand side, and returns results from the right when possible.  If there is no join possible with the right-hand side, the tuple is still returned, just with NULLs in the right hand values.</a:t>
            </a:r>
          </a:p>
          <a:p>
            <a:br>
              <a:rPr lang="en-US" dirty="0"/>
            </a:br>
            <a:r>
              <a:rPr lang="en-US" dirty="0"/>
              <a:t>WHAT IS THE SYNTAX </a:t>
            </a:r>
            <a:r>
              <a:rPr lang="en-US" dirty="0" err="1"/>
              <a:t>FoR</a:t>
            </a:r>
            <a:r>
              <a:rPr lang="en-US" dirty="0"/>
              <a:t> COUNT()?</a:t>
            </a:r>
          </a:p>
          <a:p>
            <a:endParaRPr lang="en-US" dirty="0"/>
          </a:p>
          <a:p>
            <a:r>
              <a:rPr lang="en-US" dirty="0"/>
              <a:t>The parameter tells you what’s </a:t>
            </a:r>
            <a:r>
              <a:rPr lang="en-US" dirty="0" err="1"/>
              <a:t>COUNTed</a:t>
            </a:r>
            <a:r>
              <a:rPr lang="en-US" dirty="0"/>
              <a:t>.  Why does that matter here?</a:t>
            </a:r>
          </a:p>
          <a:p>
            <a:r>
              <a:rPr lang="en-US" dirty="0"/>
              <a:t>Well, COUNT doesn’t increment the count when the value is NULL.  So this asks us to count the rows that have non-NULL emp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810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 for projection</a:t>
            </a:r>
          </a:p>
          <a:p>
            <a:r>
              <a:rPr lang="en-US" dirty="0"/>
              <a:t>Sigma for selection</a:t>
            </a:r>
          </a:p>
          <a:p>
            <a:r>
              <a:rPr lang="en-US" dirty="0"/>
              <a:t>Alpha for aggregation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995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Several different approaches to building an optimizer: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1) heuristic  -- a set of rules that are designed to lead</a:t>
            </a:r>
          </a:p>
          <a:p>
            <a:r>
              <a:rPr lang="en-US" dirty="0">
                <a:effectLst/>
                <a:latin typeface="Helvetica" pitchFamily="2" charset="0"/>
              </a:rPr>
              <a:t>to a good plan (e.g., push selections to leaves, perform cross products last, etc.)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2) cost-based -- enumerate all possible plans, pick one of lowest cost -- we will discuss how this works in a couple weeks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/>
              <a:t>-------------------------------------------------------------------------</a:t>
            </a:r>
          </a:p>
          <a:p>
            <a:endParaRPr lang="en-US" dirty="0"/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(discuss pipelining)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pipelining -- means that results of one operator can be fed into another operator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045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Left deep vs. bushy</a:t>
            </a:r>
          </a:p>
          <a:p>
            <a:endParaRPr lang="en-US" dirty="0"/>
          </a:p>
          <a:p>
            <a:r>
              <a:rPr lang="en-US" dirty="0"/>
              <a:t>What happens if you have a nested join algorithm?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"left deep"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866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OK, so let’s now take a quick tour of EXECUTION and THE STORAGE SYSTEM.  We will go into these in detail later, but we need to know a bit right now to make progress.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FD7C4-4097-9C46-A1C9-75640DAC0BD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97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In order to understand how these queries are actually executed, we need to develop a model of how data is stored on disk.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All records are stored in a region on disk ("extent" in system R);  probably easiest to just think of each table being in a file in the file system.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Tuples are arranged in pages in some order --&gt; "heap file"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Access path</a:t>
            </a:r>
            <a:r>
              <a:rPr lang="en-US" dirty="0">
                <a:effectLst/>
                <a:latin typeface="Helvetica" pitchFamily="2" charset="0"/>
              </a:rPr>
              <a:t> is a way to access these tuples on disk.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Several alternatives: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242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In order to understand how these queries are actually executed, we need to develop a model of how data is stored on disk.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All records are stored in a region on disk ("extent" in system R);  probably easiest to just think of each table being in a file in the file system.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Tuples are arranged in pages in some order --&gt; "heap file"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Access path</a:t>
            </a:r>
            <a:r>
              <a:rPr lang="en-US" dirty="0">
                <a:effectLst/>
                <a:latin typeface="Helvetica" pitchFamily="2" charset="0"/>
              </a:rPr>
              <a:t> is a way to access these tuples on disk.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Several alternatives: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436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  <a:latin typeface="Helvetica" pitchFamily="2" charset="0"/>
              </a:rPr>
              <a:t>heap scan</a:t>
            </a:r>
            <a:endParaRPr lang="en-US" dirty="0">
              <a:effectLst/>
              <a:latin typeface="Helvetica" pitchFamily="2" charset="0"/>
            </a:endParaRP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heap file is a unordered collection of records split into fixed size pages</a:t>
            </a:r>
          </a:p>
          <a:p>
            <a:r>
              <a:rPr lang="en-US" dirty="0">
                <a:effectLst/>
                <a:latin typeface="Helvetica" pitchFamily="2" charset="0"/>
              </a:rPr>
              <a:t>header on each page to indicate where tuples begin</a:t>
            </a:r>
          </a:p>
          <a:p>
            <a:r>
              <a:rPr lang="en-US" dirty="0">
                <a:effectLst/>
                <a:latin typeface="Helvetica" pitchFamily="2" charset="0"/>
              </a:rPr>
              <a:t>pages chained together (e.g., in a linked list)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FD7C4-4097-9C46-A1C9-75640DAC0BDA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239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u="sng" dirty="0">
                <a:effectLst/>
                <a:latin typeface="Helvetica" pitchFamily="2" charset="0"/>
              </a:rPr>
              <a:t>what is an index?  what does it do?</a:t>
            </a:r>
            <a:endParaRPr lang="en-US" dirty="0">
              <a:effectLst/>
              <a:latin typeface="Helvetica" pitchFamily="2" charset="0"/>
            </a:endParaRP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insert (key, </a:t>
            </a:r>
            <a:r>
              <a:rPr lang="en-US" dirty="0" err="1">
                <a:effectLst/>
                <a:latin typeface="Helvetica" pitchFamily="2" charset="0"/>
              </a:rPr>
              <a:t>recordid</a:t>
            </a:r>
            <a:r>
              <a:rPr lang="en-US" dirty="0">
                <a:effectLst/>
                <a:latin typeface="Helvetica" pitchFamily="2" charset="0"/>
              </a:rPr>
              <a:t>) --&gt; points from a key to a record on disk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{records} = lookup (key) 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{records} = lookup ([lowkey ... </a:t>
            </a:r>
            <a:r>
              <a:rPr lang="en-US" dirty="0" err="1">
                <a:effectLst/>
                <a:latin typeface="Helvetica" pitchFamily="2" charset="0"/>
              </a:rPr>
              <a:t>highkey</a:t>
            </a:r>
            <a:r>
              <a:rPr lang="en-US" dirty="0">
                <a:effectLst/>
                <a:latin typeface="Helvetica" pitchFamily="2" charset="0"/>
              </a:rPr>
              <a:t>])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Hierarchical indices are the most commonly used-- e.g., B-Trees</a:t>
            </a:r>
          </a:p>
          <a:p>
            <a:r>
              <a:rPr lang="en-US" dirty="0">
                <a:effectLst/>
                <a:latin typeface="Helvetica" pitchFamily="2" charset="0"/>
              </a:rPr>
              <a:t>In most databases, indexes point from key values to records in the heap file.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Typically, in a database, indexes are keyed on a particular attribute (e.g., employee salary), which allows efficient lookup on that attribute. 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65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809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ffectLst/>
                <a:latin typeface="Helvetica" pitchFamily="2" charset="0"/>
              </a:rPr>
              <a:t>index scan ("image" in system R)</a:t>
            </a:r>
            <a:r>
              <a:rPr lang="en-US" dirty="0">
                <a:effectLst/>
                <a:latin typeface="Helvetica" pitchFamily="2" charset="0"/>
              </a:rPr>
              <a:t> provide an efficient way to find particular tuples.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423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764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this model good? What makes it bad?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795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>
            <a:extLst>
              <a:ext uri="{FF2B5EF4-FFF2-40B4-BE49-F238E27FC236}">
                <a16:creationId xmlns:a16="http://schemas.microsoft.com/office/drawing/2014/main" id="{7A72A3EA-C8B9-F04B-A69E-A9162970FF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A691128-6A40-8F4A-9D2F-B4E9C09D63B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52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0597F2ED-A091-9C4B-8637-E4961077C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37898060-8B97-5040-9E70-9AB0D0CCC31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779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>
            <a:extLst>
              <a:ext uri="{FF2B5EF4-FFF2-40B4-BE49-F238E27FC236}">
                <a16:creationId xmlns:a16="http://schemas.microsoft.com/office/drawing/2014/main" id="{A78D00BD-9832-5845-8D66-483363AD2F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7251F1-ED68-5A43-A20A-BA3FC993DC9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652E35B-A27C-9446-9FA2-36BA5C687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C4059B71-609A-3048-BD6D-22CC3A1254E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085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>
            <a:extLst>
              <a:ext uri="{FF2B5EF4-FFF2-40B4-BE49-F238E27FC236}">
                <a16:creationId xmlns:a16="http://schemas.microsoft.com/office/drawing/2014/main" id="{7A72A3EA-C8B9-F04B-A69E-A9162970FF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691128-6A40-8F4A-9D2F-B4E9C09D63B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0597F2ED-A091-9C4B-8637-E4961077C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37898060-8B97-5040-9E70-9AB0D0CCC31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919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>
            <a:extLst>
              <a:ext uri="{FF2B5EF4-FFF2-40B4-BE49-F238E27FC236}">
                <a16:creationId xmlns:a16="http://schemas.microsoft.com/office/drawing/2014/main" id="{34E42257-9E6D-F44A-88F4-DF7555FE86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7CCBCA-EC33-A743-A85D-EB785B593BD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E464A108-F212-B642-A2A4-75C8C3874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1C604BD9-B15B-734F-B593-D8D083FDF2F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011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>
            <a:extLst>
              <a:ext uri="{FF2B5EF4-FFF2-40B4-BE49-F238E27FC236}">
                <a16:creationId xmlns:a16="http://schemas.microsoft.com/office/drawing/2014/main" id="{764C6739-96DD-2D44-9E97-CC3C7DC02B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12AF63-5833-7B47-8813-8C2CC5B6072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640E5870-ED0C-2D43-ABB7-D9A16D9C5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12FB68DE-FAEE-6348-A435-D342DCEDC2D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Catalog</a:t>
            </a:r>
            <a:r>
              <a:rPr lang="en-GB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stores a list of available tables, </a:t>
            </a:r>
            <a:r>
              <a:rPr lang="en-GB" altLang="en-US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TupleDesc</a:t>
            </a:r>
            <a:endParaRPr lang="en-GB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736600" lvl="1" indent="-279400">
              <a:lnSpc>
                <a:spcPct val="84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void </a:t>
            </a:r>
            <a:r>
              <a:rPr lang="en-GB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addTable</a:t>
            </a: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GB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DbFile</a:t>
            </a: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d, </a:t>
            </a:r>
            <a:r>
              <a:rPr lang="en-GB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TupleDesc</a:t>
            </a: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d)‏</a:t>
            </a:r>
          </a:p>
          <a:p>
            <a:pPr marL="736600" lvl="1" indent="-279400">
              <a:lnSpc>
                <a:spcPct val="84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DbFile</a:t>
            </a: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getTable</a:t>
            </a: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(int </a:t>
            </a:r>
            <a:r>
              <a:rPr lang="en-GB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tableid</a:t>
            </a: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)‏</a:t>
            </a:r>
          </a:p>
          <a:p>
            <a:pPr marL="736600" lvl="1" indent="-279400">
              <a:lnSpc>
                <a:spcPct val="84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TupleDesc</a:t>
            </a: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getTupleDesc</a:t>
            </a: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(int </a:t>
            </a:r>
            <a:r>
              <a:rPr lang="en-GB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tableid</a:t>
            </a:r>
            <a:r>
              <a:rPr lang="en-GB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)‏</a:t>
            </a:r>
          </a:p>
          <a:p>
            <a:pPr marL="336550" indent="-336550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Not persisted to disk</a:t>
            </a:r>
          </a:p>
          <a:p>
            <a:pPr marL="336550" indent="-3365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YOU WILL HAVE TO IMPLEMENT SOME OF THIS</a:t>
            </a:r>
          </a:p>
        </p:txBody>
      </p:sp>
    </p:spTree>
    <p:extLst>
      <p:ext uri="{BB962C8B-B14F-4D97-AF65-F5344CB8AC3E}">
        <p14:creationId xmlns:p14="http://schemas.microsoft.com/office/powerpoint/2010/main" val="2429434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>
            <a:extLst>
              <a:ext uri="{FF2B5EF4-FFF2-40B4-BE49-F238E27FC236}">
                <a16:creationId xmlns:a16="http://schemas.microsoft.com/office/drawing/2014/main" id="{DDAD16D3-F9C9-784C-886E-D445436FEB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991D67-105A-8540-B511-20F04C013C2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B3B1BEE7-A06A-B346-B057-7910E7382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EC64AB9F-AAEF-434B-BE7A-67AF6CDD3AF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YOU WILL HVE TO IMPLEMENT CODE THAT RETURNS A PAGE FROM THE BUFFER POOL!</a:t>
            </a: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>
              <a:cs typeface="+mn-cs"/>
            </a:endParaRP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>
              <a:cs typeface="+mn-cs"/>
            </a:endParaRP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Manages cache of pages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Evicts pages when cache is full [not lab 1]</a:t>
            </a: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All page accesses should use </a:t>
            </a:r>
            <a:r>
              <a:rPr lang="en-GB" dirty="0" err="1">
                <a:cs typeface="+mn-cs"/>
              </a:rPr>
              <a:t>getPage</a:t>
            </a:r>
            <a:endParaRPr lang="en-GB" dirty="0">
              <a:cs typeface="+mn-cs"/>
            </a:endParaRP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Even from inside </a:t>
            </a:r>
            <a:r>
              <a:rPr lang="en-GB" dirty="0" err="1"/>
              <a:t>DbFile</a:t>
            </a:r>
            <a:r>
              <a:rPr lang="en-GB" dirty="0"/>
              <a:t>!</a:t>
            </a:r>
          </a:p>
          <a:p>
            <a:pPr marL="336550" indent="-336550">
              <a:lnSpc>
                <a:spcPct val="93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You will eventually implement 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locking for transactions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Flushing of pages for recovery</a:t>
            </a:r>
          </a:p>
          <a:p>
            <a:pPr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763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>
            <a:extLst>
              <a:ext uri="{FF2B5EF4-FFF2-40B4-BE49-F238E27FC236}">
                <a16:creationId xmlns:a16="http://schemas.microsoft.com/office/drawing/2014/main" id="{D9192E77-DCC9-A347-82F9-73BE41134A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02E6C-C90A-2D44-92D1-2677D33C05C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C1F82512-6283-7544-99DE-3C74D7AF9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B99D5C7-905C-204A-96B7-C38E39E4237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YOU WILL HAVE TO IMPLEMENT THE SKELETON METHODS HERE</a:t>
            </a: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>
              <a:cs typeface="+mn-cs"/>
            </a:endParaRP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>
              <a:cs typeface="+mn-cs"/>
            </a:endParaRP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Format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Header is a bitmap that tells you how many tuples are actually in the page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Page contents are an array of fixed-length Tuples</a:t>
            </a: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Full page size =  </a:t>
            </a:r>
            <a:r>
              <a:rPr lang="en-GB" dirty="0" err="1">
                <a:cs typeface="+mn-cs"/>
              </a:rPr>
              <a:t>BufferPool.PAGE_SIZE</a:t>
            </a:r>
            <a:endParaRPr lang="en-GB" dirty="0">
              <a:cs typeface="+mn-cs"/>
            </a:endParaRP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Number of bits in Header = number of Tuples</a:t>
            </a: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Header size + size of tuples = </a:t>
            </a:r>
            <a:r>
              <a:rPr lang="en-GB" dirty="0" err="1">
                <a:cs typeface="+mn-cs"/>
              </a:rPr>
              <a:t>BufferPool.PAGE_SIZE</a:t>
            </a:r>
            <a:endParaRPr lang="en-GB" dirty="0">
              <a:cs typeface="+mn-cs"/>
            </a:endParaRP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Note </a:t>
            </a:r>
            <a:r>
              <a:rPr lang="en-GB" dirty="0" err="1">
                <a:cs typeface="+mn-cs"/>
              </a:rPr>
              <a:t>endianness</a:t>
            </a:r>
            <a:r>
              <a:rPr lang="en-GB" dirty="0">
                <a:cs typeface="+mn-cs"/>
              </a:rPr>
              <a:t>!</a:t>
            </a:r>
          </a:p>
          <a:p>
            <a:pPr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09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Process models -- </a:t>
            </a:r>
          </a:p>
          <a:p>
            <a:r>
              <a:rPr lang="en-US" dirty="0">
                <a:effectLst/>
                <a:latin typeface="Helvetica" pitchFamily="2" charset="0"/>
              </a:rPr>
              <a:t>why does this matter? (what happens if you get it wrong)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process per connection   (why is this bad?  why is it good?  how does memory management work?)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process per server, w/ worker threads</a:t>
            </a:r>
          </a:p>
          <a:p>
            <a:r>
              <a:rPr lang="en-US" dirty="0">
                <a:effectLst/>
                <a:latin typeface="Helvetica" pitchFamily="2" charset="0"/>
              </a:rPr>
              <a:t>additional processes for asynchronous I/O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how many threads/processes should </a:t>
            </a:r>
            <a:r>
              <a:rPr lang="en-US" dirty="0" err="1">
                <a:effectLst/>
                <a:latin typeface="Helvetica" pitchFamily="2" charset="0"/>
              </a:rPr>
              <a:t>i</a:t>
            </a:r>
            <a:r>
              <a:rPr lang="en-US" dirty="0">
                <a:effectLst/>
                <a:latin typeface="Helvetica" pitchFamily="2" charset="0"/>
              </a:rPr>
              <a:t> have?</a:t>
            </a:r>
          </a:p>
          <a:p>
            <a:r>
              <a:rPr lang="en-US" dirty="0">
                <a:effectLst/>
                <a:latin typeface="Helvetica" pitchFamily="2" charset="0"/>
              </a:rPr>
              <a:t>- dispatch thread</a:t>
            </a:r>
          </a:p>
          <a:p>
            <a:r>
              <a:rPr lang="en-US" dirty="0">
                <a:effectLst/>
                <a:latin typeface="Helvetica" pitchFamily="2" charset="0"/>
              </a:rPr>
              <a:t>- worker threads</a:t>
            </a:r>
          </a:p>
          <a:p>
            <a:r>
              <a:rPr lang="en-US" dirty="0">
                <a:effectLst/>
                <a:latin typeface="Helvetica" pitchFamily="2" charset="0"/>
              </a:rPr>
              <a:t>- I/O for asynchrony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718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>
            <a:extLst>
              <a:ext uri="{FF2B5EF4-FFF2-40B4-BE49-F238E27FC236}">
                <a16:creationId xmlns:a16="http://schemas.microsoft.com/office/drawing/2014/main" id="{9316BC8E-0745-1947-A998-ED31B5BFF8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D3891A-415C-C54B-8A02-30862540662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EF5D27DD-94B8-F943-A319-CA8117B1B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7341A2C8-AF3D-6E49-B2DB-CF3493B1FD82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YOU WILL HAVE TO IMPLEMENT SKELETON METHODS ON THIS</a:t>
            </a:r>
          </a:p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/>
          </a:p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/>
          </a:p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An array of </a:t>
            </a:r>
            <a:r>
              <a:rPr lang="en-GB" dirty="0" err="1"/>
              <a:t>HeapPages</a:t>
            </a:r>
            <a:r>
              <a:rPr lang="en-GB" dirty="0"/>
              <a:t> on disk</a:t>
            </a:r>
          </a:p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err="1"/>
              <a:t>Javadoc</a:t>
            </a:r>
            <a:r>
              <a:rPr lang="en-GB" dirty="0"/>
              <a:t> is your friend!</a:t>
            </a:r>
          </a:p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Implement everything except </a:t>
            </a:r>
            <a:r>
              <a:rPr lang="en-GB" dirty="0" err="1"/>
              <a:t>addTuple</a:t>
            </a:r>
            <a:r>
              <a:rPr lang="en-GB" dirty="0"/>
              <a:t> and </a:t>
            </a:r>
            <a:r>
              <a:rPr lang="en-GB" dirty="0" err="1"/>
              <a:t>removeTuple</a:t>
            </a:r>
            <a:endParaRPr lang="en-GB" dirty="0"/>
          </a:p>
          <a:p>
            <a:pPr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01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Process models -- </a:t>
            </a:r>
          </a:p>
          <a:p>
            <a:r>
              <a:rPr lang="en-US" dirty="0">
                <a:effectLst/>
                <a:latin typeface="Helvetica" pitchFamily="2" charset="0"/>
              </a:rPr>
              <a:t>why does this matter? (what happens if you get it wrong)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process per connection   (why is this bad?  why is it good?  how does memory management work?)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process per server, w/ worker threads</a:t>
            </a:r>
          </a:p>
          <a:p>
            <a:r>
              <a:rPr lang="en-US" dirty="0">
                <a:effectLst/>
                <a:latin typeface="Helvetica" pitchFamily="2" charset="0"/>
              </a:rPr>
              <a:t>additional processes for asynchronous I/O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how many threads/processes should </a:t>
            </a:r>
            <a:r>
              <a:rPr lang="en-US" dirty="0" err="1">
                <a:effectLst/>
                <a:latin typeface="Helvetica" pitchFamily="2" charset="0"/>
              </a:rPr>
              <a:t>i</a:t>
            </a:r>
            <a:r>
              <a:rPr lang="en-US" dirty="0">
                <a:effectLst/>
                <a:latin typeface="Helvetica" pitchFamily="2" charset="0"/>
              </a:rPr>
              <a:t> have?</a:t>
            </a:r>
          </a:p>
          <a:p>
            <a:r>
              <a:rPr lang="en-US" dirty="0">
                <a:effectLst/>
                <a:latin typeface="Helvetica" pitchFamily="2" charset="0"/>
              </a:rPr>
              <a:t>- dispatch thread</a:t>
            </a:r>
          </a:p>
          <a:p>
            <a:r>
              <a:rPr lang="en-US" dirty="0">
                <a:effectLst/>
                <a:latin typeface="Helvetica" pitchFamily="2" charset="0"/>
              </a:rPr>
              <a:t>- worker threads</a:t>
            </a:r>
          </a:p>
          <a:p>
            <a:r>
              <a:rPr lang="en-US" dirty="0">
                <a:effectLst/>
                <a:latin typeface="Helvetica" pitchFamily="2" charset="0"/>
              </a:rPr>
              <a:t>- I/O for asynchrony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86C1B-A2D8-9347-BAF3-9A45C5D307D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FD7C4-4097-9C46-A1C9-75640DAC0BD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26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FD7C4-4097-9C46-A1C9-75640DAC0BD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0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FD7C4-4097-9C46-A1C9-75640DAC0BD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210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FD7C4-4097-9C46-A1C9-75640DAC0BD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64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FD7C4-4097-9C46-A1C9-75640DAC0BD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00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E8DB8-FFDB-E083-967B-23A024F0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6BB2-B4FB-3B4A-AD2B-61758F4FBB70}" type="datetime1">
              <a:rPr lang="ja-JP" altLang="en-US"/>
              <a:pPr>
                <a:defRPr/>
              </a:pPr>
              <a:t>2023/9/18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2E645-A093-F9D6-A5C2-1318A825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4094A-9D28-66EC-EBF7-D04F054D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BD96D-B2B1-9F42-8245-53866028CF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0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112C0-8E5A-8520-E2CF-5E71D71A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FB6F-A843-6F4E-B290-C53B9E01E89F}" type="datetime1">
              <a:rPr lang="ja-JP" altLang="en-US"/>
              <a:pPr>
                <a:defRPr/>
              </a:pPr>
              <a:t>2023/9/18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C2C68-9659-45A1-6B74-A0C43EB6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654FF-8AD1-07F8-0673-BDA71DAB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2E1A6-C372-E749-98CE-7BDBB8A8DB5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909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39C7F-058A-B72F-9009-65A6269E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C6F0-0B26-DD43-BF9D-D292024B5E2C}" type="datetime1">
              <a:rPr lang="ja-JP" altLang="en-US"/>
              <a:pPr>
                <a:defRPr/>
              </a:pPr>
              <a:t>2023/9/18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D290-B693-38D9-18FA-D7FF8709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63593-038F-2CD2-5338-787CC22C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FD730-881C-E844-AF45-F18ECB6EDFB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915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856C0-0D42-9567-F518-8B98CD98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030D-4214-7A47-93AF-F4C95600AE8A}" type="datetime1">
              <a:rPr lang="ja-JP" altLang="en-US"/>
              <a:pPr>
                <a:defRPr/>
              </a:pPr>
              <a:t>2023/9/18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86845-09DB-EBCF-6457-8AD86FF3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2115F-9DFE-8346-C6D4-28547590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76510-08E4-6D42-AE09-F7F353EAD9B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74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09117-2F65-AC6A-6553-89CA2237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4F1A-6DC5-AA40-804A-9F8110F0CB94}" type="datetime1">
              <a:rPr lang="ja-JP" altLang="en-US"/>
              <a:pPr>
                <a:defRPr/>
              </a:pPr>
              <a:t>2023/9/18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F276F-E533-CEAA-D3FD-79691134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0936E-8DC2-CAE9-52B7-00DE0246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EE12A-3B53-C645-A46C-91D68F44E91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739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879DB1-3F7D-8618-A50B-83173BE5A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E59C-3212-AC41-85DE-F83E2721B59C}" type="datetime1">
              <a:rPr lang="ja-JP" altLang="en-US"/>
              <a:pPr>
                <a:defRPr/>
              </a:pPr>
              <a:t>2023/9/18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61A789-FBD0-4E62-0B9B-4991F68A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F5E39C-95A9-0AC6-F72C-A24F39EB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4BA61-3020-6A40-96BA-4B434FE6B8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935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E0B9EB-3810-41A7-A30B-867DC7DF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937A-B07E-8D40-98C3-76BDDCD8BCB5}" type="datetime1">
              <a:rPr lang="ja-JP" altLang="en-US"/>
              <a:pPr>
                <a:defRPr/>
              </a:pPr>
              <a:t>2023/9/18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48F956-4CD2-1652-7C55-88A6DFF4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0E2EEA-6864-55D3-A59A-5B610E24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622A9-28BB-ED4D-B2E8-C74CF36E5CC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475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E3A5258-432E-CFD4-C27C-2FC60E7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6F4AB-ACB4-0C47-B0DC-A8D86D95CE4A}" type="datetime1">
              <a:rPr lang="ja-JP" altLang="en-US"/>
              <a:pPr>
                <a:defRPr/>
              </a:pPr>
              <a:t>2023/9/18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133E2D-D7F9-4EFD-A7F7-D98C6D0A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ACED8A-CA12-9BBC-CDE5-8993578D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2978D-A792-6347-A8B4-A52E807C220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619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F481ACD-64A7-208C-7FEF-7BD3F485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5728-4C02-5540-A229-567749D685CE}" type="datetime1">
              <a:rPr lang="ja-JP" altLang="en-US"/>
              <a:pPr>
                <a:defRPr/>
              </a:pPr>
              <a:t>2023/9/18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23D200-7808-9622-23DC-22B9CF33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9A9D2C-D240-8E1A-9C1F-96843A4E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79B67-2707-364D-808B-2B12B8D8A0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842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A0424E-7196-78A1-E0F3-5231917E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022F-6B92-8447-9F8F-53587C8AA30A}" type="datetime1">
              <a:rPr lang="ja-JP" altLang="en-US"/>
              <a:pPr>
                <a:defRPr/>
              </a:pPr>
              <a:t>2023/9/18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76BDEE-047E-8358-105D-BFE5C872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6E2191-136E-2EE0-2E1D-91437A42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32FC1-4847-F045-B27F-F56B35D735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290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66CF36-25A1-9005-C106-40278D57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3F5B-B6D2-334A-92CE-CA06D3A86B2A}" type="datetime1">
              <a:rPr lang="ja-JP" altLang="en-US"/>
              <a:pPr>
                <a:defRPr/>
              </a:pPr>
              <a:t>2023/9/18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DB421C-D97C-EC83-0FED-8B437B34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852D76-06BE-D1BF-662C-2CE2D6B6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F73C3-66A6-2A42-B079-130CAE00494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547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56EA4F1-0E6D-7BFA-CC1B-03D6D14DF3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41DB63-7E60-EE8B-5572-6043CDA86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BF246-50B5-103A-FCA8-EC1B7F336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DADCABD-112A-B64A-AD05-C0AED2758789}" type="datetime1">
              <a:rPr lang="ja-JP" altLang="en-US"/>
              <a:pPr>
                <a:defRPr/>
              </a:pPr>
              <a:t>2023/9/18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5A7EF-DBD4-660F-D49F-E8CADAB8D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E11CD-5235-E180-4953-D6061B5C9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5D032C3-D874-DC46-A6DC-7F0701441EF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AB4D8B6-D6E8-0F73-BA65-9EDC3812F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0918"/>
            <a:ext cx="7772400" cy="1470025"/>
          </a:xfrm>
        </p:spPr>
        <p:txBody>
          <a:bodyPr/>
          <a:lstStyle/>
          <a:p>
            <a:r>
              <a:rPr lang="en-US" altLang="en-US" b="1" dirty="0">
                <a:latin typeface="Helvetica" pitchFamily="2" charset="0"/>
                <a:ea typeface="ＭＳ Ｐゴシック" panose="020B0600070205080204" pitchFamily="34" charset="-128"/>
              </a:rPr>
              <a:t>6.5830 Lecture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A2A4-DE64-72AF-1D5A-29FE18146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546824"/>
            <a:ext cx="6400800" cy="116928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Database Internals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September 18, 2023</a:t>
            </a:r>
          </a:p>
        </p:txBody>
      </p:sp>
      <p:pic>
        <p:nvPicPr>
          <p:cNvPr id="4" name="Picture 3" descr="A group of me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00D2C0B4-C287-F82B-4F22-A9ED656E4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899" y="1232338"/>
            <a:ext cx="5752649" cy="4314486"/>
          </a:xfrm>
          <a:prstGeom prst="rect">
            <a:avLst/>
          </a:prstGeom>
        </p:spPr>
      </p:pic>
      <p:pic>
        <p:nvPicPr>
          <p:cNvPr id="6" name="Picture 5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2DCED86B-F330-6F2C-DA45-D2ECA9421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00" b="90100" l="10000" r="90000">
                        <a14:foregroundMark x1="53400" y1="5500" x2="36000" y2="18100"/>
                        <a14:foregroundMark x1="35200" y1="90100" x2="64500" y2="86200"/>
                        <a14:foregroundMark x1="25700" y1="9400" x2="37600" y2="7100"/>
                        <a14:foregroundMark x1="66000" y1="81400" x2="72400" y2="8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58641">
            <a:off x="4264267" y="3784554"/>
            <a:ext cx="1185974" cy="1185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F986E6-3FC6-7EC8-2C69-F94E692B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650"/>
            <a:ext cx="8229600" cy="875312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What happens inside?</a:t>
            </a:r>
            <a:endParaRPr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FD80B99-76B5-2A8D-6A61-65639AA7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9" y="855662"/>
            <a:ext cx="7772400" cy="54519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682E2B-2B6C-F9CF-943C-1A9D5E453719}"/>
              </a:ext>
            </a:extLst>
          </p:cNvPr>
          <p:cNvSpPr/>
          <p:nvPr/>
        </p:nvSpPr>
        <p:spPr>
          <a:xfrm>
            <a:off x="2305925" y="4284737"/>
            <a:ext cx="3926707" cy="18270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2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F986E6-3FC6-7EC8-2C69-F94E692B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650"/>
            <a:ext cx="8229600" cy="875312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What happens inside?</a:t>
            </a:r>
            <a:endParaRPr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FD80B99-76B5-2A8D-6A61-65639AA7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9" y="855662"/>
            <a:ext cx="7772400" cy="5451908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F59B80A-9820-8595-C01D-CA1447AEE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717" y="2017985"/>
            <a:ext cx="3955674" cy="40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B740-4819-5D4A-B118-A0396DCE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Core Components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4FFEF-FE3F-AF48-B22A-8C255B280BF3}"/>
              </a:ext>
            </a:extLst>
          </p:cNvPr>
          <p:cNvSpPr/>
          <p:nvPr/>
        </p:nvSpPr>
        <p:spPr>
          <a:xfrm>
            <a:off x="763676" y="1467060"/>
            <a:ext cx="7452527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Admission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A3F3F-3A0A-3A41-957A-D23977973BB5}"/>
              </a:ext>
            </a:extLst>
          </p:cNvPr>
          <p:cNvSpPr/>
          <p:nvPr/>
        </p:nvSpPr>
        <p:spPr>
          <a:xfrm>
            <a:off x="756977" y="1882393"/>
            <a:ext cx="7452527" cy="398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Connection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6BCA8E-B361-A04D-B834-B2ABFCAD6C4F}"/>
              </a:ext>
            </a:extLst>
          </p:cNvPr>
          <p:cNvSpPr/>
          <p:nvPr/>
        </p:nvSpPr>
        <p:spPr>
          <a:xfrm>
            <a:off x="768700" y="2346292"/>
            <a:ext cx="7452527" cy="301952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Query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92859-090E-6545-B807-658AD6B8A5FC}"/>
              </a:ext>
            </a:extLst>
          </p:cNvPr>
          <p:cNvSpPr/>
          <p:nvPr/>
        </p:nvSpPr>
        <p:spPr>
          <a:xfrm>
            <a:off x="750278" y="5412714"/>
            <a:ext cx="7452527" cy="134982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>
                  <a:solidFill>
                    <a:schemeClr val="accent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Storage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780BF-1205-C940-B641-A408D1F4127C}"/>
              </a:ext>
            </a:extLst>
          </p:cNvPr>
          <p:cNvSpPr/>
          <p:nvPr/>
        </p:nvSpPr>
        <p:spPr>
          <a:xfrm>
            <a:off x="1117044" y="2805165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FCD0B-F723-5C48-8F8E-AFA8FF174007}"/>
              </a:ext>
            </a:extLst>
          </p:cNvPr>
          <p:cNvSpPr/>
          <p:nvPr/>
        </p:nvSpPr>
        <p:spPr>
          <a:xfrm>
            <a:off x="1118718" y="3459983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Rewriter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E0225-120A-D546-A8A7-7CF62DA65E47}"/>
              </a:ext>
            </a:extLst>
          </p:cNvPr>
          <p:cNvSpPr/>
          <p:nvPr/>
        </p:nvSpPr>
        <p:spPr>
          <a:xfrm>
            <a:off x="1118719" y="4123174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E0D933-6CF2-AC44-A444-14061A9EBE9C}"/>
              </a:ext>
            </a:extLst>
          </p:cNvPr>
          <p:cNvSpPr/>
          <p:nvPr/>
        </p:nvSpPr>
        <p:spPr>
          <a:xfrm>
            <a:off x="1120394" y="4777991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46C43B-F831-094E-B7F8-4E91501DFBF5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779397" y="3227196"/>
            <a:ext cx="1674" cy="232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40DD67-582C-1F4A-93AC-93E29486EDB6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781071" y="3882014"/>
            <a:ext cx="1" cy="24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4FD59-0040-314A-AFF4-D50BACA34DCD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781072" y="4545205"/>
            <a:ext cx="1675" cy="232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1DC2CC61-ACB2-7949-9615-FC743518909C}"/>
              </a:ext>
            </a:extLst>
          </p:cNvPr>
          <p:cNvSpPr/>
          <p:nvPr/>
        </p:nvSpPr>
        <p:spPr>
          <a:xfrm>
            <a:off x="2532184" y="4007658"/>
            <a:ext cx="432137" cy="614584"/>
          </a:xfrm>
          <a:custGeom>
            <a:avLst/>
            <a:gdLst>
              <a:gd name="connsiteX0" fmla="*/ 0 w 512546"/>
              <a:gd name="connsiteY0" fmla="*/ 212372 h 587572"/>
              <a:gd name="connsiteX1" fmla="*/ 200967 w 512546"/>
              <a:gd name="connsiteY1" fmla="*/ 1357 h 587572"/>
              <a:gd name="connsiteX2" fmla="*/ 512466 w 512546"/>
              <a:gd name="connsiteY2" fmla="*/ 302807 h 587572"/>
              <a:gd name="connsiteX3" fmla="*/ 170822 w 512546"/>
              <a:gd name="connsiteY3" fmla="*/ 584161 h 587572"/>
              <a:gd name="connsiteX4" fmla="*/ 20097 w 512546"/>
              <a:gd name="connsiteY4" fmla="*/ 433436 h 587572"/>
              <a:gd name="connsiteX0" fmla="*/ 0 w 400771"/>
              <a:gd name="connsiteY0" fmla="*/ 212638 h 587838"/>
              <a:gd name="connsiteX1" fmla="*/ 200967 w 400771"/>
              <a:gd name="connsiteY1" fmla="*/ 1623 h 587838"/>
              <a:gd name="connsiteX2" fmla="*/ 400638 w 400771"/>
              <a:gd name="connsiteY2" fmla="*/ 312684 h 587838"/>
              <a:gd name="connsiteX3" fmla="*/ 170822 w 400771"/>
              <a:gd name="connsiteY3" fmla="*/ 584427 h 587838"/>
              <a:gd name="connsiteX4" fmla="*/ 20097 w 400771"/>
              <a:gd name="connsiteY4" fmla="*/ 433702 h 58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771" h="587838">
                <a:moveTo>
                  <a:pt x="0" y="212638"/>
                </a:moveTo>
                <a:cubicBezTo>
                  <a:pt x="57778" y="99594"/>
                  <a:pt x="134194" y="-15051"/>
                  <a:pt x="200967" y="1623"/>
                </a:cubicBezTo>
                <a:cubicBezTo>
                  <a:pt x="267740" y="18297"/>
                  <a:pt x="405662" y="215550"/>
                  <a:pt x="400638" y="312684"/>
                </a:cubicBezTo>
                <a:cubicBezTo>
                  <a:pt x="395614" y="409818"/>
                  <a:pt x="252884" y="562656"/>
                  <a:pt x="170822" y="584427"/>
                </a:cubicBezTo>
                <a:cubicBezTo>
                  <a:pt x="88761" y="606199"/>
                  <a:pt x="54429" y="519950"/>
                  <a:pt x="20097" y="433702"/>
                </a:cubicBezTo>
              </a:path>
            </a:pathLst>
          </a:custGeom>
          <a:noFill/>
          <a:ln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08D40-1204-9948-B0C2-AA9C41EFD3C1}"/>
              </a:ext>
            </a:extLst>
          </p:cNvPr>
          <p:cNvSpPr/>
          <p:nvPr/>
        </p:nvSpPr>
        <p:spPr>
          <a:xfrm>
            <a:off x="2940913" y="4168783"/>
            <a:ext cx="117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Optimizer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6D1AE5-257D-C640-A95B-AA2554A17AF5}"/>
              </a:ext>
            </a:extLst>
          </p:cNvPr>
          <p:cNvSpPr/>
          <p:nvPr/>
        </p:nvSpPr>
        <p:spPr>
          <a:xfrm>
            <a:off x="2441749" y="5843020"/>
            <a:ext cx="1393369" cy="7101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Methods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11F978-9FB5-234C-8CF5-B0E2019E013E}"/>
              </a:ext>
            </a:extLst>
          </p:cNvPr>
          <p:cNvSpPr/>
          <p:nvPr/>
        </p:nvSpPr>
        <p:spPr>
          <a:xfrm>
            <a:off x="3984174" y="5844693"/>
            <a:ext cx="1220872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 Manager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64A138-4BB3-FE4D-8F37-D5A0A880FD58}"/>
              </a:ext>
            </a:extLst>
          </p:cNvPr>
          <p:cNvSpPr/>
          <p:nvPr/>
        </p:nvSpPr>
        <p:spPr>
          <a:xfrm>
            <a:off x="5342376" y="5844694"/>
            <a:ext cx="1148860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Lock Manager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3CB7EE-60DF-7F4A-BC1A-4CBC52076242}"/>
              </a:ext>
            </a:extLst>
          </p:cNvPr>
          <p:cNvSpPr/>
          <p:nvPr/>
        </p:nvSpPr>
        <p:spPr>
          <a:xfrm>
            <a:off x="6628566" y="5843020"/>
            <a:ext cx="1177329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 Manager</a:t>
            </a:r>
          </a:p>
        </p:txBody>
      </p:sp>
      <p:sp>
        <p:nvSpPr>
          <p:cNvPr id="39" name="Up-Down Arrow 38">
            <a:extLst>
              <a:ext uri="{FF2B5EF4-FFF2-40B4-BE49-F238E27FC236}">
                <a16:creationId xmlns:a16="http://schemas.microsoft.com/office/drawing/2014/main" id="{9EE3D751-F87A-6F46-8673-0BD21C2B6F37}"/>
              </a:ext>
            </a:extLst>
          </p:cNvPr>
          <p:cNvSpPr/>
          <p:nvPr/>
        </p:nvSpPr>
        <p:spPr>
          <a:xfrm>
            <a:off x="4704304" y="4989006"/>
            <a:ext cx="351692" cy="66408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6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B740-4819-5D4A-B118-A0396DCE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a Query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4FFEF-FE3F-AF48-B22A-8C255B280BF3}"/>
              </a:ext>
            </a:extLst>
          </p:cNvPr>
          <p:cNvSpPr/>
          <p:nvPr/>
        </p:nvSpPr>
        <p:spPr>
          <a:xfrm>
            <a:off x="763676" y="1467060"/>
            <a:ext cx="7452527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Admission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A3F3F-3A0A-3A41-957A-D23977973BB5}"/>
              </a:ext>
            </a:extLst>
          </p:cNvPr>
          <p:cNvSpPr/>
          <p:nvPr/>
        </p:nvSpPr>
        <p:spPr>
          <a:xfrm>
            <a:off x="756977" y="1882393"/>
            <a:ext cx="7452527" cy="398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Connection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6BCA8E-B361-A04D-B834-B2ABFCAD6C4F}"/>
              </a:ext>
            </a:extLst>
          </p:cNvPr>
          <p:cNvSpPr/>
          <p:nvPr/>
        </p:nvSpPr>
        <p:spPr>
          <a:xfrm>
            <a:off x="768700" y="2346292"/>
            <a:ext cx="7452527" cy="301952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Query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92859-090E-6545-B807-658AD6B8A5FC}"/>
              </a:ext>
            </a:extLst>
          </p:cNvPr>
          <p:cNvSpPr/>
          <p:nvPr/>
        </p:nvSpPr>
        <p:spPr>
          <a:xfrm>
            <a:off x="750278" y="5412714"/>
            <a:ext cx="7452527" cy="134982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>
                  <a:solidFill>
                    <a:schemeClr val="accent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Storage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780BF-1205-C940-B641-A408D1F4127C}"/>
              </a:ext>
            </a:extLst>
          </p:cNvPr>
          <p:cNvSpPr/>
          <p:nvPr/>
        </p:nvSpPr>
        <p:spPr>
          <a:xfrm>
            <a:off x="1117044" y="2805165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FCD0B-F723-5C48-8F8E-AFA8FF174007}"/>
              </a:ext>
            </a:extLst>
          </p:cNvPr>
          <p:cNvSpPr/>
          <p:nvPr/>
        </p:nvSpPr>
        <p:spPr>
          <a:xfrm>
            <a:off x="1118718" y="3459983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Rewriter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E0225-120A-D546-A8A7-7CF62DA65E47}"/>
              </a:ext>
            </a:extLst>
          </p:cNvPr>
          <p:cNvSpPr/>
          <p:nvPr/>
        </p:nvSpPr>
        <p:spPr>
          <a:xfrm>
            <a:off x="1118719" y="4123174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E0D933-6CF2-AC44-A444-14061A9EBE9C}"/>
              </a:ext>
            </a:extLst>
          </p:cNvPr>
          <p:cNvSpPr/>
          <p:nvPr/>
        </p:nvSpPr>
        <p:spPr>
          <a:xfrm>
            <a:off x="1120394" y="4777991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46C43B-F831-094E-B7F8-4E91501DFBF5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779397" y="3227196"/>
            <a:ext cx="1674" cy="232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40DD67-582C-1F4A-93AC-93E29486EDB6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781071" y="3882014"/>
            <a:ext cx="1" cy="24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4FD59-0040-314A-AFF4-D50BACA34DCD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781072" y="4545205"/>
            <a:ext cx="1675" cy="232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1DC2CC61-ACB2-7949-9615-FC743518909C}"/>
              </a:ext>
            </a:extLst>
          </p:cNvPr>
          <p:cNvSpPr/>
          <p:nvPr/>
        </p:nvSpPr>
        <p:spPr>
          <a:xfrm>
            <a:off x="2532184" y="4007658"/>
            <a:ext cx="432137" cy="614584"/>
          </a:xfrm>
          <a:custGeom>
            <a:avLst/>
            <a:gdLst>
              <a:gd name="connsiteX0" fmla="*/ 0 w 512546"/>
              <a:gd name="connsiteY0" fmla="*/ 212372 h 587572"/>
              <a:gd name="connsiteX1" fmla="*/ 200967 w 512546"/>
              <a:gd name="connsiteY1" fmla="*/ 1357 h 587572"/>
              <a:gd name="connsiteX2" fmla="*/ 512466 w 512546"/>
              <a:gd name="connsiteY2" fmla="*/ 302807 h 587572"/>
              <a:gd name="connsiteX3" fmla="*/ 170822 w 512546"/>
              <a:gd name="connsiteY3" fmla="*/ 584161 h 587572"/>
              <a:gd name="connsiteX4" fmla="*/ 20097 w 512546"/>
              <a:gd name="connsiteY4" fmla="*/ 433436 h 587572"/>
              <a:gd name="connsiteX0" fmla="*/ 0 w 400771"/>
              <a:gd name="connsiteY0" fmla="*/ 212638 h 587838"/>
              <a:gd name="connsiteX1" fmla="*/ 200967 w 400771"/>
              <a:gd name="connsiteY1" fmla="*/ 1623 h 587838"/>
              <a:gd name="connsiteX2" fmla="*/ 400638 w 400771"/>
              <a:gd name="connsiteY2" fmla="*/ 312684 h 587838"/>
              <a:gd name="connsiteX3" fmla="*/ 170822 w 400771"/>
              <a:gd name="connsiteY3" fmla="*/ 584427 h 587838"/>
              <a:gd name="connsiteX4" fmla="*/ 20097 w 400771"/>
              <a:gd name="connsiteY4" fmla="*/ 433702 h 58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771" h="587838">
                <a:moveTo>
                  <a:pt x="0" y="212638"/>
                </a:moveTo>
                <a:cubicBezTo>
                  <a:pt x="57778" y="99594"/>
                  <a:pt x="134194" y="-15051"/>
                  <a:pt x="200967" y="1623"/>
                </a:cubicBezTo>
                <a:cubicBezTo>
                  <a:pt x="267740" y="18297"/>
                  <a:pt x="405662" y="215550"/>
                  <a:pt x="400638" y="312684"/>
                </a:cubicBezTo>
                <a:cubicBezTo>
                  <a:pt x="395614" y="409818"/>
                  <a:pt x="252884" y="562656"/>
                  <a:pt x="170822" y="584427"/>
                </a:cubicBezTo>
                <a:cubicBezTo>
                  <a:pt x="88761" y="606199"/>
                  <a:pt x="54429" y="519950"/>
                  <a:pt x="20097" y="433702"/>
                </a:cubicBezTo>
              </a:path>
            </a:pathLst>
          </a:custGeom>
          <a:noFill/>
          <a:ln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08D40-1204-9948-B0C2-AA9C41EFD3C1}"/>
              </a:ext>
            </a:extLst>
          </p:cNvPr>
          <p:cNvSpPr/>
          <p:nvPr/>
        </p:nvSpPr>
        <p:spPr>
          <a:xfrm>
            <a:off x="2940913" y="4168783"/>
            <a:ext cx="117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Optimizer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9F04F3-4488-4049-8CCD-441571421B90}"/>
              </a:ext>
            </a:extLst>
          </p:cNvPr>
          <p:cNvSpPr/>
          <p:nvPr/>
        </p:nvSpPr>
        <p:spPr>
          <a:xfrm>
            <a:off x="2512144" y="251247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SQL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D6CCCC-8CE6-4546-8C30-7B9E667EB1C0}"/>
              </a:ext>
            </a:extLst>
          </p:cNvPr>
          <p:cNvSpPr/>
          <p:nvPr/>
        </p:nvSpPr>
        <p:spPr>
          <a:xfrm>
            <a:off x="2542107" y="3187393"/>
            <a:ext cx="131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Parse Tree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2875C1-843E-B746-A8E2-76A2E865BCBA}"/>
              </a:ext>
            </a:extLst>
          </p:cNvPr>
          <p:cNvSpPr/>
          <p:nvPr/>
        </p:nvSpPr>
        <p:spPr>
          <a:xfrm>
            <a:off x="2591282" y="453554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Query Plan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6D1AE5-257D-C640-A95B-AA2554A17AF5}"/>
              </a:ext>
            </a:extLst>
          </p:cNvPr>
          <p:cNvSpPr/>
          <p:nvPr/>
        </p:nvSpPr>
        <p:spPr>
          <a:xfrm>
            <a:off x="2441749" y="5843020"/>
            <a:ext cx="1393369" cy="7101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Methods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11F978-9FB5-234C-8CF5-B0E2019E013E}"/>
              </a:ext>
            </a:extLst>
          </p:cNvPr>
          <p:cNvSpPr/>
          <p:nvPr/>
        </p:nvSpPr>
        <p:spPr>
          <a:xfrm>
            <a:off x="3984174" y="5844693"/>
            <a:ext cx="1220872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 Manager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64A138-4BB3-FE4D-8F37-D5A0A880FD58}"/>
              </a:ext>
            </a:extLst>
          </p:cNvPr>
          <p:cNvSpPr/>
          <p:nvPr/>
        </p:nvSpPr>
        <p:spPr>
          <a:xfrm>
            <a:off x="5342376" y="5844694"/>
            <a:ext cx="1148860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Lock Manager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3CB7EE-60DF-7F4A-BC1A-4CBC52076242}"/>
              </a:ext>
            </a:extLst>
          </p:cNvPr>
          <p:cNvSpPr/>
          <p:nvPr/>
        </p:nvSpPr>
        <p:spPr>
          <a:xfrm>
            <a:off x="6628566" y="5843020"/>
            <a:ext cx="1177329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 Manager</a:t>
            </a:r>
          </a:p>
        </p:txBody>
      </p:sp>
      <p:sp>
        <p:nvSpPr>
          <p:cNvPr id="39" name="Up-Down Arrow 38">
            <a:extLst>
              <a:ext uri="{FF2B5EF4-FFF2-40B4-BE49-F238E27FC236}">
                <a16:creationId xmlns:a16="http://schemas.microsoft.com/office/drawing/2014/main" id="{9EE3D751-F87A-6F46-8673-0BD21C2B6F37}"/>
              </a:ext>
            </a:extLst>
          </p:cNvPr>
          <p:cNvSpPr/>
          <p:nvPr/>
        </p:nvSpPr>
        <p:spPr>
          <a:xfrm>
            <a:off x="4704304" y="4989006"/>
            <a:ext cx="351692" cy="66408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0F49C-E4E7-784F-AFA9-FC501FBC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679"/>
          <a:stretch/>
        </p:blipFill>
        <p:spPr>
          <a:xfrm>
            <a:off x="4338839" y="3187591"/>
            <a:ext cx="4407015" cy="18748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7A5238-C890-C74B-9824-07869CEAE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5" r="39309" b="76508"/>
          <a:stretch/>
        </p:blipFill>
        <p:spPr>
          <a:xfrm>
            <a:off x="3526971" y="2464050"/>
            <a:ext cx="2243434" cy="664087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6B46DAE-7F99-8343-9A58-9BA76EAAD3DE}"/>
              </a:ext>
            </a:extLst>
          </p:cNvPr>
          <p:cNvGrpSpPr/>
          <p:nvPr/>
        </p:nvGrpSpPr>
        <p:grpSpPr>
          <a:xfrm>
            <a:off x="4221786" y="3339012"/>
            <a:ext cx="2040873" cy="1733190"/>
            <a:chOff x="1244010" y="2639296"/>
            <a:chExt cx="2040873" cy="173319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5DD907F-8854-9640-B8A9-B001A10AF8A6}"/>
                </a:ext>
              </a:extLst>
            </p:cNvPr>
            <p:cNvGrpSpPr/>
            <p:nvPr/>
          </p:nvGrpSpPr>
          <p:grpSpPr>
            <a:xfrm>
              <a:off x="1244010" y="2639296"/>
              <a:ext cx="2023208" cy="1733190"/>
              <a:chOff x="2138532" y="3234786"/>
              <a:chExt cx="2023208" cy="1733190"/>
            </a:xfrm>
            <a:solidFill>
              <a:schemeClr val="bg1"/>
            </a:solidFill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7D779B9-4F63-7040-A263-77E1F5B0BDA5}"/>
                  </a:ext>
                </a:extLst>
              </p:cNvPr>
              <p:cNvSpPr/>
              <p:nvPr/>
            </p:nvSpPr>
            <p:spPr>
              <a:xfrm>
                <a:off x="2138532" y="3234786"/>
                <a:ext cx="2023208" cy="1733189"/>
              </a:xfrm>
              <a:prstGeom prst="rect">
                <a:avLst/>
              </a:prstGeom>
              <a:grp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555994-576C-ED4E-9163-8D835DC455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0355" y="3610683"/>
                <a:ext cx="1536061" cy="3847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latin typeface="Arial" panose="020B0604020202020204" pitchFamily="34" charset="0"/>
                  </a:rPr>
                  <a:t>⨝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 err="1">
                    <a:latin typeface="Arial" panose="020B0604020202020204" pitchFamily="34" charset="0"/>
                  </a:rPr>
                  <a:t>starName</a:t>
                </a:r>
                <a:r>
                  <a:rPr lang="en-US" altLang="en-US" sz="1100" dirty="0">
                    <a:latin typeface="Arial" panose="020B0604020202020204" pitchFamily="34" charset="0"/>
                  </a:rPr>
                  <a:t> = name</a:t>
                </a: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6E97B70-936B-8940-A0C6-125F34C976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019" y="4249910"/>
                <a:ext cx="1371600" cy="2154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latin typeface="Arial" panose="020B0604020202020204" pitchFamily="34" charset="0"/>
                  </a:rPr>
                  <a:t>𝛔</a:t>
                </a:r>
                <a:r>
                  <a:rPr lang="en-US" altLang="en-US" sz="1400" baseline="-25000" dirty="0">
                    <a:latin typeface="Arial" panose="020B0604020202020204" pitchFamily="34" charset="0"/>
                  </a:rPr>
                  <a:t>birthday…</a:t>
                </a: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70B7EC8-6485-B446-BB95-70AE3A03FDAF}"/>
                  </a:ext>
                </a:extLst>
              </p:cNvPr>
              <p:cNvSpPr txBox="1"/>
              <p:nvPr/>
            </p:nvSpPr>
            <p:spPr>
              <a:xfrm>
                <a:off x="2246811" y="4706366"/>
                <a:ext cx="1442808" cy="2616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/>
                  <a:t>movieStar</a:t>
                </a:r>
                <a:endParaRPr lang="en-US" sz="1100" dirty="0"/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45A4DEE3-51C1-8048-BDBC-A708EEF6A447}"/>
                  </a:ext>
                </a:extLst>
              </p:cNvPr>
              <p:cNvCxnSpPr>
                <a:stCxn id="82" idx="0"/>
              </p:cNvCxnSpPr>
              <p:nvPr/>
            </p:nvCxnSpPr>
            <p:spPr>
              <a:xfrm flipV="1">
                <a:off x="3348386" y="3446679"/>
                <a:ext cx="177134" cy="164004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76EBE3A0-8FCF-A94E-A6BC-DBEC1E384F7F}"/>
                  </a:ext>
                </a:extLst>
              </p:cNvPr>
              <p:cNvCxnSpPr/>
              <p:nvPr/>
            </p:nvCxnSpPr>
            <p:spPr>
              <a:xfrm flipV="1">
                <a:off x="2773473" y="4073854"/>
                <a:ext cx="177134" cy="164004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85A8215-B4F9-E24B-84BA-BB33B3AE61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6351" y="4465354"/>
                <a:ext cx="0" cy="254506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D9A091E9-A59D-BA4D-B0ED-F098062C38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25520" y="4073854"/>
                <a:ext cx="212662" cy="213297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C7F69B1-E047-AF4F-9F5B-BA3D645F8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5209" y="2639297"/>
              <a:ext cx="759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 dirty="0">
                  <a:latin typeface="Arial" panose="020B0604020202020204" pitchFamily="34" charset="0"/>
                </a:rPr>
                <a:t>Π</a:t>
              </a:r>
              <a:r>
                <a:rPr lang="en-US" altLang="en-US" sz="1400" baseline="-25000" dirty="0" err="1">
                  <a:latin typeface="Arial" panose="020B0604020202020204" pitchFamily="34" charset="0"/>
                </a:rPr>
                <a:t>movieTitle</a:t>
              </a:r>
              <a:endParaRPr lang="en-US" altLang="en-US" sz="2800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1B225BE-56E3-9242-9993-32DAD17B1458}"/>
                </a:ext>
              </a:extLst>
            </p:cNvPr>
            <p:cNvSpPr txBox="1"/>
            <p:nvPr/>
          </p:nvSpPr>
          <p:spPr>
            <a:xfrm>
              <a:off x="2576916" y="3640926"/>
              <a:ext cx="644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starsIn</a:t>
              </a:r>
              <a:endParaRPr lang="en-US" sz="1100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28A55AA-C220-7E4F-92E9-3F1ACF153BBC}"/>
              </a:ext>
            </a:extLst>
          </p:cNvPr>
          <p:cNvGrpSpPr/>
          <p:nvPr/>
        </p:nvGrpSpPr>
        <p:grpSpPr>
          <a:xfrm>
            <a:off x="6818628" y="3195627"/>
            <a:ext cx="1813313" cy="1838292"/>
            <a:chOff x="3840852" y="2495911"/>
            <a:chExt cx="1813313" cy="183829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9EFF3C8-A71F-F44A-B0DD-D0AC58D2DF62}"/>
                </a:ext>
              </a:extLst>
            </p:cNvPr>
            <p:cNvSpPr/>
            <p:nvPr/>
          </p:nvSpPr>
          <p:spPr>
            <a:xfrm>
              <a:off x="3840852" y="2495911"/>
              <a:ext cx="1813310" cy="18366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E624DA-53CA-7E49-BB88-1E668E22C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531575"/>
              <a:ext cx="759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 dirty="0">
                  <a:latin typeface="Arial" panose="020B0604020202020204" pitchFamily="34" charset="0"/>
                </a:rPr>
                <a:t>Π</a:t>
              </a:r>
              <a:r>
                <a:rPr lang="en-US" altLang="en-US" sz="1400" baseline="-25000" dirty="0" err="1">
                  <a:latin typeface="Arial" panose="020B0604020202020204" pitchFamily="34" charset="0"/>
                </a:rPr>
                <a:t>movieTitle</a:t>
              </a:r>
              <a:endParaRPr lang="en-US" altLang="en-US" sz="2800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6243700-FE4F-D245-B307-684D2C7C93F4}"/>
                </a:ext>
              </a:extLst>
            </p:cNvPr>
            <p:cNvSpPr txBox="1"/>
            <p:nvPr/>
          </p:nvSpPr>
          <p:spPr>
            <a:xfrm>
              <a:off x="5009187" y="4072593"/>
              <a:ext cx="644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starsIn</a:t>
              </a:r>
              <a:endParaRPr lang="en-US" sz="11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A82638C-1DC6-6A4E-B405-B76E94C15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104" y="3446860"/>
              <a:ext cx="153606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⨝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err="1">
                  <a:latin typeface="Arial" panose="020B0604020202020204" pitchFamily="34" charset="0"/>
                </a:rPr>
                <a:t>starName</a:t>
              </a:r>
              <a:r>
                <a:rPr lang="en-US" altLang="en-US" sz="1100" dirty="0">
                  <a:latin typeface="Arial" panose="020B0604020202020204" pitchFamily="34" charset="0"/>
                </a:rPr>
                <a:t> = name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EE9A420-B5BD-6C47-ADCB-309180149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131" y="2966456"/>
              <a:ext cx="759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𝛔</a:t>
              </a:r>
              <a:r>
                <a:rPr lang="en-US" altLang="en-US" sz="1400" baseline="-25000" dirty="0">
                  <a:latin typeface="Arial" panose="020B0604020202020204" pitchFamily="34" charset="0"/>
                </a:rPr>
                <a:t>birthday…</a:t>
              </a: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76F0FCB-0A83-C547-B7C8-DB347967AC6D}"/>
                </a:ext>
              </a:extLst>
            </p:cNvPr>
            <p:cNvSpPr txBox="1"/>
            <p:nvPr/>
          </p:nvSpPr>
          <p:spPr>
            <a:xfrm>
              <a:off x="3843721" y="4070973"/>
              <a:ext cx="14428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movieStar</a:t>
              </a:r>
              <a:endParaRPr lang="en-US" sz="1100" dirty="0"/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EEB06AC-7707-2743-9C46-2455B7EFEF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6134" y="3207468"/>
              <a:ext cx="0" cy="22768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76BD8D2-0A5A-924F-9CA1-E2FE81A446E0}"/>
                </a:ext>
              </a:extLst>
            </p:cNvPr>
            <p:cNvCxnSpPr/>
            <p:nvPr/>
          </p:nvCxnSpPr>
          <p:spPr>
            <a:xfrm flipV="1">
              <a:off x="4297198" y="3898192"/>
              <a:ext cx="177134" cy="164004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449157B6-3F2F-6A47-A25B-6026BCE1B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6134" y="2775438"/>
              <a:ext cx="0" cy="25450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84EF4AF-25BD-6C45-B262-12E75FCD9A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3269" y="3910031"/>
              <a:ext cx="212662" cy="213297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94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B740-4819-5D4A-B118-A0396DCE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Next Few Lectures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4FFEF-FE3F-AF48-B22A-8C255B280BF3}"/>
              </a:ext>
            </a:extLst>
          </p:cNvPr>
          <p:cNvSpPr/>
          <p:nvPr/>
        </p:nvSpPr>
        <p:spPr>
          <a:xfrm>
            <a:off x="763676" y="1467060"/>
            <a:ext cx="7452527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Admission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A3F3F-3A0A-3A41-957A-D23977973BB5}"/>
              </a:ext>
            </a:extLst>
          </p:cNvPr>
          <p:cNvSpPr/>
          <p:nvPr/>
        </p:nvSpPr>
        <p:spPr>
          <a:xfrm>
            <a:off x="756977" y="1882393"/>
            <a:ext cx="7452527" cy="398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Connection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6BCA8E-B361-A04D-B834-B2ABFCAD6C4F}"/>
              </a:ext>
            </a:extLst>
          </p:cNvPr>
          <p:cNvSpPr/>
          <p:nvPr/>
        </p:nvSpPr>
        <p:spPr>
          <a:xfrm>
            <a:off x="768700" y="2346292"/>
            <a:ext cx="7452527" cy="301952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Query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92859-090E-6545-B807-658AD6B8A5FC}"/>
              </a:ext>
            </a:extLst>
          </p:cNvPr>
          <p:cNvSpPr/>
          <p:nvPr/>
        </p:nvSpPr>
        <p:spPr>
          <a:xfrm>
            <a:off x="750278" y="5412714"/>
            <a:ext cx="7452527" cy="134982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>
                  <a:solidFill>
                    <a:schemeClr val="accent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Storage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780BF-1205-C940-B641-A408D1F4127C}"/>
              </a:ext>
            </a:extLst>
          </p:cNvPr>
          <p:cNvSpPr/>
          <p:nvPr/>
        </p:nvSpPr>
        <p:spPr>
          <a:xfrm>
            <a:off x="1117044" y="2805165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FCD0B-F723-5C48-8F8E-AFA8FF174007}"/>
              </a:ext>
            </a:extLst>
          </p:cNvPr>
          <p:cNvSpPr/>
          <p:nvPr/>
        </p:nvSpPr>
        <p:spPr>
          <a:xfrm>
            <a:off x="1118718" y="3459983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Rewriter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E0225-120A-D546-A8A7-7CF62DA65E47}"/>
              </a:ext>
            </a:extLst>
          </p:cNvPr>
          <p:cNvSpPr/>
          <p:nvPr/>
        </p:nvSpPr>
        <p:spPr>
          <a:xfrm>
            <a:off x="1118719" y="4123174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E0D933-6CF2-AC44-A444-14061A9EBE9C}"/>
              </a:ext>
            </a:extLst>
          </p:cNvPr>
          <p:cNvSpPr/>
          <p:nvPr/>
        </p:nvSpPr>
        <p:spPr>
          <a:xfrm>
            <a:off x="1120394" y="4777991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46C43B-F831-094E-B7F8-4E91501DFBF5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779397" y="3227196"/>
            <a:ext cx="1674" cy="232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40DD67-582C-1F4A-93AC-93E29486EDB6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781071" y="3882014"/>
            <a:ext cx="1" cy="24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4FD59-0040-314A-AFF4-D50BACA34DCD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781072" y="4545205"/>
            <a:ext cx="1675" cy="232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1DC2CC61-ACB2-7949-9615-FC743518909C}"/>
              </a:ext>
            </a:extLst>
          </p:cNvPr>
          <p:cNvSpPr/>
          <p:nvPr/>
        </p:nvSpPr>
        <p:spPr>
          <a:xfrm>
            <a:off x="2532184" y="4007658"/>
            <a:ext cx="432137" cy="614584"/>
          </a:xfrm>
          <a:custGeom>
            <a:avLst/>
            <a:gdLst>
              <a:gd name="connsiteX0" fmla="*/ 0 w 512546"/>
              <a:gd name="connsiteY0" fmla="*/ 212372 h 587572"/>
              <a:gd name="connsiteX1" fmla="*/ 200967 w 512546"/>
              <a:gd name="connsiteY1" fmla="*/ 1357 h 587572"/>
              <a:gd name="connsiteX2" fmla="*/ 512466 w 512546"/>
              <a:gd name="connsiteY2" fmla="*/ 302807 h 587572"/>
              <a:gd name="connsiteX3" fmla="*/ 170822 w 512546"/>
              <a:gd name="connsiteY3" fmla="*/ 584161 h 587572"/>
              <a:gd name="connsiteX4" fmla="*/ 20097 w 512546"/>
              <a:gd name="connsiteY4" fmla="*/ 433436 h 587572"/>
              <a:gd name="connsiteX0" fmla="*/ 0 w 400771"/>
              <a:gd name="connsiteY0" fmla="*/ 212638 h 587838"/>
              <a:gd name="connsiteX1" fmla="*/ 200967 w 400771"/>
              <a:gd name="connsiteY1" fmla="*/ 1623 h 587838"/>
              <a:gd name="connsiteX2" fmla="*/ 400638 w 400771"/>
              <a:gd name="connsiteY2" fmla="*/ 312684 h 587838"/>
              <a:gd name="connsiteX3" fmla="*/ 170822 w 400771"/>
              <a:gd name="connsiteY3" fmla="*/ 584427 h 587838"/>
              <a:gd name="connsiteX4" fmla="*/ 20097 w 400771"/>
              <a:gd name="connsiteY4" fmla="*/ 433702 h 58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771" h="587838">
                <a:moveTo>
                  <a:pt x="0" y="212638"/>
                </a:moveTo>
                <a:cubicBezTo>
                  <a:pt x="57778" y="99594"/>
                  <a:pt x="134194" y="-15051"/>
                  <a:pt x="200967" y="1623"/>
                </a:cubicBezTo>
                <a:cubicBezTo>
                  <a:pt x="267740" y="18297"/>
                  <a:pt x="405662" y="215550"/>
                  <a:pt x="400638" y="312684"/>
                </a:cubicBezTo>
                <a:cubicBezTo>
                  <a:pt x="395614" y="409818"/>
                  <a:pt x="252884" y="562656"/>
                  <a:pt x="170822" y="584427"/>
                </a:cubicBezTo>
                <a:cubicBezTo>
                  <a:pt x="88761" y="606199"/>
                  <a:pt x="54429" y="519950"/>
                  <a:pt x="20097" y="433702"/>
                </a:cubicBezTo>
              </a:path>
            </a:pathLst>
          </a:custGeom>
          <a:noFill/>
          <a:ln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08D40-1204-9948-B0C2-AA9C41EFD3C1}"/>
              </a:ext>
            </a:extLst>
          </p:cNvPr>
          <p:cNvSpPr/>
          <p:nvPr/>
        </p:nvSpPr>
        <p:spPr>
          <a:xfrm>
            <a:off x="2940913" y="4168783"/>
            <a:ext cx="117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Optimizer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6D1AE5-257D-C640-A95B-AA2554A17AF5}"/>
              </a:ext>
            </a:extLst>
          </p:cNvPr>
          <p:cNvSpPr/>
          <p:nvPr/>
        </p:nvSpPr>
        <p:spPr>
          <a:xfrm>
            <a:off x="2441749" y="5843020"/>
            <a:ext cx="1393369" cy="7101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Methods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11F978-9FB5-234C-8CF5-B0E2019E013E}"/>
              </a:ext>
            </a:extLst>
          </p:cNvPr>
          <p:cNvSpPr/>
          <p:nvPr/>
        </p:nvSpPr>
        <p:spPr>
          <a:xfrm>
            <a:off x="3984174" y="5844693"/>
            <a:ext cx="1220872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 Manager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64A138-4BB3-FE4D-8F37-D5A0A880FD58}"/>
              </a:ext>
            </a:extLst>
          </p:cNvPr>
          <p:cNvSpPr/>
          <p:nvPr/>
        </p:nvSpPr>
        <p:spPr>
          <a:xfrm>
            <a:off x="5342376" y="5844694"/>
            <a:ext cx="1148860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Lock Manager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3CB7EE-60DF-7F4A-BC1A-4CBC52076242}"/>
              </a:ext>
            </a:extLst>
          </p:cNvPr>
          <p:cNvSpPr/>
          <p:nvPr/>
        </p:nvSpPr>
        <p:spPr>
          <a:xfrm>
            <a:off x="6628566" y="5843020"/>
            <a:ext cx="1177329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 Manager</a:t>
            </a:r>
          </a:p>
        </p:txBody>
      </p:sp>
      <p:sp>
        <p:nvSpPr>
          <p:cNvPr id="39" name="Up-Down Arrow 38">
            <a:extLst>
              <a:ext uri="{FF2B5EF4-FFF2-40B4-BE49-F238E27FC236}">
                <a16:creationId xmlns:a16="http://schemas.microsoft.com/office/drawing/2014/main" id="{9EE3D751-F87A-6F46-8673-0BD21C2B6F37}"/>
              </a:ext>
            </a:extLst>
          </p:cNvPr>
          <p:cNvSpPr/>
          <p:nvPr/>
        </p:nvSpPr>
        <p:spPr>
          <a:xfrm>
            <a:off x="4704304" y="4989006"/>
            <a:ext cx="351692" cy="66408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12F60-7BC8-FE4E-B614-867DB4F18575}"/>
              </a:ext>
            </a:extLst>
          </p:cNvPr>
          <p:cNvSpPr txBox="1"/>
          <p:nvPr/>
        </p:nvSpPr>
        <p:spPr>
          <a:xfrm>
            <a:off x="23162" y="4524187"/>
            <a:ext cx="89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Today+Lec</a:t>
            </a:r>
            <a:r>
              <a:rPr lang="en-US" dirty="0"/>
              <a:t>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574919-A9EF-5144-9BA9-B21FE288DF7A}"/>
              </a:ext>
            </a:extLst>
          </p:cNvPr>
          <p:cNvSpPr txBox="1"/>
          <p:nvPr/>
        </p:nvSpPr>
        <p:spPr>
          <a:xfrm>
            <a:off x="2748252" y="6551546"/>
            <a:ext cx="89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Lec</a:t>
            </a:r>
            <a:r>
              <a:rPr lang="en-US" dirty="0"/>
              <a:t> 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E6183D-4657-E941-8CA5-27266AEB476F}"/>
              </a:ext>
            </a:extLst>
          </p:cNvPr>
          <p:cNvSpPr txBox="1"/>
          <p:nvPr/>
        </p:nvSpPr>
        <p:spPr>
          <a:xfrm>
            <a:off x="4029522" y="4169266"/>
            <a:ext cx="113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Lec</a:t>
            </a:r>
            <a:r>
              <a:rPr lang="en-US" dirty="0"/>
              <a:t> 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CBCA0-5974-CA48-85FC-81417D85C7AB}"/>
              </a:ext>
            </a:extLst>
          </p:cNvPr>
          <p:cNvSpPr/>
          <p:nvPr/>
        </p:nvSpPr>
        <p:spPr>
          <a:xfrm>
            <a:off x="2498452" y="4644677"/>
            <a:ext cx="205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Lec</a:t>
            </a:r>
            <a:r>
              <a:rPr lang="en-US" dirty="0"/>
              <a:t> 7 – Join Algos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554C67-E686-2447-9043-66692C86C07F}"/>
              </a:ext>
            </a:extLst>
          </p:cNvPr>
          <p:cNvSpPr txBox="1"/>
          <p:nvPr/>
        </p:nvSpPr>
        <p:spPr>
          <a:xfrm>
            <a:off x="58154" y="3391620"/>
            <a:ext cx="89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3494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A102D-4C7D-294C-A516-CDEE53F1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39F0-F370-7648-8DC3-75ED7C03A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Admission Control</a:t>
            </a:r>
          </a:p>
          <a:p>
            <a:r>
              <a:rPr lang="en-US" dirty="0"/>
              <a:t>Query Rewriting</a:t>
            </a:r>
          </a:p>
          <a:p>
            <a:r>
              <a:rPr lang="en-US" dirty="0"/>
              <a:t>Plan Formulation (SQL </a:t>
            </a:r>
            <a:r>
              <a:rPr lang="en-US" dirty="0">
                <a:sym typeface="Wingdings" pitchFamily="2" charset="2"/>
              </a:rPr>
              <a:t> Tree)</a:t>
            </a:r>
          </a:p>
          <a:p>
            <a:r>
              <a:rPr lang="en-US" dirty="0">
                <a:sym typeface="Wingdings" pitchFamily="2" charset="2"/>
              </a:rPr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2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A102D-4C7D-294C-A516-CDEE53F1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39F0-F370-7648-8DC3-75ED7C03A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Admission Control</a:t>
            </a:r>
          </a:p>
          <a:p>
            <a:r>
              <a:rPr lang="en-US" b="1" dirty="0"/>
              <a:t>Query Rewriting</a:t>
            </a:r>
          </a:p>
          <a:p>
            <a:r>
              <a:rPr lang="en-US" dirty="0"/>
              <a:t>Plan Formulation (SQL </a:t>
            </a:r>
            <a:r>
              <a:rPr lang="en-US" dirty="0">
                <a:sym typeface="Wingdings" pitchFamily="2" charset="2"/>
              </a:rPr>
              <a:t> Tree)</a:t>
            </a:r>
          </a:p>
          <a:p>
            <a:r>
              <a:rPr lang="en-US" dirty="0">
                <a:sym typeface="Wingdings" pitchFamily="2" charset="2"/>
              </a:rPr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3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AD4B-55D5-9540-BAFA-67A6CA11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Rewriting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FC530-EBB0-8D4B-B1C1-ED17E3DC8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Substitution</a:t>
            </a:r>
          </a:p>
          <a:p>
            <a:r>
              <a:rPr lang="en-US" dirty="0"/>
              <a:t>Predicate Transforms</a:t>
            </a:r>
          </a:p>
          <a:p>
            <a:r>
              <a:rPr lang="en-US" dirty="0"/>
              <a:t>Subquery Flattening</a:t>
            </a:r>
          </a:p>
        </p:txBody>
      </p:sp>
    </p:spTree>
    <p:extLst>
      <p:ext uri="{BB962C8B-B14F-4D97-AF65-F5344CB8AC3E}">
        <p14:creationId xmlns:p14="http://schemas.microsoft.com/office/powerpoint/2010/main" val="374383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750A-F230-F84A-AEBE-AD05A3A5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Substitution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1C78841-3B6E-4D45-B19A-59E4970A8E1A}"/>
              </a:ext>
            </a:extLst>
          </p:cNvPr>
          <p:cNvSpPr/>
          <p:nvPr/>
        </p:nvSpPr>
        <p:spPr>
          <a:xfrm>
            <a:off x="4572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Helvetica" pitchFamily="2" charset="0"/>
              </a:rPr>
              <a:t>create view </a:t>
            </a:r>
            <a:r>
              <a:rPr lang="en-US" dirty="0" err="1">
                <a:latin typeface="Helvetica" pitchFamily="2" charset="0"/>
              </a:rPr>
              <a:t>sals</a:t>
            </a:r>
            <a:r>
              <a:rPr lang="en-US" dirty="0">
                <a:latin typeface="Helvetica" pitchFamily="2" charset="0"/>
              </a:rPr>
              <a:t> as (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)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97199AD-DB6D-A944-95DF-F413594DFBFB}"/>
              </a:ext>
            </a:extLst>
          </p:cNvPr>
          <p:cNvSpPr/>
          <p:nvPr/>
        </p:nvSpPr>
        <p:spPr>
          <a:xfrm>
            <a:off x="457200" y="1684655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emp : id, 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, age, dept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CF74F4F-4CF2-CF4C-8255-6410DA06B614}"/>
              </a:ext>
            </a:extLst>
          </p:cNvPr>
          <p:cNvSpPr/>
          <p:nvPr/>
        </p:nvSpPr>
        <p:spPr>
          <a:xfrm>
            <a:off x="457200" y="4804013"/>
            <a:ext cx="425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select 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 from </a:t>
            </a:r>
            <a:r>
              <a:rPr lang="en-US" dirty="0" err="1">
                <a:latin typeface="Helvetica" pitchFamily="2" charset="0"/>
              </a:rPr>
              <a:t>sals</a:t>
            </a:r>
            <a:r>
              <a:rPr lang="en-US" dirty="0">
                <a:latin typeface="Helvetica" pitchFamily="2" charset="0"/>
              </a:rPr>
              <a:t> where dept = '</a:t>
            </a:r>
            <a:r>
              <a:rPr lang="en-US" dirty="0" err="1">
                <a:latin typeface="Helvetica" pitchFamily="2" charset="0"/>
              </a:rPr>
              <a:t>eecs</a:t>
            </a:r>
            <a:r>
              <a:rPr lang="en-US" dirty="0">
                <a:latin typeface="Helvetica" pitchFamily="2" charset="0"/>
              </a:rPr>
              <a:t>';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DB8E5C9-270B-EE4C-8266-CBF0B930AC10}"/>
              </a:ext>
            </a:extLst>
          </p:cNvPr>
          <p:cNvSpPr/>
          <p:nvPr/>
        </p:nvSpPr>
        <p:spPr>
          <a:xfrm>
            <a:off x="5168537" y="2551837"/>
            <a:ext cx="230383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select 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 from (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)where dept = '</a:t>
            </a:r>
            <a:r>
              <a:rPr lang="en-US" dirty="0" err="1">
                <a:latin typeface="Helvetica" pitchFamily="2" charset="0"/>
              </a:rPr>
              <a:t>eecs</a:t>
            </a:r>
            <a:r>
              <a:rPr lang="en-US" dirty="0">
                <a:latin typeface="Helvetica" pitchFamily="2" charset="0"/>
              </a:rPr>
              <a:t>';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682CEB2-BF75-C942-9660-9256B55FAD78}"/>
              </a:ext>
            </a:extLst>
          </p:cNvPr>
          <p:cNvSpPr/>
          <p:nvPr/>
        </p:nvSpPr>
        <p:spPr>
          <a:xfrm>
            <a:off x="689838" y="2967335"/>
            <a:ext cx="3215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select dept, avg(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) as </a:t>
            </a:r>
            <a:r>
              <a:rPr lang="en-US" dirty="0" err="1">
                <a:latin typeface="Helvetica" pitchFamily="2" charset="0"/>
              </a:rPr>
              <a:t>sal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from emp</a:t>
            </a:r>
          </a:p>
          <a:p>
            <a:r>
              <a:rPr lang="en-US" dirty="0">
                <a:latin typeface="Helvetica" pitchFamily="2" charset="0"/>
              </a:rPr>
              <a:t>group by dept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5244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7012-089E-C94D-87CB-745C36C0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Transforms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E656A-341E-6141-BACF-B7C55678E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01605" cy="4525963"/>
          </a:xfrm>
        </p:spPr>
        <p:txBody>
          <a:bodyPr/>
          <a:lstStyle/>
          <a:p>
            <a:r>
              <a:rPr lang="en-US" dirty="0"/>
              <a:t>Remove &amp; simplify expressions, improve </a:t>
            </a:r>
          </a:p>
          <a:p>
            <a:r>
              <a:rPr lang="en-US" dirty="0"/>
              <a:t>Constant Simplification</a:t>
            </a:r>
          </a:p>
          <a:p>
            <a:pPr marL="457200" lvl="1" indent="0">
              <a:buNone/>
            </a:pPr>
            <a:r>
              <a:rPr lang="en-US" sz="2400" dirty="0">
                <a:latin typeface="Courier" pitchFamily="2" charset="0"/>
              </a:rPr>
              <a:t>WHERE </a:t>
            </a:r>
            <a:r>
              <a:rPr lang="en-US" sz="2400" dirty="0" err="1">
                <a:latin typeface="Courier" pitchFamily="2" charset="0"/>
              </a:rPr>
              <a:t>sal</a:t>
            </a:r>
            <a:r>
              <a:rPr lang="en-US" sz="2400" dirty="0">
                <a:latin typeface="Courier" pitchFamily="2" charset="0"/>
              </a:rPr>
              <a:t> &gt; 1000 + 4000 </a:t>
            </a:r>
            <a:r>
              <a:rPr lang="en-US" sz="2400" dirty="0">
                <a:latin typeface="Courier" pitchFamily="2" charset="0"/>
                <a:sym typeface="Wingdings" pitchFamily="2" charset="2"/>
              </a:rPr>
              <a:t> WHERE </a:t>
            </a:r>
            <a:r>
              <a:rPr lang="en-US" sz="2400" dirty="0" err="1">
                <a:latin typeface="Courier" pitchFamily="2" charset="0"/>
                <a:sym typeface="Wingdings" pitchFamily="2" charset="2"/>
              </a:rPr>
              <a:t>sal</a:t>
            </a:r>
            <a:r>
              <a:rPr lang="en-US" sz="2400" dirty="0">
                <a:latin typeface="Courier" pitchFamily="2" charset="0"/>
                <a:sym typeface="Wingdings" pitchFamily="2" charset="2"/>
              </a:rPr>
              <a:t> &gt; 5000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Exploit constraints</a:t>
            </a:r>
          </a:p>
          <a:p>
            <a:pPr marL="457200" lvl="1" indent="0">
              <a:buNone/>
            </a:pPr>
            <a:r>
              <a:rPr lang="en-US" sz="1800" dirty="0" err="1">
                <a:latin typeface="Courier" pitchFamily="2" charset="0"/>
              </a:rPr>
              <a:t>a.did</a:t>
            </a:r>
            <a:r>
              <a:rPr lang="en-US" sz="1800" dirty="0">
                <a:latin typeface="Courier" pitchFamily="2" charset="0"/>
              </a:rPr>
              <a:t> = 10 and </a:t>
            </a:r>
            <a:r>
              <a:rPr lang="en-US" sz="1800" dirty="0" err="1">
                <a:latin typeface="Courier" pitchFamily="2" charset="0"/>
              </a:rPr>
              <a:t>a.did</a:t>
            </a:r>
            <a:r>
              <a:rPr lang="en-US" sz="1800" dirty="0">
                <a:latin typeface="Courier" pitchFamily="2" charset="0"/>
              </a:rPr>
              <a:t> = </a:t>
            </a:r>
            <a:r>
              <a:rPr lang="en-US" sz="1800" dirty="0" err="1">
                <a:latin typeface="Courier" pitchFamily="2" charset="0"/>
              </a:rPr>
              <a:t>dept.dno</a:t>
            </a:r>
            <a:endParaRPr lang="en-US" sz="1800" dirty="0">
              <a:latin typeface="Courier" pitchFamily="2" charset="0"/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Remove redundant expressions</a:t>
            </a:r>
          </a:p>
          <a:p>
            <a:pPr marL="457200" lvl="1" indent="0">
              <a:buNone/>
            </a:pPr>
            <a:r>
              <a:rPr lang="en-US" sz="2400" dirty="0" err="1">
                <a:latin typeface="Courier" pitchFamily="2" charset="0"/>
              </a:rPr>
              <a:t>a.sal</a:t>
            </a:r>
            <a:r>
              <a:rPr lang="en-US" sz="2400" dirty="0">
                <a:latin typeface="Courier" pitchFamily="2" charset="0"/>
              </a:rPr>
              <a:t> &gt; 10k and  </a:t>
            </a:r>
            <a:r>
              <a:rPr lang="en-US" sz="2400" dirty="0" err="1">
                <a:latin typeface="Courier" pitchFamily="2" charset="0"/>
              </a:rPr>
              <a:t>sal</a:t>
            </a:r>
            <a:r>
              <a:rPr lang="en-US" sz="2400" dirty="0">
                <a:latin typeface="Courier" pitchFamily="2" charset="0"/>
              </a:rPr>
              <a:t> &gt; 20k 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F07156-92B4-FD43-BB2F-B89D67CEF11C}"/>
              </a:ext>
            </a:extLst>
          </p:cNvPr>
          <p:cNvSpPr/>
          <p:nvPr/>
        </p:nvSpPr>
        <p:spPr>
          <a:xfrm>
            <a:off x="5162146" y="4326857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 and </a:t>
            </a:r>
            <a:r>
              <a:rPr lang="en-US" i="1" dirty="0" err="1">
                <a:latin typeface="Courier" pitchFamily="2" charset="0"/>
              </a:rPr>
              <a:t>dept.dno</a:t>
            </a:r>
            <a:r>
              <a:rPr lang="en-US" i="1" dirty="0">
                <a:latin typeface="Courier" pitchFamily="2" charset="0"/>
              </a:rPr>
              <a:t> = 10</a:t>
            </a: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7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F986E6-3FC6-7EC8-2C69-F94E692B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650"/>
            <a:ext cx="8229600" cy="875312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What happens inside?</a:t>
            </a:r>
            <a:endParaRPr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1525D-9D88-E2CA-13F3-94F0E524298D}"/>
              </a:ext>
            </a:extLst>
          </p:cNvPr>
          <p:cNvSpPr txBox="1"/>
          <p:nvPr/>
        </p:nvSpPr>
        <p:spPr>
          <a:xfrm>
            <a:off x="3099962" y="1139442"/>
            <a:ext cx="2944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*</a:t>
            </a:r>
            <a:br>
              <a:rPr lang="en-US" dirty="0"/>
            </a:br>
            <a:r>
              <a:rPr lang="en-US" dirty="0"/>
              <a:t>FROM animals</a:t>
            </a:r>
          </a:p>
          <a:p>
            <a:r>
              <a:rPr lang="en-US" dirty="0"/>
              <a:t>WHERE species = ‘Giraffe’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39A328E-C16B-A181-0F70-3B4EC5DD4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32436"/>
              </p:ext>
            </p:extLst>
          </p:nvPr>
        </p:nvGraphicFramePr>
        <p:xfrm>
          <a:off x="1524000" y="544529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7275784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3058559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70934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541735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29861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7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Giraffe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18276"/>
                  </a:ext>
                </a:extLst>
              </a:tr>
            </a:tbl>
          </a:graphicData>
        </a:graphic>
      </p:graphicFrame>
      <p:pic>
        <p:nvPicPr>
          <p:cNvPr id="10" name="Picture 9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D5321FF0-EEFE-629E-6D7C-2D823D551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496" y="2696682"/>
            <a:ext cx="1843008" cy="184300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210989-D57E-D6ED-50A2-E6E4861F54B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4572000" y="2062772"/>
            <a:ext cx="0" cy="633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F0E5CD-9529-1249-07C5-16C7C16A9B13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4572000" y="4539690"/>
            <a:ext cx="0" cy="9056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7012-089E-C94D-87CB-745C36C0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Transforms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E656A-341E-6141-BACF-B7C55678E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01605" cy="4525963"/>
          </a:xfrm>
        </p:spPr>
        <p:txBody>
          <a:bodyPr/>
          <a:lstStyle/>
          <a:p>
            <a:r>
              <a:rPr lang="en-US" dirty="0"/>
              <a:t>Remove &amp; simplify expressions, improve </a:t>
            </a:r>
          </a:p>
          <a:p>
            <a:r>
              <a:rPr lang="en-US" dirty="0"/>
              <a:t>Constant Simplification</a:t>
            </a:r>
          </a:p>
          <a:p>
            <a:pPr marL="457200" lvl="1" indent="0">
              <a:buNone/>
            </a:pPr>
            <a:r>
              <a:rPr lang="en-US" sz="2400" dirty="0">
                <a:latin typeface="Courier" pitchFamily="2" charset="0"/>
              </a:rPr>
              <a:t>WHERE </a:t>
            </a:r>
            <a:r>
              <a:rPr lang="en-US" sz="2400" dirty="0" err="1">
                <a:latin typeface="Courier" pitchFamily="2" charset="0"/>
              </a:rPr>
              <a:t>sal</a:t>
            </a:r>
            <a:r>
              <a:rPr lang="en-US" sz="2400" dirty="0">
                <a:latin typeface="Courier" pitchFamily="2" charset="0"/>
              </a:rPr>
              <a:t> &gt; 1000 + 4000 </a:t>
            </a:r>
            <a:r>
              <a:rPr lang="en-US" sz="2400" dirty="0">
                <a:latin typeface="Courier" pitchFamily="2" charset="0"/>
                <a:sym typeface="Wingdings" pitchFamily="2" charset="2"/>
              </a:rPr>
              <a:t> WHERE </a:t>
            </a:r>
            <a:r>
              <a:rPr lang="en-US" sz="2400" dirty="0" err="1">
                <a:latin typeface="Courier" pitchFamily="2" charset="0"/>
                <a:sym typeface="Wingdings" pitchFamily="2" charset="2"/>
              </a:rPr>
              <a:t>sal</a:t>
            </a:r>
            <a:r>
              <a:rPr lang="en-US" sz="2400" dirty="0">
                <a:latin typeface="Courier" pitchFamily="2" charset="0"/>
                <a:sym typeface="Wingdings" pitchFamily="2" charset="2"/>
              </a:rPr>
              <a:t> &gt; 5000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Exploit constraints</a:t>
            </a:r>
          </a:p>
          <a:p>
            <a:pPr marL="457200" lvl="1" indent="0">
              <a:buNone/>
            </a:pPr>
            <a:r>
              <a:rPr lang="en-US" sz="1800" dirty="0" err="1">
                <a:latin typeface="Courier" pitchFamily="2" charset="0"/>
              </a:rPr>
              <a:t>a.did</a:t>
            </a:r>
            <a:r>
              <a:rPr lang="en-US" sz="1800" dirty="0">
                <a:latin typeface="Courier" pitchFamily="2" charset="0"/>
              </a:rPr>
              <a:t> = 10 and </a:t>
            </a:r>
            <a:r>
              <a:rPr lang="en-US" sz="1800" dirty="0" err="1">
                <a:latin typeface="Courier" pitchFamily="2" charset="0"/>
              </a:rPr>
              <a:t>a.did</a:t>
            </a:r>
            <a:r>
              <a:rPr lang="en-US" sz="1800" dirty="0">
                <a:latin typeface="Courier" pitchFamily="2" charset="0"/>
              </a:rPr>
              <a:t> = </a:t>
            </a:r>
            <a:r>
              <a:rPr lang="en-US" sz="1800" dirty="0" err="1">
                <a:latin typeface="Courier" pitchFamily="2" charset="0"/>
              </a:rPr>
              <a:t>dept.dno</a:t>
            </a:r>
            <a:endParaRPr lang="en-US" sz="1800" dirty="0">
              <a:latin typeface="Courier" pitchFamily="2" charset="0"/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Remove redundant expressions</a:t>
            </a:r>
          </a:p>
          <a:p>
            <a:pPr marL="457200" lvl="1" indent="0">
              <a:buNone/>
            </a:pPr>
            <a:r>
              <a:rPr lang="en-US" sz="2400" strike="sngStrike" dirty="0" err="1">
                <a:latin typeface="Courier" pitchFamily="2" charset="0"/>
              </a:rPr>
              <a:t>a.sal</a:t>
            </a:r>
            <a:r>
              <a:rPr lang="en-US" sz="2400" strike="sngStrike" dirty="0">
                <a:latin typeface="Courier" pitchFamily="2" charset="0"/>
              </a:rPr>
              <a:t> &gt; 10k and</a:t>
            </a:r>
            <a:r>
              <a:rPr lang="en-US" sz="2400" dirty="0">
                <a:latin typeface="Courier" pitchFamily="2" charset="0"/>
              </a:rPr>
              <a:t>  </a:t>
            </a:r>
            <a:r>
              <a:rPr lang="en-US" sz="2400" dirty="0" err="1">
                <a:latin typeface="Courier" pitchFamily="2" charset="0"/>
              </a:rPr>
              <a:t>sal</a:t>
            </a:r>
            <a:r>
              <a:rPr lang="en-US" sz="2400" dirty="0">
                <a:latin typeface="Courier" pitchFamily="2" charset="0"/>
              </a:rPr>
              <a:t> &gt; 20k 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F07156-92B4-FD43-BB2F-B89D67CEF11C}"/>
              </a:ext>
            </a:extLst>
          </p:cNvPr>
          <p:cNvSpPr/>
          <p:nvPr/>
        </p:nvSpPr>
        <p:spPr>
          <a:xfrm>
            <a:off x="5162146" y="4326857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 and </a:t>
            </a:r>
            <a:r>
              <a:rPr lang="en-US" i="1" dirty="0" err="1">
                <a:latin typeface="Courier" pitchFamily="2" charset="0"/>
              </a:rPr>
              <a:t>dept.dno</a:t>
            </a:r>
            <a:r>
              <a:rPr lang="en-US" i="1" dirty="0">
                <a:latin typeface="Courier" pitchFamily="2" charset="0"/>
              </a:rPr>
              <a:t> = 10</a:t>
            </a: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3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09C2-C6D9-EA40-93E6-C4A50619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Subquery Flattening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1D82D-88AC-1941-861B-55ABB0BD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Subqueries Can Be Eliminated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15B7E-B8CB-D845-A177-173F5A7442F6}"/>
              </a:ext>
            </a:extLst>
          </p:cNvPr>
          <p:cNvSpPr/>
          <p:nvPr/>
        </p:nvSpPr>
        <p:spPr>
          <a:xfrm>
            <a:off x="631261" y="2304835"/>
            <a:ext cx="33778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select 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 from (</a:t>
            </a:r>
          </a:p>
          <a:p>
            <a:pPr lvl="1"/>
            <a:r>
              <a:rPr lang="en-US" dirty="0">
                <a:latin typeface="Helvetica" pitchFamily="2" charset="0"/>
              </a:rPr>
              <a:t>select dept, avg(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) as </a:t>
            </a:r>
            <a:r>
              <a:rPr lang="en-US" dirty="0" err="1">
                <a:latin typeface="Helvetica" pitchFamily="2" charset="0"/>
              </a:rPr>
              <a:t>sal</a:t>
            </a:r>
            <a:endParaRPr lang="en-US" dirty="0">
              <a:latin typeface="Helvetica" pitchFamily="2" charset="0"/>
            </a:endParaRPr>
          </a:p>
          <a:p>
            <a:pPr lvl="1"/>
            <a:r>
              <a:rPr lang="en-US" dirty="0">
                <a:latin typeface="Helvetica" pitchFamily="2" charset="0"/>
              </a:rPr>
              <a:t>from emp</a:t>
            </a:r>
          </a:p>
          <a:p>
            <a:pPr lvl="1"/>
            <a:r>
              <a:rPr lang="en-US" dirty="0">
                <a:latin typeface="Helvetica" pitchFamily="2" charset="0"/>
              </a:rPr>
              <a:t>group by dept</a:t>
            </a:r>
            <a:endParaRPr lang="en-US" dirty="0"/>
          </a:p>
          <a:p>
            <a:r>
              <a:rPr lang="en-US" dirty="0">
                <a:latin typeface="Helvetica" pitchFamily="2" charset="0"/>
              </a:rPr>
              <a:t>)where dept = '</a:t>
            </a:r>
            <a:r>
              <a:rPr lang="en-US" dirty="0" err="1">
                <a:latin typeface="Helvetica" pitchFamily="2" charset="0"/>
              </a:rPr>
              <a:t>eecs</a:t>
            </a:r>
            <a:r>
              <a:rPr lang="en-US" dirty="0">
                <a:latin typeface="Helvetica" pitchFamily="2" charset="0"/>
              </a:rPr>
              <a:t>';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8535B7-FB0E-AF4C-99C6-3BB504407B4B}"/>
              </a:ext>
            </a:extLst>
          </p:cNvPr>
          <p:cNvSpPr/>
          <p:nvPr/>
        </p:nvSpPr>
        <p:spPr>
          <a:xfrm>
            <a:off x="5533979" y="2443333"/>
            <a:ext cx="22781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select avg(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) </a:t>
            </a:r>
          </a:p>
          <a:p>
            <a:pPr lvl="1"/>
            <a:r>
              <a:rPr lang="en-US" dirty="0">
                <a:latin typeface="Helvetica" pitchFamily="2" charset="0"/>
              </a:rPr>
              <a:t>from emp</a:t>
            </a:r>
          </a:p>
          <a:p>
            <a:pPr lvl="1"/>
            <a:r>
              <a:rPr lang="en-US" dirty="0">
                <a:latin typeface="Helvetica" pitchFamily="2" charset="0"/>
              </a:rPr>
              <a:t>group by dept</a:t>
            </a:r>
            <a:endParaRPr lang="en-US" dirty="0"/>
          </a:p>
          <a:p>
            <a:r>
              <a:rPr lang="en-US" dirty="0">
                <a:latin typeface="Helvetica" pitchFamily="2" charset="0"/>
              </a:rPr>
              <a:t>having dept = '</a:t>
            </a:r>
            <a:r>
              <a:rPr lang="en-US" dirty="0" err="1">
                <a:latin typeface="Helvetica" pitchFamily="2" charset="0"/>
              </a:rPr>
              <a:t>eecs</a:t>
            </a:r>
            <a:r>
              <a:rPr lang="en-US" dirty="0">
                <a:latin typeface="Helvetica" pitchFamily="2" charset="0"/>
              </a:rPr>
              <a:t>';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694E738-0223-B749-9A2F-FD71CA78BEAC}"/>
              </a:ext>
            </a:extLst>
          </p:cNvPr>
          <p:cNvSpPr/>
          <p:nvPr/>
        </p:nvSpPr>
        <p:spPr>
          <a:xfrm>
            <a:off x="4349068" y="2834233"/>
            <a:ext cx="844952" cy="418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BDD93-6469-6BF8-1B11-CEDAC3E6D9BB}"/>
              </a:ext>
            </a:extLst>
          </p:cNvPr>
          <p:cNvSpPr txBox="1"/>
          <p:nvPr/>
        </p:nvSpPr>
        <p:spPr>
          <a:xfrm>
            <a:off x="631261" y="4741810"/>
            <a:ext cx="8229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Can you come up with an example where this is not possible?</a:t>
            </a:r>
          </a:p>
        </p:txBody>
      </p:sp>
    </p:spTree>
    <p:extLst>
      <p:ext uri="{BB962C8B-B14F-4D97-AF65-F5344CB8AC3E}">
        <p14:creationId xmlns:p14="http://schemas.microsoft.com/office/powerpoint/2010/main" val="7321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09C2-C6D9-EA40-93E6-C4A50619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Subquery Flattening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1D82D-88AC-1941-861B-55ABB0BD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Subqueries Can Be Eliminated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 always possible;  consider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15B7E-B8CB-D845-A177-173F5A7442F6}"/>
              </a:ext>
            </a:extLst>
          </p:cNvPr>
          <p:cNvSpPr/>
          <p:nvPr/>
        </p:nvSpPr>
        <p:spPr>
          <a:xfrm>
            <a:off x="631261" y="2304835"/>
            <a:ext cx="33778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select 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 from (</a:t>
            </a:r>
          </a:p>
          <a:p>
            <a:pPr lvl="1"/>
            <a:r>
              <a:rPr lang="en-US" dirty="0">
                <a:latin typeface="Helvetica" pitchFamily="2" charset="0"/>
              </a:rPr>
              <a:t>select dept, avg(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) as </a:t>
            </a:r>
            <a:r>
              <a:rPr lang="en-US" dirty="0" err="1">
                <a:latin typeface="Helvetica" pitchFamily="2" charset="0"/>
              </a:rPr>
              <a:t>sal</a:t>
            </a:r>
            <a:endParaRPr lang="en-US" dirty="0">
              <a:latin typeface="Helvetica" pitchFamily="2" charset="0"/>
            </a:endParaRPr>
          </a:p>
          <a:p>
            <a:pPr lvl="1"/>
            <a:r>
              <a:rPr lang="en-US" dirty="0">
                <a:latin typeface="Helvetica" pitchFamily="2" charset="0"/>
              </a:rPr>
              <a:t>from emp</a:t>
            </a:r>
          </a:p>
          <a:p>
            <a:pPr lvl="1"/>
            <a:r>
              <a:rPr lang="en-US" dirty="0">
                <a:latin typeface="Helvetica" pitchFamily="2" charset="0"/>
              </a:rPr>
              <a:t>group by dept</a:t>
            </a:r>
            <a:endParaRPr lang="en-US" dirty="0"/>
          </a:p>
          <a:p>
            <a:r>
              <a:rPr lang="en-US" dirty="0">
                <a:latin typeface="Helvetica" pitchFamily="2" charset="0"/>
              </a:rPr>
              <a:t>)where dept = '</a:t>
            </a:r>
            <a:r>
              <a:rPr lang="en-US" dirty="0" err="1">
                <a:latin typeface="Helvetica" pitchFamily="2" charset="0"/>
              </a:rPr>
              <a:t>eecs</a:t>
            </a:r>
            <a:r>
              <a:rPr lang="en-US" dirty="0">
                <a:latin typeface="Helvetica" pitchFamily="2" charset="0"/>
              </a:rPr>
              <a:t>';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8535B7-FB0E-AF4C-99C6-3BB504407B4B}"/>
              </a:ext>
            </a:extLst>
          </p:cNvPr>
          <p:cNvSpPr/>
          <p:nvPr/>
        </p:nvSpPr>
        <p:spPr>
          <a:xfrm>
            <a:off x="5533979" y="2443333"/>
            <a:ext cx="22781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select avg(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) </a:t>
            </a:r>
          </a:p>
          <a:p>
            <a:pPr lvl="1"/>
            <a:r>
              <a:rPr lang="en-US" dirty="0">
                <a:latin typeface="Helvetica" pitchFamily="2" charset="0"/>
              </a:rPr>
              <a:t>from emp</a:t>
            </a:r>
          </a:p>
          <a:p>
            <a:pPr lvl="1"/>
            <a:r>
              <a:rPr lang="en-US" dirty="0">
                <a:latin typeface="Helvetica" pitchFamily="2" charset="0"/>
              </a:rPr>
              <a:t>group by dept</a:t>
            </a:r>
            <a:endParaRPr lang="en-US" dirty="0"/>
          </a:p>
          <a:p>
            <a:r>
              <a:rPr lang="en-US" dirty="0">
                <a:latin typeface="Helvetica" pitchFamily="2" charset="0"/>
              </a:rPr>
              <a:t>having dept = '</a:t>
            </a:r>
            <a:r>
              <a:rPr lang="en-US" dirty="0" err="1">
                <a:latin typeface="Helvetica" pitchFamily="2" charset="0"/>
              </a:rPr>
              <a:t>eecs</a:t>
            </a:r>
            <a:r>
              <a:rPr lang="en-US" dirty="0">
                <a:latin typeface="Helvetica" pitchFamily="2" charset="0"/>
              </a:rPr>
              <a:t>';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694E738-0223-B749-9A2F-FD71CA78BEAC}"/>
              </a:ext>
            </a:extLst>
          </p:cNvPr>
          <p:cNvSpPr/>
          <p:nvPr/>
        </p:nvSpPr>
        <p:spPr>
          <a:xfrm>
            <a:off x="4349068" y="2834233"/>
            <a:ext cx="844952" cy="418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7F5F1F-11CC-C94A-86EA-9EDF29B40663}"/>
              </a:ext>
            </a:extLst>
          </p:cNvPr>
          <p:cNvSpPr/>
          <p:nvPr/>
        </p:nvSpPr>
        <p:spPr>
          <a:xfrm>
            <a:off x="211118" y="48114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Helvetica" pitchFamily="2" charset="0"/>
              </a:rPr>
              <a:t>create view </a:t>
            </a:r>
            <a:r>
              <a:rPr lang="en-US" dirty="0" err="1">
                <a:latin typeface="Helvetica" pitchFamily="2" charset="0"/>
              </a:rPr>
              <a:t>sals</a:t>
            </a:r>
            <a:r>
              <a:rPr lang="en-US" dirty="0">
                <a:latin typeface="Helvetica" pitchFamily="2" charset="0"/>
              </a:rPr>
              <a:t> as {</a:t>
            </a:r>
          </a:p>
          <a:p>
            <a:pPr lvl="1"/>
            <a:r>
              <a:rPr lang="en-US" dirty="0">
                <a:latin typeface="Helvetica" pitchFamily="2" charset="0"/>
              </a:rPr>
              <a:t>select distinct dept, 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 </a:t>
            </a:r>
          </a:p>
          <a:p>
            <a:pPr lvl="1"/>
            <a:r>
              <a:rPr lang="en-US" dirty="0">
                <a:latin typeface="Helvetica" pitchFamily="2" charset="0"/>
              </a:rPr>
              <a:t>from emp</a:t>
            </a:r>
          </a:p>
          <a:p>
            <a:r>
              <a:rPr lang="en-US" dirty="0">
                <a:latin typeface="Helvetica" pitchFamily="2" charset="0"/>
              </a:rPr>
              <a:t>}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96933A-C30F-9A43-BE17-B0C0039F4C33}"/>
              </a:ext>
            </a:extLst>
          </p:cNvPr>
          <p:cNvSpPr/>
          <p:nvPr/>
        </p:nvSpPr>
        <p:spPr>
          <a:xfrm>
            <a:off x="197492" y="5999452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select avg(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) from </a:t>
            </a:r>
            <a:r>
              <a:rPr lang="en-US" dirty="0" err="1">
                <a:latin typeface="Helvetica" pitchFamily="2" charset="0"/>
              </a:rPr>
              <a:t>sals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8BA745-5F70-5B49-8B5E-736765BF269E}"/>
              </a:ext>
            </a:extLst>
          </p:cNvPr>
          <p:cNvSpPr/>
          <p:nvPr/>
        </p:nvSpPr>
        <p:spPr>
          <a:xfrm>
            <a:off x="3635023" y="49637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Helvetica" pitchFamily="2" charset="0"/>
              </a:rPr>
              <a:t>select avg(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) from (</a:t>
            </a:r>
          </a:p>
          <a:p>
            <a:pPr lvl="1"/>
            <a:r>
              <a:rPr lang="en-US" dirty="0">
                <a:latin typeface="Helvetica" pitchFamily="2" charset="0"/>
              </a:rPr>
              <a:t>select distinct dept, </a:t>
            </a:r>
            <a:r>
              <a:rPr lang="en-US" dirty="0" err="1">
                <a:latin typeface="Helvetica" pitchFamily="2" charset="0"/>
              </a:rPr>
              <a:t>sal</a:t>
            </a:r>
            <a:endParaRPr lang="en-US" dirty="0">
              <a:latin typeface="Helvetica" pitchFamily="2" charset="0"/>
            </a:endParaRPr>
          </a:p>
          <a:p>
            <a:pPr lvl="1"/>
            <a:r>
              <a:rPr lang="en-US" dirty="0">
                <a:latin typeface="Helvetica" pitchFamily="2" charset="0"/>
              </a:rPr>
              <a:t>from emp</a:t>
            </a:r>
          </a:p>
          <a:p>
            <a:r>
              <a:rPr lang="en-US" dirty="0">
                <a:latin typeface="Helvetica" pitchFamily="2" charset="0"/>
              </a:rPr>
              <a:t>)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3C0C08-B0A3-1B43-A43A-E4EAAA735AB7}"/>
              </a:ext>
            </a:extLst>
          </p:cNvPr>
          <p:cNvSpPr/>
          <p:nvPr/>
        </p:nvSpPr>
        <p:spPr>
          <a:xfrm>
            <a:off x="7270046" y="5009998"/>
            <a:ext cx="1873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select avg(distinct </a:t>
            </a:r>
            <a:r>
              <a:rPr lang="en-US" dirty="0" err="1">
                <a:latin typeface="Helvetica" pitchFamily="2" charset="0"/>
              </a:rPr>
              <a:t>sal</a:t>
            </a:r>
            <a:r>
              <a:rPr lang="en-US" dirty="0">
                <a:latin typeface="Helvetica" pitchFamily="2" charset="0"/>
              </a:rPr>
              <a:t>) from emp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19BF1DA-F31F-9940-8407-F34BFF3D601C}"/>
              </a:ext>
            </a:extLst>
          </p:cNvPr>
          <p:cNvSpPr/>
          <p:nvPr/>
        </p:nvSpPr>
        <p:spPr>
          <a:xfrm>
            <a:off x="3182676" y="5286519"/>
            <a:ext cx="452347" cy="418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4A8FC0C-BEDF-7B45-A5F7-0A853D49F7AB}"/>
              </a:ext>
            </a:extLst>
          </p:cNvPr>
          <p:cNvSpPr/>
          <p:nvPr/>
        </p:nvSpPr>
        <p:spPr>
          <a:xfrm>
            <a:off x="6790269" y="5240782"/>
            <a:ext cx="452347" cy="418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C63778-9DD6-CA4D-8153-AE64B1C04C98}"/>
              </a:ext>
            </a:extLst>
          </p:cNvPr>
          <p:cNvSpPr txBox="1"/>
          <p:nvPr/>
        </p:nvSpPr>
        <p:spPr>
          <a:xfrm>
            <a:off x="6790269" y="4811402"/>
            <a:ext cx="42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8" name="&quot;No&quot; Symbol 17">
            <a:extLst>
              <a:ext uri="{FF2B5EF4-FFF2-40B4-BE49-F238E27FC236}">
                <a16:creationId xmlns:a16="http://schemas.microsoft.com/office/drawing/2014/main" id="{0C2BEA8F-6396-6244-9352-BC272DA84FB0}"/>
              </a:ext>
            </a:extLst>
          </p:cNvPr>
          <p:cNvSpPr/>
          <p:nvPr/>
        </p:nvSpPr>
        <p:spPr>
          <a:xfrm>
            <a:off x="6646882" y="4580292"/>
            <a:ext cx="2286000" cy="2129741"/>
          </a:xfrm>
          <a:prstGeom prst="noSmok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3183F99-9AFE-7B4B-BF9B-DB795667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Study Break (Tricky)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CC32DB9B-B87B-074F-B749-2BDF89932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6850"/>
            <a:ext cx="8886825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Flatten this query (</a:t>
            </a:r>
            <a:r>
              <a:rPr lang="en-US" altLang="en-US" i="1" dirty="0">
                <a:ea typeface="ＭＳ Ｐゴシック" panose="020B0600070205080204" pitchFamily="34" charset="-128"/>
              </a:rPr>
              <a:t>departments where number of machines is more than number of employees</a:t>
            </a:r>
            <a:r>
              <a:rPr lang="en-US" altLang="en-US" dirty="0">
                <a:ea typeface="ＭＳ Ｐゴシック" panose="020B0600070205080204" pitchFamily="34" charset="-128"/>
              </a:rPr>
              <a:t>):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SELECT </a:t>
            </a:r>
            <a:r>
              <a:rPr lang="en-US" altLang="en-US" sz="2400" dirty="0" err="1">
                <a:latin typeface="Courier" pitchFamily="2" charset="0"/>
                <a:ea typeface="ＭＳ Ｐゴシック" panose="020B0600070205080204" pitchFamily="34" charset="-128"/>
              </a:rPr>
              <a:t>dept.name</a:t>
            </a:r>
            <a:endParaRPr lang="en-US" altLang="en-US" sz="24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FROM dept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WHERE </a:t>
            </a:r>
            <a:r>
              <a:rPr lang="en-US" altLang="en-US" sz="2400" dirty="0" err="1">
                <a:latin typeface="Courier" pitchFamily="2" charset="0"/>
                <a:ea typeface="ＭＳ Ｐゴシック" panose="020B0600070205080204" pitchFamily="34" charset="-128"/>
              </a:rPr>
              <a:t>dept.num_machines</a:t>
            </a: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 &gt;=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    (SELECT COUNT(emp.*)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     FROM emp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     WHERE </a:t>
            </a:r>
            <a:r>
              <a:rPr lang="en-US" altLang="en-US" sz="2400" dirty="0" err="1">
                <a:latin typeface="Courier" pitchFamily="2" charset="0"/>
                <a:ea typeface="ＭＳ Ｐゴシック" panose="020B0600070205080204" pitchFamily="34" charset="-128"/>
              </a:rPr>
              <a:t>dept.name</a:t>
            </a: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=</a:t>
            </a:r>
            <a:r>
              <a:rPr lang="en-US" altLang="en-US" sz="2400" dirty="0" err="1">
                <a:latin typeface="Courier" pitchFamily="2" charset="0"/>
                <a:ea typeface="ＭＳ Ｐゴシック" panose="020B0600070205080204" pitchFamily="34" charset="-128"/>
              </a:rPr>
              <a:t>emp.dept_name</a:t>
            </a: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latin typeface="Courier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8AEE-4D0B-EEBD-4B7F-6E24DFE7E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89" y="22091"/>
            <a:ext cx="8229600" cy="114300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58B2D2-605D-8448-EA09-33033B81768F}"/>
              </a:ext>
            </a:extLst>
          </p:cNvPr>
          <p:cNvSpPr txBox="1">
            <a:spLocks/>
          </p:cNvSpPr>
          <p:nvPr/>
        </p:nvSpPr>
        <p:spPr bwMode="auto">
          <a:xfrm>
            <a:off x="275492" y="4608919"/>
            <a:ext cx="3880604" cy="1709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SELECT </a:t>
            </a:r>
            <a:r>
              <a:rPr lang="en-US" altLang="en-US" sz="1400" dirty="0" err="1">
                <a:latin typeface="Courier" pitchFamily="2" charset="0"/>
              </a:rPr>
              <a:t>dept.name</a:t>
            </a:r>
            <a:endParaRPr lang="en-US" altLang="en-US" sz="1400" dirty="0">
              <a:latin typeface="Courier" pitchFamily="2" charset="0"/>
            </a:endParaRPr>
          </a:p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FROM dept d, emp e</a:t>
            </a:r>
          </a:p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WHERE </a:t>
            </a:r>
            <a:r>
              <a:rPr lang="en-US" altLang="en-US" sz="1400" dirty="0" err="1">
                <a:latin typeface="Courier" pitchFamily="2" charset="0"/>
              </a:rPr>
              <a:t>d.name</a:t>
            </a:r>
            <a:r>
              <a:rPr lang="en-US" altLang="en-US" sz="1400" dirty="0">
                <a:latin typeface="Courier" pitchFamily="2" charset="0"/>
              </a:rPr>
              <a:t>=</a:t>
            </a:r>
            <a:r>
              <a:rPr lang="en-US" altLang="en-US" sz="1400" dirty="0" err="1">
                <a:latin typeface="Courier" pitchFamily="2" charset="0"/>
              </a:rPr>
              <a:t>e.dept_name</a:t>
            </a:r>
            <a:endParaRPr lang="en-US" altLang="en-US" sz="1400" dirty="0">
              <a:latin typeface="Courier" pitchFamily="2" charset="0"/>
            </a:endParaRPr>
          </a:p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GROUP BY </a:t>
            </a:r>
            <a:r>
              <a:rPr lang="en-US" altLang="en-US" sz="1400" dirty="0" err="1">
                <a:latin typeface="Courier" pitchFamily="2" charset="0"/>
              </a:rPr>
              <a:t>d.name</a:t>
            </a:r>
            <a:r>
              <a:rPr lang="en-US" altLang="en-US" sz="1400" dirty="0">
                <a:latin typeface="Courier" pitchFamily="2" charset="0"/>
              </a:rPr>
              <a:t>, </a:t>
            </a:r>
            <a:r>
              <a:rPr lang="en-US" altLang="en-US" sz="1400" dirty="0" err="1">
                <a:latin typeface="Courier" pitchFamily="2" charset="0"/>
              </a:rPr>
              <a:t>d.num_machines</a:t>
            </a:r>
            <a:r>
              <a:rPr lang="en-US" altLang="en-US" sz="1400" dirty="0">
                <a:latin typeface="Courier" pitchFamily="2" charset="0"/>
              </a:rPr>
              <a:t> </a:t>
            </a:r>
          </a:p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HAVING </a:t>
            </a:r>
            <a:r>
              <a:rPr lang="en-US" altLang="en-US" sz="1400" dirty="0" err="1">
                <a:latin typeface="Courier" pitchFamily="2" charset="0"/>
              </a:rPr>
              <a:t>d.num_machines</a:t>
            </a:r>
            <a:r>
              <a:rPr lang="en-US" altLang="en-US" sz="1400" dirty="0">
                <a:latin typeface="Courier" pitchFamily="2" charset="0"/>
              </a:rPr>
              <a:t> &gt;= COUNT(e.*)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EE4AAA-38D8-F027-8DFF-6DF917822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793" y="4608919"/>
            <a:ext cx="4593021" cy="17098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0"/>
          <a:lstStyle/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SELECT 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dept.name</a:t>
            </a:r>
            <a:endParaRPr lang="en-US" altLang="en-US" sz="14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FROM dept d</a:t>
            </a:r>
          </a:p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LEFT OUTER JOIN emp e </a:t>
            </a:r>
          </a:p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ON (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d.name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=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e.dept_name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GROUP BY 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d.name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d.num_machines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HAVING 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d.num_machines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&gt;= COUNT(e.*)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3023A3-EE3C-CD02-E974-96212BE79CF9}"/>
              </a:ext>
            </a:extLst>
          </p:cNvPr>
          <p:cNvSpPr txBox="1"/>
          <p:nvPr/>
        </p:nvSpPr>
        <p:spPr>
          <a:xfrm>
            <a:off x="1098401" y="1437745"/>
            <a:ext cx="68513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SELECT 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dept.nam</a:t>
            </a:r>
            <a:r>
              <a:rPr lang="en-US" altLang="en-US" sz="1400" dirty="0" err="1">
                <a:latin typeface="Courier" pitchFamily="2" charset="0"/>
              </a:rPr>
              <a:t>e</a:t>
            </a:r>
            <a:r>
              <a:rPr lang="en-US" altLang="en-US" sz="1400" dirty="0">
                <a:latin typeface="Courier" pitchFamily="2" charset="0"/>
              </a:rPr>
              <a:t> 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FROM dept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WHERE 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dept.num_machines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&gt;= (SELECT COUNT(emp.*) FROM emp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 						WHERE 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dept.name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=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emp.dept_name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2310700-93F4-4D8B-0D8E-769EDB1658C7}"/>
              </a:ext>
            </a:extLst>
          </p:cNvPr>
          <p:cNvSpPr txBox="1">
            <a:spLocks/>
          </p:cNvSpPr>
          <p:nvPr/>
        </p:nvSpPr>
        <p:spPr bwMode="auto">
          <a:xfrm>
            <a:off x="275492" y="2788401"/>
            <a:ext cx="3886605" cy="1709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SELECT </a:t>
            </a:r>
            <a:r>
              <a:rPr lang="en-US" altLang="en-US" sz="1400" dirty="0" err="1">
                <a:latin typeface="Courier" pitchFamily="2" charset="0"/>
              </a:rPr>
              <a:t>dept.name</a:t>
            </a:r>
            <a:endParaRPr lang="en-US" altLang="en-US" sz="1400" dirty="0">
              <a:latin typeface="Courier" pitchFamily="2" charset="0"/>
            </a:endParaRPr>
          </a:p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FROM dept d, emp e</a:t>
            </a:r>
          </a:p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WHERE </a:t>
            </a:r>
            <a:r>
              <a:rPr lang="en-US" altLang="en-US" sz="1400" dirty="0" err="1">
                <a:latin typeface="Courier" pitchFamily="2" charset="0"/>
              </a:rPr>
              <a:t>d.name</a:t>
            </a:r>
            <a:r>
              <a:rPr lang="en-US" altLang="en-US" sz="1400" dirty="0">
                <a:latin typeface="Courier" pitchFamily="2" charset="0"/>
              </a:rPr>
              <a:t>=</a:t>
            </a:r>
            <a:r>
              <a:rPr lang="en-US" altLang="en-US" sz="1400" dirty="0" err="1">
                <a:latin typeface="Courier" pitchFamily="2" charset="0"/>
              </a:rPr>
              <a:t>e.dept_name</a:t>
            </a:r>
            <a:r>
              <a:rPr lang="en-US" altLang="en-US" sz="1400" dirty="0">
                <a:latin typeface="Courier" pitchFamily="2" charset="0"/>
              </a:rPr>
              <a:t> </a:t>
            </a:r>
          </a:p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	and </a:t>
            </a:r>
            <a:r>
              <a:rPr lang="en-US" altLang="en-US" sz="1400" dirty="0" err="1">
                <a:latin typeface="Courier" pitchFamily="2" charset="0"/>
              </a:rPr>
              <a:t>d.num_machines</a:t>
            </a:r>
            <a:r>
              <a:rPr lang="en-US" altLang="en-US" sz="1400" dirty="0">
                <a:latin typeface="Courier" pitchFamily="2" charset="0"/>
              </a:rPr>
              <a:t> &gt;= COUNT(e.*) </a:t>
            </a:r>
          </a:p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GROUP BY </a:t>
            </a:r>
            <a:r>
              <a:rPr lang="en-US" altLang="en-US" sz="1400" dirty="0" err="1">
                <a:latin typeface="Courier" pitchFamily="2" charset="0"/>
              </a:rPr>
              <a:t>d.name</a:t>
            </a:r>
            <a:r>
              <a:rPr lang="en-US" altLang="en-US" sz="1400" dirty="0">
                <a:latin typeface="Courier" pitchFamily="2" charset="0"/>
              </a:rPr>
              <a:t>, </a:t>
            </a:r>
            <a:r>
              <a:rPr lang="en-US" altLang="en-US" sz="1400" dirty="0" err="1">
                <a:latin typeface="Courier" pitchFamily="2" charset="0"/>
              </a:rPr>
              <a:t>d.num_machines</a:t>
            </a:r>
            <a:r>
              <a:rPr lang="en-US" altLang="en-US" sz="1400" dirty="0">
                <a:latin typeface="Courier" pitchFamily="2" charset="0"/>
              </a:rPr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791BA2-F83A-82FA-D7E7-7C5B9F7EC50E}"/>
              </a:ext>
            </a:extLst>
          </p:cNvPr>
          <p:cNvSpPr txBox="1">
            <a:spLocks/>
          </p:cNvSpPr>
          <p:nvPr/>
        </p:nvSpPr>
        <p:spPr bwMode="auto">
          <a:xfrm>
            <a:off x="4361793" y="2788400"/>
            <a:ext cx="4593021" cy="1709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SELECT </a:t>
            </a:r>
            <a:r>
              <a:rPr lang="en-US" altLang="en-US" sz="1400" dirty="0" err="1">
                <a:latin typeface="Courier" pitchFamily="2" charset="0"/>
              </a:rPr>
              <a:t>dept.name</a:t>
            </a:r>
            <a:endParaRPr lang="en-US" altLang="en-US" sz="1400" dirty="0">
              <a:latin typeface="Courier" pitchFamily="2" charset="0"/>
            </a:endParaRPr>
          </a:p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FROM dept d, emp e</a:t>
            </a:r>
          </a:p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WHERE </a:t>
            </a:r>
            <a:r>
              <a:rPr lang="en-US" altLang="en-US" sz="1400" dirty="0" err="1">
                <a:latin typeface="Courier" pitchFamily="2" charset="0"/>
              </a:rPr>
              <a:t>d.name</a:t>
            </a:r>
            <a:r>
              <a:rPr lang="en-US" altLang="en-US" sz="1400" dirty="0">
                <a:latin typeface="Courier" pitchFamily="2" charset="0"/>
              </a:rPr>
              <a:t>=</a:t>
            </a:r>
            <a:r>
              <a:rPr lang="en-US" altLang="en-US" sz="1400" dirty="0" err="1">
                <a:latin typeface="Courier" pitchFamily="2" charset="0"/>
              </a:rPr>
              <a:t>e.dept_name</a:t>
            </a:r>
            <a:endParaRPr lang="en-US" altLang="en-US" sz="1400" dirty="0">
              <a:latin typeface="Courier" pitchFamily="2" charset="0"/>
            </a:endParaRPr>
          </a:p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GROUP BY </a:t>
            </a:r>
            <a:r>
              <a:rPr lang="en-US" altLang="en-US" sz="1400" dirty="0" err="1">
                <a:latin typeface="Courier" pitchFamily="2" charset="0"/>
              </a:rPr>
              <a:t>d.name</a:t>
            </a:r>
            <a:endParaRPr lang="en-US" altLang="en-US" sz="1400" dirty="0">
              <a:latin typeface="Courier" pitchFamily="2" charset="0"/>
            </a:endParaRPr>
          </a:p>
          <a:p>
            <a:pPr>
              <a:buNone/>
            </a:pPr>
            <a:r>
              <a:rPr lang="en-US" altLang="en-US" sz="1400" dirty="0">
                <a:latin typeface="Courier" pitchFamily="2" charset="0"/>
              </a:rPr>
              <a:t>HAVING COUNT(</a:t>
            </a:r>
            <a:r>
              <a:rPr lang="en-US" altLang="en-US" sz="1400" dirty="0" err="1">
                <a:latin typeface="Courier" pitchFamily="2" charset="0"/>
              </a:rPr>
              <a:t>d.num_machines</a:t>
            </a:r>
            <a:r>
              <a:rPr lang="en-US" altLang="en-US" sz="1400" dirty="0">
                <a:latin typeface="Courier" pitchFamily="2" charset="0"/>
              </a:rPr>
              <a:t>) &gt;= COUNT(e.*)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F6B6E7-3FD5-C646-10E8-5067E4799D13}"/>
              </a:ext>
            </a:extLst>
          </p:cNvPr>
          <p:cNvSpPr txBox="1"/>
          <p:nvPr/>
        </p:nvSpPr>
        <p:spPr>
          <a:xfrm>
            <a:off x="3778469" y="281104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32EE6-E773-37FD-4BFE-39950A7E3853}"/>
              </a:ext>
            </a:extLst>
          </p:cNvPr>
          <p:cNvSpPr txBox="1"/>
          <p:nvPr/>
        </p:nvSpPr>
        <p:spPr>
          <a:xfrm>
            <a:off x="8573107" y="27905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870173-A4BB-40C1-8C80-1ACEFB5C6423}"/>
              </a:ext>
            </a:extLst>
          </p:cNvPr>
          <p:cNvSpPr txBox="1"/>
          <p:nvPr/>
        </p:nvSpPr>
        <p:spPr>
          <a:xfrm>
            <a:off x="3751114" y="460322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9709A9-90F6-D7F8-A32E-0D458FA5CA65}"/>
              </a:ext>
            </a:extLst>
          </p:cNvPr>
          <p:cNvSpPr txBox="1"/>
          <p:nvPr/>
        </p:nvSpPr>
        <p:spPr>
          <a:xfrm>
            <a:off x="8566695" y="460322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7EAAF-02A4-2D8D-9754-0F3C25015BCE}"/>
              </a:ext>
            </a:extLst>
          </p:cNvPr>
          <p:cNvSpPr txBox="1"/>
          <p:nvPr/>
        </p:nvSpPr>
        <p:spPr>
          <a:xfrm rot="16200000">
            <a:off x="287923" y="169935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3370170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B3F4CD3B-6B80-4B4B-B0A1-68690DB4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182563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Answer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33FE3FD7-0D83-9E4C-A774-A5878C73F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" y="4024313"/>
            <a:ext cx="9345613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SELECT </a:t>
            </a:r>
            <a:r>
              <a:rPr lang="en-US" altLang="en-US" sz="2400" dirty="0" err="1">
                <a:latin typeface="Courier" pitchFamily="2" charset="0"/>
                <a:ea typeface="ＭＳ Ｐゴシック" panose="020B0600070205080204" pitchFamily="34" charset="-128"/>
              </a:rPr>
              <a:t>dept.name</a:t>
            </a:r>
            <a:endParaRPr lang="en-US" altLang="en-US" sz="24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FROM dept</a:t>
            </a:r>
          </a:p>
          <a:p>
            <a:pPr marL="0" indent="0">
              <a:buNone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LEFT OUTER JOIN emp ON (</a:t>
            </a:r>
            <a:r>
              <a:rPr lang="en-US" altLang="en-US" sz="2400" dirty="0" err="1">
                <a:latin typeface="Courier" pitchFamily="2" charset="0"/>
                <a:ea typeface="ＭＳ Ｐゴシック" panose="020B0600070205080204" pitchFamily="34" charset="-128"/>
              </a:rPr>
              <a:t>dept.name</a:t>
            </a: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=</a:t>
            </a:r>
            <a:r>
              <a:rPr lang="en-US" altLang="en-US" sz="2400" dirty="0" err="1">
                <a:latin typeface="Courier" pitchFamily="2" charset="0"/>
                <a:ea typeface="ＭＳ Ｐゴシック" panose="020B0600070205080204" pitchFamily="34" charset="-128"/>
              </a:rPr>
              <a:t>emp.dept_name</a:t>
            </a: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None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GROUP BY </a:t>
            </a:r>
            <a:r>
              <a:rPr lang="en-US" altLang="en-US" sz="2400" dirty="0" err="1">
                <a:latin typeface="Courier" pitchFamily="2" charset="0"/>
                <a:ea typeface="ＭＳ Ｐゴシック" panose="020B0600070205080204" pitchFamily="34" charset="-128"/>
              </a:rPr>
              <a:t>dept.name</a:t>
            </a: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,</a:t>
            </a:r>
          </a:p>
          <a:p>
            <a:pPr marL="0" indent="0">
              <a:buNone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         </a:t>
            </a:r>
            <a:r>
              <a:rPr lang="en-US" altLang="en-US" sz="2400" dirty="0" err="1">
                <a:latin typeface="Courier" pitchFamily="2" charset="0"/>
                <a:ea typeface="ＭＳ Ｐゴシック" panose="020B0600070205080204" pitchFamily="34" charset="-128"/>
              </a:rPr>
              <a:t>dept.num_machines</a:t>
            </a: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None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HAVING </a:t>
            </a:r>
            <a:r>
              <a:rPr lang="en-US" altLang="en-US" sz="2400" dirty="0" err="1">
                <a:latin typeface="Courier" pitchFamily="2" charset="0"/>
                <a:ea typeface="ＭＳ Ｐゴシック" panose="020B0600070205080204" pitchFamily="34" charset="-128"/>
              </a:rPr>
              <a:t>dept.num_machines</a:t>
            </a: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 &gt;= COUNT(emp.*)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CCA0126-A547-F044-A378-856BB8A7F269}"/>
              </a:ext>
            </a:extLst>
          </p:cNvPr>
          <p:cNvSpPr txBox="1">
            <a:spLocks/>
          </p:cNvSpPr>
          <p:nvPr/>
        </p:nvSpPr>
        <p:spPr bwMode="auto">
          <a:xfrm>
            <a:off x="63500" y="914400"/>
            <a:ext cx="93456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2400" dirty="0">
                <a:latin typeface="Courier" pitchFamily="2" charset="0"/>
              </a:rPr>
              <a:t>SELECT </a:t>
            </a:r>
            <a:r>
              <a:rPr lang="en-US" altLang="en-US" sz="2400" dirty="0" err="1">
                <a:latin typeface="Courier" pitchFamily="2" charset="0"/>
              </a:rPr>
              <a:t>dept.name</a:t>
            </a:r>
            <a:endParaRPr lang="en-US" altLang="en-US" sz="2400" dirty="0">
              <a:latin typeface="Courier" pitchFamily="2" charset="0"/>
            </a:endParaRPr>
          </a:p>
          <a:p>
            <a:pPr>
              <a:buNone/>
            </a:pPr>
            <a:r>
              <a:rPr lang="en-US" altLang="en-US" sz="2400" dirty="0">
                <a:latin typeface="Courier" pitchFamily="2" charset="0"/>
              </a:rPr>
              <a:t>FROM dept, emp</a:t>
            </a:r>
          </a:p>
          <a:p>
            <a:pPr>
              <a:buNone/>
            </a:pPr>
            <a:r>
              <a:rPr lang="en-US" altLang="en-US" sz="2400" dirty="0">
                <a:latin typeface="Courier" pitchFamily="2" charset="0"/>
              </a:rPr>
              <a:t>WHERE </a:t>
            </a:r>
            <a:r>
              <a:rPr lang="en-US" altLang="en-US" sz="2400" dirty="0" err="1">
                <a:latin typeface="Courier" pitchFamily="2" charset="0"/>
              </a:rPr>
              <a:t>dept.name</a:t>
            </a:r>
            <a:r>
              <a:rPr lang="en-US" altLang="en-US" sz="2400" dirty="0">
                <a:latin typeface="Courier" pitchFamily="2" charset="0"/>
              </a:rPr>
              <a:t>=</a:t>
            </a:r>
            <a:r>
              <a:rPr lang="en-US" altLang="en-US" sz="2400" dirty="0" err="1">
                <a:latin typeface="Courier" pitchFamily="2" charset="0"/>
              </a:rPr>
              <a:t>emp.dept_name</a:t>
            </a:r>
            <a:endParaRPr lang="en-US" altLang="en-US" sz="2400" dirty="0">
              <a:latin typeface="Courier" pitchFamily="2" charset="0"/>
            </a:endParaRPr>
          </a:p>
          <a:p>
            <a:pPr>
              <a:buNone/>
            </a:pPr>
            <a:r>
              <a:rPr lang="en-US" altLang="en-US" sz="2400" dirty="0">
                <a:latin typeface="Courier" pitchFamily="2" charset="0"/>
              </a:rPr>
              <a:t>GROUP BY </a:t>
            </a:r>
            <a:r>
              <a:rPr lang="en-US" altLang="en-US" sz="2400" dirty="0" err="1">
                <a:latin typeface="Courier" pitchFamily="2" charset="0"/>
              </a:rPr>
              <a:t>dept.name</a:t>
            </a:r>
            <a:r>
              <a:rPr lang="en-US" altLang="en-US" sz="2400" dirty="0">
                <a:latin typeface="Courier" pitchFamily="2" charset="0"/>
              </a:rPr>
              <a:t>,</a:t>
            </a:r>
          </a:p>
          <a:p>
            <a:pPr>
              <a:buNone/>
            </a:pPr>
            <a:r>
              <a:rPr lang="en-US" altLang="en-US" sz="2400" dirty="0">
                <a:latin typeface="Courier" pitchFamily="2" charset="0"/>
              </a:rPr>
              <a:t>         </a:t>
            </a:r>
            <a:r>
              <a:rPr lang="en-US" altLang="en-US" sz="2400" dirty="0" err="1">
                <a:latin typeface="Courier" pitchFamily="2" charset="0"/>
              </a:rPr>
              <a:t>dept.num_machines</a:t>
            </a:r>
            <a:r>
              <a:rPr lang="en-US" altLang="en-US" sz="2400" dirty="0">
                <a:latin typeface="Courier" pitchFamily="2" charset="0"/>
              </a:rPr>
              <a:t> </a:t>
            </a:r>
          </a:p>
          <a:p>
            <a:pPr>
              <a:buNone/>
            </a:pPr>
            <a:r>
              <a:rPr lang="en-US" altLang="en-US" sz="2400" dirty="0">
                <a:latin typeface="Courier" pitchFamily="2" charset="0"/>
              </a:rPr>
              <a:t>HAVING </a:t>
            </a:r>
            <a:r>
              <a:rPr lang="en-US" altLang="en-US" sz="2400" dirty="0" err="1">
                <a:latin typeface="Courier" pitchFamily="2" charset="0"/>
              </a:rPr>
              <a:t>dept.num_machines</a:t>
            </a:r>
            <a:r>
              <a:rPr lang="en-US" altLang="en-US" sz="2400" dirty="0">
                <a:latin typeface="Courier" pitchFamily="2" charset="0"/>
              </a:rPr>
              <a:t> &gt;= COUNT(emp.*)</a:t>
            </a:r>
          </a:p>
        </p:txBody>
      </p:sp>
      <p:sp>
        <p:nvSpPr>
          <p:cNvPr id="2" name="Multiply 1">
            <a:extLst>
              <a:ext uri="{FF2B5EF4-FFF2-40B4-BE49-F238E27FC236}">
                <a16:creationId xmlns:a16="http://schemas.microsoft.com/office/drawing/2014/main" id="{80EDCCA8-C61A-DD47-9016-9120183619FF}"/>
              </a:ext>
            </a:extLst>
          </p:cNvPr>
          <p:cNvSpPr>
            <a:spLocks/>
          </p:cNvSpPr>
          <p:nvPr/>
        </p:nvSpPr>
        <p:spPr bwMode="auto">
          <a:xfrm>
            <a:off x="1293813" y="1417638"/>
            <a:ext cx="6429375" cy="2413000"/>
          </a:xfrm>
          <a:custGeom>
            <a:avLst/>
            <a:gdLst>
              <a:gd name="T0" fmla="*/ 1444465 w 6429375"/>
              <a:gd name="T1" fmla="*/ 845216 h 2413000"/>
              <a:gd name="T2" fmla="*/ 1643885 w 6429375"/>
              <a:gd name="T3" fmla="*/ 313868 h 2413000"/>
              <a:gd name="T4" fmla="*/ 3214688 w 6429375"/>
              <a:gd name="T5" fmla="*/ 903404 h 2413000"/>
              <a:gd name="T6" fmla="*/ 4785490 w 6429375"/>
              <a:gd name="T7" fmla="*/ 313868 h 2413000"/>
              <a:gd name="T8" fmla="*/ 4984910 w 6429375"/>
              <a:gd name="T9" fmla="*/ 845216 h 2413000"/>
              <a:gd name="T10" fmla="*/ 4022279 w 6429375"/>
              <a:gd name="T11" fmla="*/ 1206500 h 2413000"/>
              <a:gd name="T12" fmla="*/ 4984910 w 6429375"/>
              <a:gd name="T13" fmla="*/ 1567784 h 2413000"/>
              <a:gd name="T14" fmla="*/ 4785490 w 6429375"/>
              <a:gd name="T15" fmla="*/ 2099132 h 2413000"/>
              <a:gd name="T16" fmla="*/ 3214688 w 6429375"/>
              <a:gd name="T17" fmla="*/ 1509596 h 2413000"/>
              <a:gd name="T18" fmla="*/ 1643885 w 6429375"/>
              <a:gd name="T19" fmla="*/ 2099132 h 2413000"/>
              <a:gd name="T20" fmla="*/ 1444465 w 6429375"/>
              <a:gd name="T21" fmla="*/ 1567784 h 2413000"/>
              <a:gd name="T22" fmla="*/ 2407096 w 6429375"/>
              <a:gd name="T23" fmla="*/ 1206500 h 2413000"/>
              <a:gd name="T24" fmla="*/ 1444465 w 6429375"/>
              <a:gd name="T25" fmla="*/ 845216 h 2413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429375" h="2413000">
                <a:moveTo>
                  <a:pt x="1444465" y="845216"/>
                </a:moveTo>
                <a:lnTo>
                  <a:pt x="1643885" y="313868"/>
                </a:lnTo>
                <a:lnTo>
                  <a:pt x="3214688" y="903404"/>
                </a:lnTo>
                <a:lnTo>
                  <a:pt x="4785490" y="313868"/>
                </a:lnTo>
                <a:lnTo>
                  <a:pt x="4984910" y="845216"/>
                </a:lnTo>
                <a:lnTo>
                  <a:pt x="4022279" y="1206500"/>
                </a:lnTo>
                <a:lnTo>
                  <a:pt x="4984910" y="1567784"/>
                </a:lnTo>
                <a:lnTo>
                  <a:pt x="4785490" y="2099132"/>
                </a:lnTo>
                <a:lnTo>
                  <a:pt x="3214688" y="1509596"/>
                </a:lnTo>
                <a:lnTo>
                  <a:pt x="1643885" y="2099132"/>
                </a:lnTo>
                <a:lnTo>
                  <a:pt x="1444465" y="1567784"/>
                </a:lnTo>
                <a:lnTo>
                  <a:pt x="2407096" y="1206500"/>
                </a:lnTo>
                <a:lnTo>
                  <a:pt x="1444465" y="845216"/>
                </a:lnTo>
                <a:close/>
              </a:path>
            </a:pathLst>
          </a:custGeom>
          <a:solidFill>
            <a:srgbClr val="D99694">
              <a:alpha val="83136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E0039-EBC0-2B45-959B-4070A8E8B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552450"/>
            <a:ext cx="6135687" cy="1938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400" b="1" dirty="0">
                <a:latin typeface="Arial" charset="0"/>
              </a:rPr>
              <a:t>“</a:t>
            </a:r>
            <a:r>
              <a:rPr lang="en-US" sz="2400" b="1" dirty="0"/>
              <a:t>Query rewrite optimization rules in IBM DB2 universal database</a:t>
            </a:r>
            <a:r>
              <a:rPr lang="en-US" altLang="en-US" sz="2400" b="1" dirty="0">
                <a:latin typeface="Arial" charset="0"/>
              </a:rPr>
              <a:t>”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en-US" sz="24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b="1" dirty="0"/>
              <a:t>“Rule Engine for Query Transformation in Starburst and IBM DB2 C/S DBMS </a:t>
            </a:r>
            <a:r>
              <a:rPr lang="en-US" sz="2400" b="1" dirty="0">
                <a:latin typeface="Arial" charset="0"/>
              </a:rPr>
              <a:t>“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68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017D-5D8B-E841-ADA5-9DE003FD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DEB59-1A16-304E-B485-378D3F358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test=# select * from dept;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 name | </a:t>
            </a:r>
            <a:r>
              <a:rPr lang="en-US" sz="2000" dirty="0" err="1">
                <a:latin typeface="Courier" pitchFamily="2" charset="0"/>
              </a:rPr>
              <a:t>num_machines</a:t>
            </a:r>
            <a:endParaRPr lang="en-US" sz="20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------+--------------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eecs</a:t>
            </a:r>
            <a:r>
              <a:rPr lang="en-US" sz="2000" dirty="0">
                <a:latin typeface="Courier" pitchFamily="2" charset="0"/>
              </a:rPr>
              <a:t> |           10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 me   |            1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(2 rows)</a:t>
            </a:r>
          </a:p>
          <a:p>
            <a:pPr marL="0" indent="0">
              <a:buNone/>
            </a:pPr>
            <a:endParaRPr lang="en-US" sz="20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test=# select * from emp;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eid</a:t>
            </a:r>
            <a:r>
              <a:rPr lang="en-US" sz="2000" dirty="0">
                <a:latin typeface="Courier" pitchFamily="2" charset="0"/>
              </a:rPr>
              <a:t> | </a:t>
            </a:r>
            <a:r>
              <a:rPr lang="en-US" sz="2000" dirty="0" err="1">
                <a:latin typeface="Courier" pitchFamily="2" charset="0"/>
              </a:rPr>
              <a:t>dept_name</a:t>
            </a:r>
            <a:endParaRPr lang="en-US" sz="20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-----+-----------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   1 | me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   2 | me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(2 rows)</a:t>
            </a:r>
          </a:p>
        </p:txBody>
      </p:sp>
    </p:spTree>
    <p:extLst>
      <p:ext uri="{BB962C8B-B14F-4D97-AF65-F5344CB8AC3E}">
        <p14:creationId xmlns:p14="http://schemas.microsoft.com/office/powerpoint/2010/main" val="1256522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A102D-4C7D-294C-A516-CDEE53F1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39F0-F370-7648-8DC3-75ED7C03A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Admission Control</a:t>
            </a:r>
          </a:p>
          <a:p>
            <a:r>
              <a:rPr lang="en-US" dirty="0"/>
              <a:t>Query Rewriting</a:t>
            </a:r>
          </a:p>
          <a:p>
            <a:r>
              <a:rPr lang="en-US" b="1" dirty="0"/>
              <a:t>Plan Formulation (SQL </a:t>
            </a:r>
            <a:r>
              <a:rPr lang="en-US" b="1" dirty="0">
                <a:sym typeface="Wingdings" pitchFamily="2" charset="2"/>
              </a:rPr>
              <a:t> Tree)</a:t>
            </a:r>
          </a:p>
          <a:p>
            <a:r>
              <a:rPr lang="en-US" dirty="0">
                <a:sym typeface="Wingdings" pitchFamily="2" charset="2"/>
              </a:rPr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99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CD32C67-DB6D-724E-9E12-7629C8E6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Plan Formulation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89CBA01A-88DE-8E43-9A66-24DDA362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3313"/>
            <a:ext cx="3952875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emp (</a:t>
            </a:r>
            <a:r>
              <a:rPr lang="en-US" altLang="en-US" sz="2400" u="sng">
                <a:ea typeface="ＭＳ Ｐゴシック" panose="020B0600070205080204" pitchFamily="34" charset="-128"/>
              </a:rPr>
              <a:t>eno</a:t>
            </a:r>
            <a:r>
              <a:rPr lang="en-US" altLang="en-US" sz="2400">
                <a:ea typeface="ＭＳ Ｐゴシック" panose="020B0600070205080204" pitchFamily="34" charset="-128"/>
              </a:rPr>
              <a:t>, ename, sal, </a:t>
            </a:r>
            <a:r>
              <a:rPr lang="en-US" altLang="en-US" sz="2400" i="1">
                <a:ea typeface="ＭＳ Ｐゴシック" panose="020B0600070205080204" pitchFamily="34" charset="-128"/>
              </a:rPr>
              <a:t>dno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dept (</a:t>
            </a:r>
            <a:r>
              <a:rPr lang="en-US" altLang="en-US" sz="2400" u="sng">
                <a:ea typeface="ＭＳ Ｐゴシック" panose="020B0600070205080204" pitchFamily="34" charset="-128"/>
              </a:rPr>
              <a:t>dno</a:t>
            </a:r>
            <a:r>
              <a:rPr lang="en-US" altLang="en-US" sz="2400">
                <a:ea typeface="ＭＳ Ｐゴシック" panose="020B0600070205080204" pitchFamily="34" charset="-128"/>
              </a:rPr>
              <a:t>, dname, bldg)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kids (</a:t>
            </a:r>
            <a:r>
              <a:rPr lang="en-US" altLang="en-US" sz="2400" u="sng">
                <a:ea typeface="ＭＳ Ｐゴシック" panose="020B0600070205080204" pitchFamily="34" charset="-128"/>
              </a:rPr>
              <a:t>kno</a:t>
            </a:r>
            <a:r>
              <a:rPr lang="en-US" altLang="en-US" sz="2400">
                <a:ea typeface="ＭＳ Ｐゴシック" panose="020B0600070205080204" pitchFamily="34" charset="-128"/>
              </a:rPr>
              <a:t>, </a:t>
            </a:r>
            <a:r>
              <a:rPr lang="en-US" altLang="en-US" sz="2400" i="1">
                <a:ea typeface="ＭＳ Ｐゴシック" panose="020B0600070205080204" pitchFamily="34" charset="-128"/>
              </a:rPr>
              <a:t>eno</a:t>
            </a:r>
            <a:r>
              <a:rPr lang="en-US" altLang="en-US" sz="2400">
                <a:ea typeface="ＭＳ Ｐゴシック" panose="020B0600070205080204" pitchFamily="34" charset="-128"/>
              </a:rPr>
              <a:t>, kname, bday)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SELECT ename, count(*)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FROM emp, dept, kids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AND emp.dno=dept.dno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AND kids.eno=emp.eno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AND emp.sal &gt; 50000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AND dept.name = 'eecs'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GROUP BY ename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HAVING count(*) &gt; 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1D5C4-34D8-4543-9D0A-A872BEC6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3079750"/>
            <a:ext cx="100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Arial" panose="020B0604020202020204" pitchFamily="34" charset="0"/>
              </a:rPr>
              <a:t>eno</a:t>
            </a:r>
            <a:r>
              <a:rPr lang="en-US" altLang="en-US" sz="1400" dirty="0">
                <a:latin typeface="Arial" panose="020B0604020202020204" pitchFamily="34" charset="0"/>
              </a:rPr>
              <a:t>=</a:t>
            </a:r>
            <a:r>
              <a:rPr lang="en-US" altLang="en-US" sz="1400" dirty="0" err="1">
                <a:latin typeface="Arial" panose="020B0604020202020204" pitchFamily="34" charset="0"/>
              </a:rPr>
              <a:t>eno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42F56-91DA-BE45-9B8F-2049CD5FD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4240213"/>
            <a:ext cx="1008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dno=dno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358A6-734F-024A-A254-C09B1B834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00" y="6238875"/>
            <a:ext cx="820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B300E-2C91-B84D-9C60-B9DCBFF62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6230938"/>
            <a:ext cx="820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emp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24E3A-C167-9E41-9CB0-F1350B629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4191000"/>
            <a:ext cx="81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kids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A8785-E3FB-A841-9AFA-24F9D89EF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5218113"/>
            <a:ext cx="137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𝛔</a:t>
            </a:r>
            <a:r>
              <a:rPr lang="en-US" altLang="en-US" sz="1800" baseline="-25000">
                <a:latin typeface="Arial" panose="020B0604020202020204" pitchFamily="34" charset="0"/>
              </a:rPr>
              <a:t>name=‘eecs’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708FF5-B786-BE48-8C11-A36FECCAC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3" y="5235575"/>
            <a:ext cx="137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𝛔</a:t>
            </a:r>
            <a:r>
              <a:rPr lang="en-US" altLang="en-US" sz="1800" baseline="-25000">
                <a:latin typeface="Arial" panose="020B0604020202020204" pitchFamily="34" charset="0"/>
              </a:rPr>
              <a:t>sal&gt;50k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1E38FA-173B-894B-8492-FBE623CD4FD3}"/>
              </a:ext>
            </a:extLst>
          </p:cNvPr>
          <p:cNvCxnSpPr>
            <a:cxnSpLocks noChangeShapeType="1"/>
            <a:stCxn id="6" idx="0"/>
            <a:endCxn id="9" idx="2"/>
          </p:cNvCxnSpPr>
          <p:nvPr/>
        </p:nvCxnSpPr>
        <p:spPr bwMode="auto">
          <a:xfrm flipV="1">
            <a:off x="4995863" y="5710238"/>
            <a:ext cx="6350" cy="5286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BBF92F-8E6D-7144-A4F6-0F025EC9292F}"/>
              </a:ext>
            </a:extLst>
          </p:cNvPr>
          <p:cNvCxnSpPr>
            <a:cxnSpLocks noChangeShapeType="1"/>
            <a:stCxn id="9" idx="0"/>
            <a:endCxn id="5" idx="2"/>
          </p:cNvCxnSpPr>
          <p:nvPr/>
        </p:nvCxnSpPr>
        <p:spPr bwMode="auto">
          <a:xfrm flipV="1">
            <a:off x="5002213" y="4948238"/>
            <a:ext cx="898525" cy="2698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8399FA-0B52-A746-8584-9729FFF7F78E}"/>
              </a:ext>
            </a:extLst>
          </p:cNvPr>
          <p:cNvCxnSpPr>
            <a:cxnSpLocks noChangeShapeType="1"/>
            <a:stCxn id="10" idx="0"/>
            <a:endCxn id="5" idx="2"/>
          </p:cNvCxnSpPr>
          <p:nvPr/>
        </p:nvCxnSpPr>
        <p:spPr bwMode="auto">
          <a:xfrm flipH="1" flipV="1">
            <a:off x="5900738" y="4948238"/>
            <a:ext cx="854075" cy="2873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ED89E4-49CD-1A48-9256-18206454F13F}"/>
              </a:ext>
            </a:extLst>
          </p:cNvPr>
          <p:cNvCxnSpPr>
            <a:cxnSpLocks noChangeShapeType="1"/>
            <a:stCxn id="5" idx="0"/>
            <a:endCxn id="4" idx="2"/>
          </p:cNvCxnSpPr>
          <p:nvPr/>
        </p:nvCxnSpPr>
        <p:spPr bwMode="auto">
          <a:xfrm flipV="1">
            <a:off x="5900738" y="3787775"/>
            <a:ext cx="869950" cy="452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4A1364-0AE8-DD42-8723-08E54090B498}"/>
              </a:ext>
            </a:extLst>
          </p:cNvPr>
          <p:cNvCxnSpPr>
            <a:cxnSpLocks noChangeShapeType="1"/>
            <a:stCxn id="8" idx="0"/>
            <a:endCxn id="4" idx="2"/>
          </p:cNvCxnSpPr>
          <p:nvPr/>
        </p:nvCxnSpPr>
        <p:spPr bwMode="auto">
          <a:xfrm flipH="1" flipV="1">
            <a:off x="6770688" y="3787775"/>
            <a:ext cx="735012" cy="403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0DFA801-2322-7F49-901A-03E973C4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820738"/>
            <a:ext cx="1546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3600">
                <a:latin typeface="Arial" panose="020B0604020202020204" pitchFamily="34" charset="0"/>
              </a:rPr>
              <a:t>Π</a:t>
            </a:r>
            <a:r>
              <a:rPr lang="en-US" altLang="en-US" sz="1800" baseline="-25000">
                <a:latin typeface="Arial" panose="020B0604020202020204" pitchFamily="34" charset="0"/>
              </a:rPr>
              <a:t>ename,count</a:t>
            </a:r>
            <a:endParaRPr lang="en-US" altLang="en-US" sz="3600" baseline="-25000"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7DE729-1190-E444-91DA-32F86CE2B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8" y="2276475"/>
            <a:ext cx="3141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𝛂</a:t>
            </a:r>
            <a:r>
              <a:rPr lang="en-US" altLang="en-US" sz="2000" baseline="-25000">
                <a:latin typeface="Arial" panose="020B0604020202020204" pitchFamily="34" charset="0"/>
              </a:rPr>
              <a:t>agg:count(*), group by ename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A3244D-0819-1541-9A7F-9D300B7A8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1568450"/>
            <a:ext cx="137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𝛔</a:t>
            </a:r>
            <a:r>
              <a:rPr lang="en-US" altLang="en-US" sz="1800" baseline="-25000">
                <a:latin typeface="Arial" panose="020B0604020202020204" pitchFamily="34" charset="0"/>
              </a:rPr>
              <a:t>count &gt; 7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D6A615-A290-D34A-94AF-BAA6640EE24A}"/>
              </a:ext>
            </a:extLst>
          </p:cNvPr>
          <p:cNvCxnSpPr>
            <a:cxnSpLocks noChangeShapeType="1"/>
            <a:stCxn id="4" idx="0"/>
            <a:endCxn id="22" idx="2"/>
          </p:cNvCxnSpPr>
          <p:nvPr/>
        </p:nvCxnSpPr>
        <p:spPr bwMode="auto">
          <a:xfrm flipV="1">
            <a:off x="6770688" y="2830513"/>
            <a:ext cx="573087" cy="2492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C8E178-98AB-4B4D-86A6-20E38C15A51B}"/>
              </a:ext>
            </a:extLst>
          </p:cNvPr>
          <p:cNvCxnSpPr>
            <a:cxnSpLocks noChangeShapeType="1"/>
            <a:stCxn id="22" idx="0"/>
            <a:endCxn id="23" idx="2"/>
          </p:cNvCxnSpPr>
          <p:nvPr/>
        </p:nvCxnSpPr>
        <p:spPr bwMode="auto">
          <a:xfrm flipV="1">
            <a:off x="7343775" y="2060575"/>
            <a:ext cx="7938" cy="215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4E075-4338-E34B-A302-2C217A762E85}"/>
              </a:ext>
            </a:extLst>
          </p:cNvPr>
          <p:cNvCxnSpPr>
            <a:cxnSpLocks noChangeShapeType="1"/>
            <a:stCxn id="23" idx="0"/>
            <a:endCxn id="21" idx="2"/>
          </p:cNvCxnSpPr>
          <p:nvPr/>
        </p:nvCxnSpPr>
        <p:spPr bwMode="auto">
          <a:xfrm flipH="1" flipV="1">
            <a:off x="7348538" y="1374775"/>
            <a:ext cx="3175" cy="193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42AD1CB-93DF-094E-9F91-32694DBB2FA6}"/>
              </a:ext>
            </a:extLst>
          </p:cNvPr>
          <p:cNvCxnSpPr>
            <a:cxnSpLocks noChangeShapeType="1"/>
            <a:stCxn id="7" idx="0"/>
            <a:endCxn id="10" idx="2"/>
          </p:cNvCxnSpPr>
          <p:nvPr/>
        </p:nvCxnSpPr>
        <p:spPr bwMode="auto">
          <a:xfrm flipH="1" flipV="1">
            <a:off x="6754813" y="5727700"/>
            <a:ext cx="6350" cy="5032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BCDE441-A886-F341-9564-3D1E4AED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Query Optimization</a:t>
            </a: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651FE1E6-89BB-B444-A5BB-D71E09427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3092450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eno=eno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TextBox 4">
            <a:extLst>
              <a:ext uri="{FF2B5EF4-FFF2-40B4-BE49-F238E27FC236}">
                <a16:creationId xmlns:a16="http://schemas.microsoft.com/office/drawing/2014/main" id="{E2BB49B8-893D-A741-A81A-4119E31E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4254500"/>
            <a:ext cx="6953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dno=dno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909996B7-9776-4B4A-AF90-DB861CE14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6253163"/>
            <a:ext cx="4714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dept</a:t>
            </a: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69F64B2D-739B-1F4D-BA93-8859482AA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6243638"/>
            <a:ext cx="5191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emp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FAEC214E-0372-6044-9024-DA70E3AC4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03700"/>
            <a:ext cx="434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kids</a:t>
            </a: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id="{AD8D81D1-2158-6A4E-84D0-D368537A4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5230813"/>
            <a:ext cx="11160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𝛔</a:t>
            </a:r>
            <a:r>
              <a:rPr lang="en-US" altLang="en-US" sz="1800" baseline="-25000">
                <a:latin typeface="Arial" panose="020B0604020202020204" pitchFamily="34" charset="0"/>
              </a:rPr>
              <a:t>name=‘eecs’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Box 9">
            <a:extLst>
              <a:ext uri="{FF2B5EF4-FFF2-40B4-BE49-F238E27FC236}">
                <a16:creationId xmlns:a16="http://schemas.microsoft.com/office/drawing/2014/main" id="{C335CF32-EC12-A848-A207-895BF890B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5248275"/>
            <a:ext cx="788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𝛔</a:t>
            </a:r>
            <a:r>
              <a:rPr lang="en-US" altLang="en-US" sz="1800" baseline="-25000">
                <a:latin typeface="Arial" panose="020B0604020202020204" pitchFamily="34" charset="0"/>
              </a:rPr>
              <a:t>sal&gt;50k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7D61EA-BDA6-0840-8CB3-E02CB91D4CAB}"/>
              </a:ext>
            </a:extLst>
          </p:cNvPr>
          <p:cNvCxnSpPr>
            <a:cxnSpLocks noChangeShapeType="1"/>
            <a:stCxn id="22532" idx="0"/>
            <a:endCxn id="22535" idx="2"/>
          </p:cNvCxnSpPr>
          <p:nvPr/>
        </p:nvCxnSpPr>
        <p:spPr bwMode="auto">
          <a:xfrm flipH="1" flipV="1">
            <a:off x="1055688" y="5722938"/>
            <a:ext cx="12700" cy="530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1DB431-D119-7F41-A651-A1628704E62D}"/>
              </a:ext>
            </a:extLst>
          </p:cNvPr>
          <p:cNvCxnSpPr>
            <a:cxnSpLocks noChangeShapeType="1"/>
            <a:stCxn id="22535" idx="0"/>
            <a:endCxn id="22531" idx="2"/>
          </p:cNvCxnSpPr>
          <p:nvPr/>
        </p:nvCxnSpPr>
        <p:spPr bwMode="auto">
          <a:xfrm flipV="1">
            <a:off x="1055688" y="4960938"/>
            <a:ext cx="869950" cy="2698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A0AF27-A5FA-134E-A5C1-753E6128B087}"/>
              </a:ext>
            </a:extLst>
          </p:cNvPr>
          <p:cNvCxnSpPr>
            <a:cxnSpLocks noChangeShapeType="1"/>
            <a:stCxn id="22536" idx="0"/>
            <a:endCxn id="22531" idx="2"/>
          </p:cNvCxnSpPr>
          <p:nvPr/>
        </p:nvCxnSpPr>
        <p:spPr bwMode="auto">
          <a:xfrm flipH="1" flipV="1">
            <a:off x="1925638" y="4960938"/>
            <a:ext cx="719137" cy="2873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675943-BE36-E04B-B344-997EC11CD0A7}"/>
              </a:ext>
            </a:extLst>
          </p:cNvPr>
          <p:cNvCxnSpPr>
            <a:cxnSpLocks noChangeShapeType="1"/>
            <a:stCxn id="22531" idx="0"/>
            <a:endCxn id="22530" idx="2"/>
          </p:cNvCxnSpPr>
          <p:nvPr/>
        </p:nvCxnSpPr>
        <p:spPr bwMode="auto">
          <a:xfrm flipV="1">
            <a:off x="1925638" y="3800475"/>
            <a:ext cx="823912" cy="454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DA3069-79F3-534E-8E36-BE2CFC792FD6}"/>
              </a:ext>
            </a:extLst>
          </p:cNvPr>
          <p:cNvCxnSpPr>
            <a:cxnSpLocks noChangeShapeType="1"/>
            <a:stCxn id="22534" idx="0"/>
            <a:endCxn id="22530" idx="2"/>
          </p:cNvCxnSpPr>
          <p:nvPr/>
        </p:nvCxnSpPr>
        <p:spPr bwMode="auto">
          <a:xfrm flipH="1" flipV="1">
            <a:off x="2749550" y="3800475"/>
            <a:ext cx="744538" cy="403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2" name="TextBox 20">
            <a:extLst>
              <a:ext uri="{FF2B5EF4-FFF2-40B4-BE49-F238E27FC236}">
                <a16:creationId xmlns:a16="http://schemas.microsoft.com/office/drawing/2014/main" id="{6C31F77B-A956-E448-8E69-321355E02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0" y="806450"/>
            <a:ext cx="12239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3600" dirty="0">
                <a:latin typeface="Arial" panose="020B0604020202020204" pitchFamily="34" charset="0"/>
              </a:rPr>
              <a:t>Π</a:t>
            </a:r>
            <a:r>
              <a:rPr lang="en-US" altLang="en-US" sz="1800" baseline="-25000" dirty="0" err="1">
                <a:latin typeface="Arial" panose="020B0604020202020204" pitchFamily="34" charset="0"/>
              </a:rPr>
              <a:t>ename,count</a:t>
            </a:r>
            <a:endParaRPr lang="en-US" altLang="en-US" sz="3600" baseline="-25000" dirty="0">
              <a:latin typeface="Arial" panose="020B0604020202020204" pitchFamily="34" charset="0"/>
            </a:endParaRPr>
          </a:p>
        </p:txBody>
      </p:sp>
      <p:sp>
        <p:nvSpPr>
          <p:cNvPr id="22543" name="TextBox 21">
            <a:extLst>
              <a:ext uri="{FF2B5EF4-FFF2-40B4-BE49-F238E27FC236}">
                <a16:creationId xmlns:a16="http://schemas.microsoft.com/office/drawing/2014/main" id="{677731FA-BA20-CE44-B831-D3C99EA44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2249488"/>
            <a:ext cx="25638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𝛂</a:t>
            </a:r>
            <a:r>
              <a:rPr lang="en-US" altLang="en-US" sz="2000" baseline="-25000">
                <a:latin typeface="Arial" panose="020B0604020202020204" pitchFamily="34" charset="0"/>
              </a:rPr>
              <a:t>agg:count(*), group by ename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22544" name="TextBox 22">
            <a:extLst>
              <a:ext uri="{FF2B5EF4-FFF2-40B4-BE49-F238E27FC236}">
                <a16:creationId xmlns:a16="http://schemas.microsoft.com/office/drawing/2014/main" id="{61736085-2D62-B843-A6C7-D4BF611D1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1541463"/>
            <a:ext cx="892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𝛔</a:t>
            </a:r>
            <a:r>
              <a:rPr lang="en-US" altLang="en-US" sz="1800" baseline="-25000">
                <a:latin typeface="Arial" panose="020B0604020202020204" pitchFamily="34" charset="0"/>
              </a:rPr>
              <a:t>count &gt; 7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E717F0-7F57-FC44-88BF-F69322DE1542}"/>
              </a:ext>
            </a:extLst>
          </p:cNvPr>
          <p:cNvCxnSpPr>
            <a:cxnSpLocks noChangeShapeType="1"/>
            <a:stCxn id="22530" idx="0"/>
            <a:endCxn id="22543" idx="2"/>
          </p:cNvCxnSpPr>
          <p:nvPr/>
        </p:nvCxnSpPr>
        <p:spPr bwMode="auto">
          <a:xfrm flipV="1">
            <a:off x="2749550" y="2803525"/>
            <a:ext cx="487363" cy="2889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F43A40B-6B82-D74C-AE15-93EE9344D651}"/>
              </a:ext>
            </a:extLst>
          </p:cNvPr>
          <p:cNvCxnSpPr>
            <a:cxnSpLocks noChangeShapeType="1"/>
            <a:stCxn id="22543" idx="0"/>
            <a:endCxn id="22544" idx="2"/>
          </p:cNvCxnSpPr>
          <p:nvPr/>
        </p:nvCxnSpPr>
        <p:spPr bwMode="auto">
          <a:xfrm flipV="1">
            <a:off x="3236913" y="2033588"/>
            <a:ext cx="1587" cy="215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B52FF7-BD82-8F46-A5A6-91358D95C0AE}"/>
              </a:ext>
            </a:extLst>
          </p:cNvPr>
          <p:cNvCxnSpPr>
            <a:cxnSpLocks noChangeShapeType="1"/>
            <a:stCxn id="22544" idx="0"/>
            <a:endCxn id="22542" idx="2"/>
          </p:cNvCxnSpPr>
          <p:nvPr/>
        </p:nvCxnSpPr>
        <p:spPr bwMode="auto">
          <a:xfrm flipH="1" flipV="1">
            <a:off x="3233738" y="1360488"/>
            <a:ext cx="4762" cy="180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6DD902-B730-7547-A8A9-09E4AFAB52EB}"/>
              </a:ext>
            </a:extLst>
          </p:cNvPr>
          <p:cNvCxnSpPr>
            <a:cxnSpLocks noChangeShapeType="1"/>
            <a:stCxn id="22533" idx="0"/>
            <a:endCxn id="22536" idx="2"/>
          </p:cNvCxnSpPr>
          <p:nvPr/>
        </p:nvCxnSpPr>
        <p:spPr bwMode="auto">
          <a:xfrm flipH="1" flipV="1">
            <a:off x="2644775" y="5741988"/>
            <a:ext cx="12700" cy="5016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1BBA86-6E99-2C41-A37D-4684E99E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1008063"/>
            <a:ext cx="36433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Logical planning</a:t>
            </a:r>
            <a:r>
              <a:rPr lang="en-US" altLang="en-US" sz="2400">
                <a:latin typeface="Arial" panose="020B0604020202020204" pitchFamily="34" charset="0"/>
              </a:rPr>
              <a:t>: operator ordering (exponential search space)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Physical planning</a:t>
            </a:r>
            <a:r>
              <a:rPr lang="en-US" altLang="en-US" sz="2400">
                <a:latin typeface="Arial" panose="020B0604020202020204" pitchFamily="34" charset="0"/>
              </a:rPr>
              <a:t>: operator implementation &amp; access methods (indexes vs heap files)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6FBD63-8667-B04C-AE67-A90D8EC17DE2}"/>
              </a:ext>
            </a:extLst>
          </p:cNvPr>
          <p:cNvGrpSpPr>
            <a:grpSpLocks/>
          </p:cNvGrpSpPr>
          <p:nvPr/>
        </p:nvGrpSpPr>
        <p:grpSpPr bwMode="auto">
          <a:xfrm>
            <a:off x="1735138" y="5754688"/>
            <a:ext cx="4006850" cy="1103312"/>
            <a:chOff x="1734670" y="5755341"/>
            <a:chExt cx="4007224" cy="1102659"/>
          </a:xfrm>
        </p:grpSpPr>
        <p:sp>
          <p:nvSpPr>
            <p:cNvPr id="47" name="Donut 46">
              <a:extLst>
                <a:ext uri="{FF2B5EF4-FFF2-40B4-BE49-F238E27FC236}">
                  <a16:creationId xmlns:a16="http://schemas.microsoft.com/office/drawing/2014/main" id="{F3D2A488-A0E1-C341-B3AF-90403B86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670" y="5755341"/>
              <a:ext cx="1814681" cy="1102659"/>
            </a:xfrm>
            <a:custGeom>
              <a:avLst/>
              <a:gdLst>
                <a:gd name="T0" fmla="*/ 0 w 1814681"/>
                <a:gd name="T1" fmla="*/ 551330 h 1102659"/>
                <a:gd name="T2" fmla="*/ 907341 w 1814681"/>
                <a:gd name="T3" fmla="*/ 0 h 1102659"/>
                <a:gd name="T4" fmla="*/ 1814682 w 1814681"/>
                <a:gd name="T5" fmla="*/ 551330 h 1102659"/>
                <a:gd name="T6" fmla="*/ 907341 w 1814681"/>
                <a:gd name="T7" fmla="*/ 1102660 h 1102659"/>
                <a:gd name="T8" fmla="*/ 0 w 1814681"/>
                <a:gd name="T9" fmla="*/ 551330 h 1102659"/>
                <a:gd name="T10" fmla="*/ 100849 w 1814681"/>
                <a:gd name="T11" fmla="*/ 551330 h 1102659"/>
                <a:gd name="T12" fmla="*/ 907340 w 1814681"/>
                <a:gd name="T13" fmla="*/ 1001810 h 1102659"/>
                <a:gd name="T14" fmla="*/ 1713831 w 1814681"/>
                <a:gd name="T15" fmla="*/ 551330 h 1102659"/>
                <a:gd name="T16" fmla="*/ 907340 w 1814681"/>
                <a:gd name="T17" fmla="*/ 100850 h 1102659"/>
                <a:gd name="T18" fmla="*/ 100849 w 1814681"/>
                <a:gd name="T19" fmla="*/ 551330 h 11026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4681" h="1102659">
                  <a:moveTo>
                    <a:pt x="0" y="551330"/>
                  </a:moveTo>
                  <a:cubicBezTo>
                    <a:pt x="0" y="246839"/>
                    <a:pt x="406230" y="0"/>
                    <a:pt x="907341" y="0"/>
                  </a:cubicBezTo>
                  <a:cubicBezTo>
                    <a:pt x="1408452" y="0"/>
                    <a:pt x="1814682" y="246839"/>
                    <a:pt x="1814682" y="551330"/>
                  </a:cubicBezTo>
                  <a:cubicBezTo>
                    <a:pt x="1814682" y="855821"/>
                    <a:pt x="1408452" y="1102660"/>
                    <a:pt x="907341" y="1102660"/>
                  </a:cubicBezTo>
                  <a:cubicBezTo>
                    <a:pt x="406230" y="1102660"/>
                    <a:pt x="0" y="855821"/>
                    <a:pt x="0" y="551330"/>
                  </a:cubicBezTo>
                  <a:close/>
                  <a:moveTo>
                    <a:pt x="100849" y="551330"/>
                  </a:moveTo>
                  <a:cubicBezTo>
                    <a:pt x="100849" y="800123"/>
                    <a:pt x="461927" y="1001810"/>
                    <a:pt x="907340" y="1001810"/>
                  </a:cubicBezTo>
                  <a:cubicBezTo>
                    <a:pt x="1352753" y="1001810"/>
                    <a:pt x="1713831" y="800123"/>
                    <a:pt x="1713831" y="551330"/>
                  </a:cubicBezTo>
                  <a:cubicBezTo>
                    <a:pt x="1713831" y="302537"/>
                    <a:pt x="1352753" y="100850"/>
                    <a:pt x="907340" y="100850"/>
                  </a:cubicBezTo>
                  <a:cubicBezTo>
                    <a:pt x="461927" y="100850"/>
                    <a:pt x="100849" y="302537"/>
                    <a:pt x="100849" y="5513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559" name="TextBox 49">
              <a:extLst>
                <a:ext uri="{FF2B5EF4-FFF2-40B4-BE49-F238E27FC236}">
                  <a16:creationId xmlns:a16="http://schemas.microsoft.com/office/drawing/2014/main" id="{2CD7F6E6-7A63-9D44-ABC9-2631CE8F8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6082554"/>
              <a:ext cx="21604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Storage model &amp; access methods?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F9BEF91-2618-8846-B903-DFED7F531539}"/>
              </a:ext>
            </a:extLst>
          </p:cNvPr>
          <p:cNvGrpSpPr>
            <a:grpSpLocks/>
          </p:cNvGrpSpPr>
          <p:nvPr/>
        </p:nvGrpSpPr>
        <p:grpSpPr bwMode="auto">
          <a:xfrm>
            <a:off x="931863" y="4051300"/>
            <a:ext cx="4729162" cy="2111375"/>
            <a:chOff x="932329" y="4052047"/>
            <a:chExt cx="4728883" cy="2111188"/>
          </a:xfrm>
        </p:grpSpPr>
        <p:sp>
          <p:nvSpPr>
            <p:cNvPr id="48" name="Donut 47">
              <a:extLst>
                <a:ext uri="{FF2B5EF4-FFF2-40B4-BE49-F238E27FC236}">
                  <a16:creationId xmlns:a16="http://schemas.microsoft.com/office/drawing/2014/main" id="{B07BC94A-576C-F543-A1C7-AF1A9D1D0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329" y="4052047"/>
              <a:ext cx="1815993" cy="1103215"/>
            </a:xfrm>
            <a:custGeom>
              <a:avLst/>
              <a:gdLst>
                <a:gd name="T0" fmla="*/ 0 w 1815993"/>
                <a:gd name="T1" fmla="*/ 551608 h 1103215"/>
                <a:gd name="T2" fmla="*/ 907997 w 1815993"/>
                <a:gd name="T3" fmla="*/ 0 h 1103215"/>
                <a:gd name="T4" fmla="*/ 1815994 w 1815993"/>
                <a:gd name="T5" fmla="*/ 551608 h 1103215"/>
                <a:gd name="T6" fmla="*/ 907997 w 1815993"/>
                <a:gd name="T7" fmla="*/ 1103216 h 1103215"/>
                <a:gd name="T8" fmla="*/ 0 w 1815993"/>
                <a:gd name="T9" fmla="*/ 551608 h 1103215"/>
                <a:gd name="T10" fmla="*/ 100900 w 1815993"/>
                <a:gd name="T11" fmla="*/ 551608 h 1103215"/>
                <a:gd name="T12" fmla="*/ 907996 w 1815993"/>
                <a:gd name="T13" fmla="*/ 1002315 h 1103215"/>
                <a:gd name="T14" fmla="*/ 1715092 w 1815993"/>
                <a:gd name="T15" fmla="*/ 551608 h 1103215"/>
                <a:gd name="T16" fmla="*/ 907996 w 1815993"/>
                <a:gd name="T17" fmla="*/ 100901 h 1103215"/>
                <a:gd name="T18" fmla="*/ 100900 w 1815993"/>
                <a:gd name="T19" fmla="*/ 551608 h 11032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5993" h="1103215">
                  <a:moveTo>
                    <a:pt x="0" y="551608"/>
                  </a:moveTo>
                  <a:cubicBezTo>
                    <a:pt x="0" y="246963"/>
                    <a:pt x="406524" y="0"/>
                    <a:pt x="907997" y="0"/>
                  </a:cubicBezTo>
                  <a:cubicBezTo>
                    <a:pt x="1409470" y="0"/>
                    <a:pt x="1815994" y="246963"/>
                    <a:pt x="1815994" y="551608"/>
                  </a:cubicBezTo>
                  <a:cubicBezTo>
                    <a:pt x="1815994" y="856253"/>
                    <a:pt x="1409470" y="1103216"/>
                    <a:pt x="907997" y="1103216"/>
                  </a:cubicBezTo>
                  <a:cubicBezTo>
                    <a:pt x="406524" y="1103216"/>
                    <a:pt x="0" y="856253"/>
                    <a:pt x="0" y="551608"/>
                  </a:cubicBezTo>
                  <a:close/>
                  <a:moveTo>
                    <a:pt x="100900" y="551608"/>
                  </a:moveTo>
                  <a:cubicBezTo>
                    <a:pt x="100900" y="800527"/>
                    <a:pt x="462249" y="1002315"/>
                    <a:pt x="907996" y="1002315"/>
                  </a:cubicBezTo>
                  <a:cubicBezTo>
                    <a:pt x="1353743" y="1002315"/>
                    <a:pt x="1715092" y="800527"/>
                    <a:pt x="1715092" y="551608"/>
                  </a:cubicBezTo>
                  <a:cubicBezTo>
                    <a:pt x="1715092" y="302689"/>
                    <a:pt x="1353743" y="100901"/>
                    <a:pt x="907996" y="100901"/>
                  </a:cubicBezTo>
                  <a:cubicBezTo>
                    <a:pt x="462249" y="100901"/>
                    <a:pt x="100900" y="302689"/>
                    <a:pt x="100900" y="551608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556" name="TextBox 48">
              <a:extLst>
                <a:ext uri="{FF2B5EF4-FFF2-40B4-BE49-F238E27FC236}">
                  <a16:creationId xmlns:a16="http://schemas.microsoft.com/office/drawing/2014/main" id="{6254CECA-6B50-5746-B33A-5CFE73560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6918" y="5204012"/>
              <a:ext cx="20842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Implementation?</a:t>
              </a:r>
            </a:p>
          </p:txBody>
        </p:sp>
        <p:sp>
          <p:nvSpPr>
            <p:cNvPr id="51" name="Donut 50">
              <a:extLst>
                <a:ext uri="{FF2B5EF4-FFF2-40B4-BE49-F238E27FC236}">
                  <a16:creationId xmlns:a16="http://schemas.microsoft.com/office/drawing/2014/main" id="{18C3356F-85D6-6649-B859-29A87AECC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032" y="5060021"/>
              <a:ext cx="1814405" cy="1103214"/>
            </a:xfrm>
            <a:custGeom>
              <a:avLst/>
              <a:gdLst>
                <a:gd name="T0" fmla="*/ 0 w 1814405"/>
                <a:gd name="T1" fmla="*/ 551607 h 1103214"/>
                <a:gd name="T2" fmla="*/ 907203 w 1814405"/>
                <a:gd name="T3" fmla="*/ 0 h 1103214"/>
                <a:gd name="T4" fmla="*/ 1814406 w 1814405"/>
                <a:gd name="T5" fmla="*/ 551607 h 1103214"/>
                <a:gd name="T6" fmla="*/ 907203 w 1814405"/>
                <a:gd name="T7" fmla="*/ 1103214 h 1103214"/>
                <a:gd name="T8" fmla="*/ 0 w 1814405"/>
                <a:gd name="T9" fmla="*/ 551607 h 1103214"/>
                <a:gd name="T10" fmla="*/ 100900 w 1814405"/>
                <a:gd name="T11" fmla="*/ 551607 h 1103214"/>
                <a:gd name="T12" fmla="*/ 907203 w 1814405"/>
                <a:gd name="T13" fmla="*/ 1002314 h 1103214"/>
                <a:gd name="T14" fmla="*/ 1713506 w 1814405"/>
                <a:gd name="T15" fmla="*/ 551607 h 1103214"/>
                <a:gd name="T16" fmla="*/ 907203 w 1814405"/>
                <a:gd name="T17" fmla="*/ 100900 h 1103214"/>
                <a:gd name="T18" fmla="*/ 100900 w 1814405"/>
                <a:gd name="T19" fmla="*/ 551607 h 1103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4405" h="1103214">
                  <a:moveTo>
                    <a:pt x="0" y="551607"/>
                  </a:moveTo>
                  <a:cubicBezTo>
                    <a:pt x="0" y="246963"/>
                    <a:pt x="406169" y="0"/>
                    <a:pt x="907203" y="0"/>
                  </a:cubicBezTo>
                  <a:cubicBezTo>
                    <a:pt x="1408237" y="0"/>
                    <a:pt x="1814406" y="246963"/>
                    <a:pt x="1814406" y="551607"/>
                  </a:cubicBezTo>
                  <a:cubicBezTo>
                    <a:pt x="1814406" y="856251"/>
                    <a:pt x="1408237" y="1103214"/>
                    <a:pt x="907203" y="1103214"/>
                  </a:cubicBezTo>
                  <a:cubicBezTo>
                    <a:pt x="406169" y="1103214"/>
                    <a:pt x="0" y="856251"/>
                    <a:pt x="0" y="551607"/>
                  </a:cubicBezTo>
                  <a:close/>
                  <a:moveTo>
                    <a:pt x="100900" y="551607"/>
                  </a:moveTo>
                  <a:cubicBezTo>
                    <a:pt x="100900" y="800526"/>
                    <a:pt x="461894" y="1002314"/>
                    <a:pt x="907203" y="1002314"/>
                  </a:cubicBezTo>
                  <a:cubicBezTo>
                    <a:pt x="1352512" y="1002314"/>
                    <a:pt x="1713506" y="800526"/>
                    <a:pt x="1713506" y="551607"/>
                  </a:cubicBezTo>
                  <a:cubicBezTo>
                    <a:pt x="1713506" y="302688"/>
                    <a:pt x="1352512" y="100900"/>
                    <a:pt x="907203" y="100900"/>
                  </a:cubicBezTo>
                  <a:cubicBezTo>
                    <a:pt x="461894" y="100900"/>
                    <a:pt x="100900" y="302688"/>
                    <a:pt x="100900" y="551607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8FB992D-BDBB-8E4D-938E-FABD20F98BF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379788"/>
            <a:ext cx="1882775" cy="1227137"/>
            <a:chOff x="381001" y="3379695"/>
            <a:chExt cx="1882588" cy="1228000"/>
          </a:xfrm>
        </p:grpSpPr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851B4870-D675-424A-BC46-1155932B678C}"/>
                </a:ext>
              </a:extLst>
            </p:cNvPr>
            <p:cNvCxnSpPr>
              <a:cxnSpLocks noChangeShapeType="1"/>
              <a:stCxn id="22530" idx="1"/>
              <a:endCxn id="22531" idx="1"/>
            </p:cNvCxnSpPr>
            <p:nvPr/>
          </p:nvCxnSpPr>
          <p:spPr bwMode="auto">
            <a:xfrm rot="10800000" flipV="1">
              <a:off x="1577857" y="3446417"/>
              <a:ext cx="668272" cy="1161278"/>
            </a:xfrm>
            <a:prstGeom prst="curvedConnector3">
              <a:avLst>
                <a:gd name="adj1" fmla="val 132213"/>
              </a:avLst>
            </a:prstGeom>
            <a:noFill/>
            <a:ln w="60325">
              <a:solidFill>
                <a:srgbClr val="77933C"/>
              </a:solidFill>
              <a:round/>
              <a:headEnd type="stealth" w="lg" len="lg"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4" name="TextBox 57">
              <a:extLst>
                <a:ext uri="{FF2B5EF4-FFF2-40B4-BE49-F238E27FC236}">
                  <a16:creationId xmlns:a16="http://schemas.microsoft.com/office/drawing/2014/main" id="{23D4AA91-E0F3-184F-9AB7-46D4D0A4D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1" y="3379695"/>
              <a:ext cx="18825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Order?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F986E6-3FC6-7EC8-2C69-F94E692B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650"/>
            <a:ext cx="8229600" cy="875312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What happens inside?</a:t>
            </a:r>
            <a:endParaRPr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1525D-9D88-E2CA-13F3-94F0E524298D}"/>
              </a:ext>
            </a:extLst>
          </p:cNvPr>
          <p:cNvSpPr txBox="1"/>
          <p:nvPr/>
        </p:nvSpPr>
        <p:spPr>
          <a:xfrm>
            <a:off x="2955660" y="1144749"/>
            <a:ext cx="3232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name, </a:t>
            </a:r>
            <a:r>
              <a:rPr lang="en-US" dirty="0" err="1"/>
              <a:t>addr</a:t>
            </a:r>
            <a:r>
              <a:rPr lang="en-US" dirty="0"/>
              <a:t>, balance</a:t>
            </a:r>
            <a:br>
              <a:rPr lang="en-US" dirty="0"/>
            </a:br>
            <a:r>
              <a:rPr lang="en-US" dirty="0"/>
              <a:t>FROM accounts</a:t>
            </a:r>
          </a:p>
          <a:p>
            <a:r>
              <a:rPr lang="en-US" dirty="0"/>
              <a:t>WHERE </a:t>
            </a:r>
            <a:r>
              <a:rPr lang="en-US" dirty="0" err="1"/>
              <a:t>userid</a:t>
            </a:r>
            <a:r>
              <a:rPr lang="en-US" dirty="0"/>
              <a:t> = ?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39A328E-C16B-A181-0F70-3B4EC5DD4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67967"/>
              </p:ext>
            </p:extLst>
          </p:nvPr>
        </p:nvGraphicFramePr>
        <p:xfrm>
          <a:off x="2743200" y="5473912"/>
          <a:ext cx="365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770934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541735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29861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7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18276"/>
                  </a:ext>
                </a:extLst>
              </a:tr>
            </a:tbl>
          </a:graphicData>
        </a:graphic>
      </p:graphicFrame>
      <p:pic>
        <p:nvPicPr>
          <p:cNvPr id="10" name="Picture 9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D5321FF0-EEFE-629E-6D7C-2D823D55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496" y="2696682"/>
            <a:ext cx="1843008" cy="184300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210989-D57E-D6ED-50A2-E6E4861F54B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4572000" y="2068079"/>
            <a:ext cx="0" cy="628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F0E5CD-9529-1249-07C5-16C7C16A9B13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4572000" y="4539690"/>
            <a:ext cx="0" cy="934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548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D8B2-F9A5-1D44-826A-FF6D9B2C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 and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03A6-0AE5-504F-8423-6DFF296B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nested loop join operator of tables Outer and Inner</a:t>
            </a:r>
          </a:p>
          <a:p>
            <a:r>
              <a:rPr lang="en-US" dirty="0"/>
              <a:t>for tuple1 in Outer</a:t>
            </a:r>
            <a:br>
              <a:rPr lang="en-US" dirty="0"/>
            </a:br>
            <a:r>
              <a:rPr lang="en-US" dirty="0"/>
              <a:t>	for tuple2 in Inner</a:t>
            </a:r>
            <a:br>
              <a:rPr lang="en-US" dirty="0"/>
            </a:br>
            <a:r>
              <a:rPr lang="en-US" dirty="0"/>
              <a:t>    if predicate(tuple1, tuple2) then</a:t>
            </a:r>
            <a:br>
              <a:rPr lang="en-US" dirty="0"/>
            </a:br>
            <a:r>
              <a:rPr lang="en-US" dirty="0"/>
              <a:t>      emit join(tuple1, tuple2)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if Inner is itself a join result?</a:t>
            </a:r>
          </a:p>
          <a:p>
            <a:r>
              <a:rPr lang="en-US" dirty="0"/>
              <a:t>Plans might be “left-deep” or “bushy”</a:t>
            </a:r>
          </a:p>
        </p:txBody>
      </p:sp>
    </p:spTree>
    <p:extLst>
      <p:ext uri="{BB962C8B-B14F-4D97-AF65-F5344CB8AC3E}">
        <p14:creationId xmlns:p14="http://schemas.microsoft.com/office/powerpoint/2010/main" val="8808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B740-4819-5D4A-B118-A0396DCE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Next Few Lectures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4FFEF-FE3F-AF48-B22A-8C255B280BF3}"/>
              </a:ext>
            </a:extLst>
          </p:cNvPr>
          <p:cNvSpPr/>
          <p:nvPr/>
        </p:nvSpPr>
        <p:spPr>
          <a:xfrm>
            <a:off x="763676" y="1467060"/>
            <a:ext cx="7452527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Admission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A3F3F-3A0A-3A41-957A-D23977973BB5}"/>
              </a:ext>
            </a:extLst>
          </p:cNvPr>
          <p:cNvSpPr/>
          <p:nvPr/>
        </p:nvSpPr>
        <p:spPr>
          <a:xfrm>
            <a:off x="756977" y="1882393"/>
            <a:ext cx="7452527" cy="398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Connection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6BCA8E-B361-A04D-B834-B2ABFCAD6C4F}"/>
              </a:ext>
            </a:extLst>
          </p:cNvPr>
          <p:cNvSpPr/>
          <p:nvPr/>
        </p:nvSpPr>
        <p:spPr>
          <a:xfrm>
            <a:off x="768700" y="2346292"/>
            <a:ext cx="7452527" cy="301952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Query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92859-090E-6545-B807-658AD6B8A5FC}"/>
              </a:ext>
            </a:extLst>
          </p:cNvPr>
          <p:cNvSpPr/>
          <p:nvPr/>
        </p:nvSpPr>
        <p:spPr>
          <a:xfrm>
            <a:off x="750278" y="5412714"/>
            <a:ext cx="7452527" cy="134982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>
                  <a:solidFill>
                    <a:schemeClr val="accent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Storage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780BF-1205-C940-B641-A408D1F4127C}"/>
              </a:ext>
            </a:extLst>
          </p:cNvPr>
          <p:cNvSpPr/>
          <p:nvPr/>
        </p:nvSpPr>
        <p:spPr>
          <a:xfrm>
            <a:off x="1117044" y="2805165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FCD0B-F723-5C48-8F8E-AFA8FF174007}"/>
              </a:ext>
            </a:extLst>
          </p:cNvPr>
          <p:cNvSpPr/>
          <p:nvPr/>
        </p:nvSpPr>
        <p:spPr>
          <a:xfrm>
            <a:off x="1118718" y="3459983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Rewriter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E0225-120A-D546-A8A7-7CF62DA65E47}"/>
              </a:ext>
            </a:extLst>
          </p:cNvPr>
          <p:cNvSpPr/>
          <p:nvPr/>
        </p:nvSpPr>
        <p:spPr>
          <a:xfrm>
            <a:off x="1118719" y="4123174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E0D933-6CF2-AC44-A444-14061A9EBE9C}"/>
              </a:ext>
            </a:extLst>
          </p:cNvPr>
          <p:cNvSpPr/>
          <p:nvPr/>
        </p:nvSpPr>
        <p:spPr>
          <a:xfrm>
            <a:off x="1120394" y="4777991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46C43B-F831-094E-B7F8-4E91501DFBF5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779397" y="3227196"/>
            <a:ext cx="1674" cy="232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40DD67-582C-1F4A-93AC-93E29486EDB6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781071" y="3882014"/>
            <a:ext cx="1" cy="24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4FD59-0040-314A-AFF4-D50BACA34DCD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781072" y="4545205"/>
            <a:ext cx="1675" cy="232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1DC2CC61-ACB2-7949-9615-FC743518909C}"/>
              </a:ext>
            </a:extLst>
          </p:cNvPr>
          <p:cNvSpPr/>
          <p:nvPr/>
        </p:nvSpPr>
        <p:spPr>
          <a:xfrm>
            <a:off x="2532184" y="4007658"/>
            <a:ext cx="432137" cy="614584"/>
          </a:xfrm>
          <a:custGeom>
            <a:avLst/>
            <a:gdLst>
              <a:gd name="connsiteX0" fmla="*/ 0 w 512546"/>
              <a:gd name="connsiteY0" fmla="*/ 212372 h 587572"/>
              <a:gd name="connsiteX1" fmla="*/ 200967 w 512546"/>
              <a:gd name="connsiteY1" fmla="*/ 1357 h 587572"/>
              <a:gd name="connsiteX2" fmla="*/ 512466 w 512546"/>
              <a:gd name="connsiteY2" fmla="*/ 302807 h 587572"/>
              <a:gd name="connsiteX3" fmla="*/ 170822 w 512546"/>
              <a:gd name="connsiteY3" fmla="*/ 584161 h 587572"/>
              <a:gd name="connsiteX4" fmla="*/ 20097 w 512546"/>
              <a:gd name="connsiteY4" fmla="*/ 433436 h 587572"/>
              <a:gd name="connsiteX0" fmla="*/ 0 w 400771"/>
              <a:gd name="connsiteY0" fmla="*/ 212638 h 587838"/>
              <a:gd name="connsiteX1" fmla="*/ 200967 w 400771"/>
              <a:gd name="connsiteY1" fmla="*/ 1623 h 587838"/>
              <a:gd name="connsiteX2" fmla="*/ 400638 w 400771"/>
              <a:gd name="connsiteY2" fmla="*/ 312684 h 587838"/>
              <a:gd name="connsiteX3" fmla="*/ 170822 w 400771"/>
              <a:gd name="connsiteY3" fmla="*/ 584427 h 587838"/>
              <a:gd name="connsiteX4" fmla="*/ 20097 w 400771"/>
              <a:gd name="connsiteY4" fmla="*/ 433702 h 58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771" h="587838">
                <a:moveTo>
                  <a:pt x="0" y="212638"/>
                </a:moveTo>
                <a:cubicBezTo>
                  <a:pt x="57778" y="99594"/>
                  <a:pt x="134194" y="-15051"/>
                  <a:pt x="200967" y="1623"/>
                </a:cubicBezTo>
                <a:cubicBezTo>
                  <a:pt x="267740" y="18297"/>
                  <a:pt x="405662" y="215550"/>
                  <a:pt x="400638" y="312684"/>
                </a:cubicBezTo>
                <a:cubicBezTo>
                  <a:pt x="395614" y="409818"/>
                  <a:pt x="252884" y="562656"/>
                  <a:pt x="170822" y="584427"/>
                </a:cubicBezTo>
                <a:cubicBezTo>
                  <a:pt x="88761" y="606199"/>
                  <a:pt x="54429" y="519950"/>
                  <a:pt x="20097" y="433702"/>
                </a:cubicBezTo>
              </a:path>
            </a:pathLst>
          </a:custGeom>
          <a:noFill/>
          <a:ln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08D40-1204-9948-B0C2-AA9C41EFD3C1}"/>
              </a:ext>
            </a:extLst>
          </p:cNvPr>
          <p:cNvSpPr/>
          <p:nvPr/>
        </p:nvSpPr>
        <p:spPr>
          <a:xfrm>
            <a:off x="2940913" y="4168783"/>
            <a:ext cx="117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Optimizer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6D1AE5-257D-C640-A95B-AA2554A17AF5}"/>
              </a:ext>
            </a:extLst>
          </p:cNvPr>
          <p:cNvSpPr/>
          <p:nvPr/>
        </p:nvSpPr>
        <p:spPr>
          <a:xfrm>
            <a:off x="2441749" y="5843020"/>
            <a:ext cx="1393369" cy="7101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Methods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11F978-9FB5-234C-8CF5-B0E2019E013E}"/>
              </a:ext>
            </a:extLst>
          </p:cNvPr>
          <p:cNvSpPr/>
          <p:nvPr/>
        </p:nvSpPr>
        <p:spPr>
          <a:xfrm>
            <a:off x="3984174" y="5844693"/>
            <a:ext cx="1220872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 Manager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64A138-4BB3-FE4D-8F37-D5A0A880FD58}"/>
              </a:ext>
            </a:extLst>
          </p:cNvPr>
          <p:cNvSpPr/>
          <p:nvPr/>
        </p:nvSpPr>
        <p:spPr>
          <a:xfrm>
            <a:off x="5342376" y="5844694"/>
            <a:ext cx="1148860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Lock Manager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3CB7EE-60DF-7F4A-BC1A-4CBC52076242}"/>
              </a:ext>
            </a:extLst>
          </p:cNvPr>
          <p:cNvSpPr/>
          <p:nvPr/>
        </p:nvSpPr>
        <p:spPr>
          <a:xfrm>
            <a:off x="6628566" y="5843020"/>
            <a:ext cx="1177329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 Manager</a:t>
            </a:r>
          </a:p>
        </p:txBody>
      </p:sp>
      <p:sp>
        <p:nvSpPr>
          <p:cNvPr id="39" name="Up-Down Arrow 38">
            <a:extLst>
              <a:ext uri="{FF2B5EF4-FFF2-40B4-BE49-F238E27FC236}">
                <a16:creationId xmlns:a16="http://schemas.microsoft.com/office/drawing/2014/main" id="{9EE3D751-F87A-6F46-8673-0BD21C2B6F37}"/>
              </a:ext>
            </a:extLst>
          </p:cNvPr>
          <p:cNvSpPr/>
          <p:nvPr/>
        </p:nvSpPr>
        <p:spPr>
          <a:xfrm>
            <a:off x="4704304" y="4989006"/>
            <a:ext cx="351692" cy="66408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12F60-7BC8-FE4E-B614-867DB4F18575}"/>
              </a:ext>
            </a:extLst>
          </p:cNvPr>
          <p:cNvSpPr txBox="1"/>
          <p:nvPr/>
        </p:nvSpPr>
        <p:spPr>
          <a:xfrm>
            <a:off x="23162" y="4524187"/>
            <a:ext cx="89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Today+Lec</a:t>
            </a:r>
            <a:r>
              <a:rPr lang="en-US" dirty="0"/>
              <a:t>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574919-A9EF-5144-9BA9-B21FE288DF7A}"/>
              </a:ext>
            </a:extLst>
          </p:cNvPr>
          <p:cNvSpPr txBox="1"/>
          <p:nvPr/>
        </p:nvSpPr>
        <p:spPr>
          <a:xfrm>
            <a:off x="2748252" y="6551546"/>
            <a:ext cx="89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Lec</a:t>
            </a:r>
            <a:r>
              <a:rPr lang="en-US" dirty="0"/>
              <a:t> 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E6183D-4657-E941-8CA5-27266AEB476F}"/>
              </a:ext>
            </a:extLst>
          </p:cNvPr>
          <p:cNvSpPr txBox="1"/>
          <p:nvPr/>
        </p:nvSpPr>
        <p:spPr>
          <a:xfrm>
            <a:off x="4029522" y="4169266"/>
            <a:ext cx="113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Lec</a:t>
            </a:r>
            <a:r>
              <a:rPr lang="en-US" dirty="0"/>
              <a:t> 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CBCA0-5974-CA48-85FC-81417D85C7AB}"/>
              </a:ext>
            </a:extLst>
          </p:cNvPr>
          <p:cNvSpPr/>
          <p:nvPr/>
        </p:nvSpPr>
        <p:spPr>
          <a:xfrm>
            <a:off x="2498452" y="4644677"/>
            <a:ext cx="205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Lec</a:t>
            </a:r>
            <a:r>
              <a:rPr lang="en-US" dirty="0"/>
              <a:t> 7 – Join Algos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554C67-E686-2447-9043-66692C86C07F}"/>
              </a:ext>
            </a:extLst>
          </p:cNvPr>
          <p:cNvSpPr txBox="1"/>
          <p:nvPr/>
        </p:nvSpPr>
        <p:spPr>
          <a:xfrm>
            <a:off x="58154" y="3391620"/>
            <a:ext cx="89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401594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D8B2-F9A5-1D44-826A-FF6D9B2C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03A6-0AE5-504F-8423-6DFF296B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Executing a query involves chaining together a series of </a:t>
            </a:r>
            <a:r>
              <a:rPr lang="en-US" u="sng" dirty="0"/>
              <a:t>operators</a:t>
            </a:r>
            <a:r>
              <a:rPr lang="en-US" dirty="0"/>
              <a:t> that implement the query</a:t>
            </a:r>
          </a:p>
          <a:p>
            <a:r>
              <a:rPr lang="en-US" dirty="0"/>
              <a:t>Operator types:</a:t>
            </a:r>
            <a:br>
              <a:rPr lang="en-US" dirty="0"/>
            </a:br>
            <a:r>
              <a:rPr lang="en-US" dirty="0"/>
              <a:t>	</a:t>
            </a:r>
            <a:r>
              <a:rPr lang="en-US" u="sng" dirty="0"/>
              <a:t>scan</a:t>
            </a:r>
            <a:r>
              <a:rPr lang="en-US" dirty="0"/>
              <a:t> from disk/mem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filter</a:t>
            </a:r>
            <a:r>
              <a:rPr lang="en-US" dirty="0"/>
              <a:t> records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join </a:t>
            </a:r>
            <a:r>
              <a:rPr lang="en-US" dirty="0"/>
              <a:t>records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aggregate</a:t>
            </a:r>
            <a:r>
              <a:rPr lang="en-US" dirty="0"/>
              <a:t> records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E3F1C-166D-6546-87C2-AE027E3BFF4B}"/>
              </a:ext>
            </a:extLst>
          </p:cNvPr>
          <p:cNvSpPr txBox="1"/>
          <p:nvPr/>
        </p:nvSpPr>
        <p:spPr>
          <a:xfrm>
            <a:off x="4666940" y="3294639"/>
            <a:ext cx="373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 Requires a model of data representation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CF98F2-4520-1645-BEEC-4DE6EF7F412A}"/>
              </a:ext>
            </a:extLst>
          </p:cNvPr>
          <p:cNvGrpSpPr/>
          <p:nvPr/>
        </p:nvGrpSpPr>
        <p:grpSpPr>
          <a:xfrm>
            <a:off x="4709436" y="4166971"/>
            <a:ext cx="2040873" cy="1733190"/>
            <a:chOff x="1244010" y="2639296"/>
            <a:chExt cx="2040873" cy="17331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050F87-9C03-BC4D-B65B-C1D0A811D310}"/>
                </a:ext>
              </a:extLst>
            </p:cNvPr>
            <p:cNvGrpSpPr/>
            <p:nvPr/>
          </p:nvGrpSpPr>
          <p:grpSpPr>
            <a:xfrm>
              <a:off x="1244010" y="2639296"/>
              <a:ext cx="2023208" cy="1733190"/>
              <a:chOff x="2138532" y="3234786"/>
              <a:chExt cx="2023208" cy="1733190"/>
            </a:xfrm>
            <a:solidFill>
              <a:schemeClr val="bg1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2D1C6AB-DA6B-D845-80D2-4683EFB680C1}"/>
                  </a:ext>
                </a:extLst>
              </p:cNvPr>
              <p:cNvSpPr/>
              <p:nvPr/>
            </p:nvSpPr>
            <p:spPr>
              <a:xfrm>
                <a:off x="2138532" y="3234786"/>
                <a:ext cx="2023208" cy="1733189"/>
              </a:xfrm>
              <a:prstGeom prst="rect">
                <a:avLst/>
              </a:prstGeom>
              <a:grp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BD345E-5E25-FE4E-B5BC-07D7A81941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0355" y="3610683"/>
                <a:ext cx="1536061" cy="3847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latin typeface="Arial" panose="020B0604020202020204" pitchFamily="34" charset="0"/>
                  </a:rPr>
                  <a:t>⨝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 err="1">
                    <a:latin typeface="Arial" panose="020B0604020202020204" pitchFamily="34" charset="0"/>
                  </a:rPr>
                  <a:t>starName</a:t>
                </a:r>
                <a:r>
                  <a:rPr lang="en-US" altLang="en-US" sz="1100" dirty="0">
                    <a:latin typeface="Arial" panose="020B0604020202020204" pitchFamily="34" charset="0"/>
                  </a:rPr>
                  <a:t> = name</a:t>
                </a: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E2803-32C3-094F-A15C-DE2710F5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019" y="4249910"/>
                <a:ext cx="1371600" cy="2154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latin typeface="Arial" panose="020B0604020202020204" pitchFamily="34" charset="0"/>
                  </a:rPr>
                  <a:t>𝛔</a:t>
                </a:r>
                <a:r>
                  <a:rPr lang="en-US" altLang="en-US" sz="1400" baseline="-25000" dirty="0">
                    <a:latin typeface="Arial" panose="020B0604020202020204" pitchFamily="34" charset="0"/>
                  </a:rPr>
                  <a:t>birthday…</a:t>
                </a: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E0D221-5BC4-3D4F-96D5-F5FD5B6EEFBF}"/>
                  </a:ext>
                </a:extLst>
              </p:cNvPr>
              <p:cNvSpPr txBox="1"/>
              <p:nvPr/>
            </p:nvSpPr>
            <p:spPr>
              <a:xfrm>
                <a:off x="2246811" y="4706366"/>
                <a:ext cx="1442808" cy="2616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/>
                  <a:t>movieStar</a:t>
                </a:r>
                <a:endParaRPr lang="en-US" sz="1100" dirty="0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8EB160C-CCA2-8E4D-8B9C-6B44E4621F79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 flipV="1">
                <a:off x="3348386" y="3446679"/>
                <a:ext cx="177134" cy="164004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B18476D-D01F-DD48-ADBD-8749D65ACD78}"/>
                  </a:ext>
                </a:extLst>
              </p:cNvPr>
              <p:cNvCxnSpPr/>
              <p:nvPr/>
            </p:nvCxnSpPr>
            <p:spPr>
              <a:xfrm flipV="1">
                <a:off x="2773473" y="4073854"/>
                <a:ext cx="177134" cy="164004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09C5F35-8205-2741-9D80-747F4AC8E4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6351" y="4465354"/>
                <a:ext cx="0" cy="254506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0AC77D6-B9C3-1B44-B47D-64DB25F590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25520" y="4073854"/>
                <a:ext cx="212662" cy="213297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49B182-830F-7842-99DD-2311C3620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5209" y="2639297"/>
              <a:ext cx="759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 dirty="0">
                  <a:latin typeface="Arial" panose="020B0604020202020204" pitchFamily="34" charset="0"/>
                </a:rPr>
                <a:t>Π</a:t>
              </a:r>
              <a:r>
                <a:rPr lang="en-US" altLang="en-US" sz="1400" baseline="-25000" dirty="0" err="1">
                  <a:latin typeface="Arial" panose="020B0604020202020204" pitchFamily="34" charset="0"/>
                </a:rPr>
                <a:t>movieTitle</a:t>
              </a:r>
              <a:endParaRPr lang="en-US" altLang="en-US" sz="2800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076C21-4F28-DC4B-A934-2AEBC1AA5D1B}"/>
                </a:ext>
              </a:extLst>
            </p:cNvPr>
            <p:cNvSpPr txBox="1"/>
            <p:nvPr/>
          </p:nvSpPr>
          <p:spPr>
            <a:xfrm>
              <a:off x="2576916" y="3640926"/>
              <a:ext cx="644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starsIn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5347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A6EA-6EF5-6942-B161-93E1BC09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367B0-CB71-2040-AA43-5772AC2B8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Arrangement of records on disk / in memory</a:t>
            </a:r>
          </a:p>
          <a:p>
            <a:r>
              <a:rPr lang="en-US" dirty="0"/>
              <a:t>Disk / memory are linear, tables are 2D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79F7CB4-DCB9-CD44-BAFB-FEF017145662}"/>
              </a:ext>
            </a:extLst>
          </p:cNvPr>
          <p:cNvGraphicFramePr>
            <a:graphicFrameLocks noGrp="1"/>
          </p:cNvGraphicFramePr>
          <p:nvPr/>
        </p:nvGraphicFramePr>
        <p:xfrm>
          <a:off x="719768" y="4074748"/>
          <a:ext cx="2219740" cy="179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48">
                  <a:extLst>
                    <a:ext uri="{9D8B030D-6E8A-4147-A177-3AD203B41FA5}">
                      <a16:colId xmlns:a16="http://schemas.microsoft.com/office/drawing/2014/main" val="3390420521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2982564229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3837566744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1853447686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2602916467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</a:t>
                      </a:r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400429450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2841386242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3144793729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288630152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B1CFA01-0D64-F344-A302-709D78468C1B}"/>
              </a:ext>
            </a:extLst>
          </p:cNvPr>
          <p:cNvGraphicFramePr>
            <a:graphicFrameLocks noGrp="1"/>
          </p:cNvGraphicFramePr>
          <p:nvPr/>
        </p:nvGraphicFramePr>
        <p:xfrm>
          <a:off x="722243" y="4528930"/>
          <a:ext cx="2219740" cy="449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3948">
                  <a:extLst>
                    <a:ext uri="{9D8B030D-6E8A-4147-A177-3AD203B41FA5}">
                      <a16:colId xmlns:a16="http://schemas.microsoft.com/office/drawing/2014/main" val="496829976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2215378952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1327673014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3202880338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3924349307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8465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6FEA1C5-B339-2345-A082-BF48EEC247EE}"/>
              </a:ext>
            </a:extLst>
          </p:cNvPr>
          <p:cNvGraphicFramePr>
            <a:graphicFrameLocks noGrp="1"/>
          </p:cNvGraphicFramePr>
          <p:nvPr/>
        </p:nvGraphicFramePr>
        <p:xfrm>
          <a:off x="2073966" y="4979504"/>
          <a:ext cx="887896" cy="449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3948">
                  <a:extLst>
                    <a:ext uri="{9D8B030D-6E8A-4147-A177-3AD203B41FA5}">
                      <a16:colId xmlns:a16="http://schemas.microsoft.com/office/drawing/2014/main" val="3296302059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470339101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EA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EA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7029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5CA88DF-B280-C949-A4AB-3481708CBED9}"/>
              </a:ext>
            </a:extLst>
          </p:cNvPr>
          <p:cNvGraphicFramePr>
            <a:graphicFrameLocks noGrp="1"/>
          </p:cNvGraphicFramePr>
          <p:nvPr/>
        </p:nvGraphicFramePr>
        <p:xfrm>
          <a:off x="715618" y="4979504"/>
          <a:ext cx="1331844" cy="449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3948">
                  <a:extLst>
                    <a:ext uri="{9D8B030D-6E8A-4147-A177-3AD203B41FA5}">
                      <a16:colId xmlns:a16="http://schemas.microsoft.com/office/drawing/2014/main" val="447735280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2471553985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2296118575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EA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5500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5001608-EB4E-D144-80B4-597E926F79ED}"/>
              </a:ext>
            </a:extLst>
          </p:cNvPr>
          <p:cNvGraphicFramePr>
            <a:graphicFrameLocks noGrp="1"/>
          </p:cNvGraphicFramePr>
          <p:nvPr/>
        </p:nvGraphicFramePr>
        <p:xfrm>
          <a:off x="715617" y="5423452"/>
          <a:ext cx="2219740" cy="449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3948">
                  <a:extLst>
                    <a:ext uri="{9D8B030D-6E8A-4147-A177-3AD203B41FA5}">
                      <a16:colId xmlns:a16="http://schemas.microsoft.com/office/drawing/2014/main" val="496829976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2215378952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1327673014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3202880338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3924349307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846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34637D-0462-3AE6-944C-9A12EF3318AF}"/>
              </a:ext>
            </a:extLst>
          </p:cNvPr>
          <p:cNvSpPr txBox="1"/>
          <p:nvPr/>
        </p:nvSpPr>
        <p:spPr>
          <a:xfrm>
            <a:off x="4102726" y="4074748"/>
            <a:ext cx="44380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How would you store the table on disk?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Knowing that you must efficiently support 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inserts, deletes, and that some records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are more often read than others?</a:t>
            </a:r>
          </a:p>
        </p:txBody>
      </p:sp>
    </p:spTree>
    <p:extLst>
      <p:ext uri="{BB962C8B-B14F-4D97-AF65-F5344CB8AC3E}">
        <p14:creationId xmlns:p14="http://schemas.microsoft.com/office/powerpoint/2010/main" val="1399775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A6EA-6EF5-6942-B161-93E1BC09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367B0-CB71-2040-AA43-5772AC2B8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Arrangement of records on disk / in memory</a:t>
            </a:r>
          </a:p>
          <a:p>
            <a:r>
              <a:rPr lang="en-US" dirty="0"/>
              <a:t>Disk / memory are linear, tables are 2D</a:t>
            </a:r>
          </a:p>
          <a:p>
            <a:pPr lvl="1"/>
            <a:r>
              <a:rPr lang="en-US" dirty="0"/>
              <a:t>”Row Major” - Row at a time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79F7CB4-DCB9-CD44-BAFB-FEF017145662}"/>
              </a:ext>
            </a:extLst>
          </p:cNvPr>
          <p:cNvGraphicFramePr>
            <a:graphicFrameLocks noGrp="1"/>
          </p:cNvGraphicFramePr>
          <p:nvPr/>
        </p:nvGraphicFramePr>
        <p:xfrm>
          <a:off x="719768" y="4074748"/>
          <a:ext cx="2219740" cy="179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48">
                  <a:extLst>
                    <a:ext uri="{9D8B030D-6E8A-4147-A177-3AD203B41FA5}">
                      <a16:colId xmlns:a16="http://schemas.microsoft.com/office/drawing/2014/main" val="3390420521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2982564229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3837566744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1853447686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2602916467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</a:t>
                      </a:r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400429450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2841386242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3144793729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2886301526"/>
                  </a:ext>
                </a:extLst>
              </a:tr>
            </a:tbl>
          </a:graphicData>
        </a:graphic>
      </p:graphicFrame>
      <p:sp>
        <p:nvSpPr>
          <p:cNvPr id="6" name="Can 5">
            <a:extLst>
              <a:ext uri="{FF2B5EF4-FFF2-40B4-BE49-F238E27FC236}">
                <a16:creationId xmlns:a16="http://schemas.microsoft.com/office/drawing/2014/main" id="{8B86A8AC-CFAF-2749-9302-7670936A034C}"/>
              </a:ext>
            </a:extLst>
          </p:cNvPr>
          <p:cNvSpPr/>
          <p:nvPr/>
        </p:nvSpPr>
        <p:spPr>
          <a:xfrm>
            <a:off x="4114800" y="3793777"/>
            <a:ext cx="4008783" cy="292804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3EF76-9F31-2B48-85B3-02D940B3AD42}"/>
              </a:ext>
            </a:extLst>
          </p:cNvPr>
          <p:cNvSpPr txBox="1"/>
          <p:nvPr/>
        </p:nvSpPr>
        <p:spPr>
          <a:xfrm>
            <a:off x="5309118" y="3992009"/>
            <a:ext cx="320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DBAF8E-E117-4747-948B-6EFE79D4D225}"/>
              </a:ext>
            </a:extLst>
          </p:cNvPr>
          <p:cNvSpPr txBox="1"/>
          <p:nvPr/>
        </p:nvSpPr>
        <p:spPr>
          <a:xfrm>
            <a:off x="4351663" y="5413811"/>
            <a:ext cx="36355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0	1	2	3	4	5 </a:t>
            </a: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6	7	8	9	10	11 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B1CFA01-0D64-F344-A302-709D78468C1B}"/>
              </a:ext>
            </a:extLst>
          </p:cNvPr>
          <p:cNvGraphicFramePr>
            <a:graphicFrameLocks noGrp="1"/>
          </p:cNvGraphicFramePr>
          <p:nvPr/>
        </p:nvGraphicFramePr>
        <p:xfrm>
          <a:off x="722243" y="4528930"/>
          <a:ext cx="2219740" cy="449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3948">
                  <a:extLst>
                    <a:ext uri="{9D8B030D-6E8A-4147-A177-3AD203B41FA5}">
                      <a16:colId xmlns:a16="http://schemas.microsoft.com/office/drawing/2014/main" val="496829976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2215378952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1327673014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3202880338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3924349307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8465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6FEA1C5-B339-2345-A082-BF48EEC247EE}"/>
              </a:ext>
            </a:extLst>
          </p:cNvPr>
          <p:cNvGraphicFramePr>
            <a:graphicFrameLocks noGrp="1"/>
          </p:cNvGraphicFramePr>
          <p:nvPr/>
        </p:nvGraphicFramePr>
        <p:xfrm>
          <a:off x="2073966" y="4979504"/>
          <a:ext cx="887896" cy="449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3948">
                  <a:extLst>
                    <a:ext uri="{9D8B030D-6E8A-4147-A177-3AD203B41FA5}">
                      <a16:colId xmlns:a16="http://schemas.microsoft.com/office/drawing/2014/main" val="3296302059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470339101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EA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EA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7029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5CA88DF-B280-C949-A4AB-3481708CBED9}"/>
              </a:ext>
            </a:extLst>
          </p:cNvPr>
          <p:cNvGraphicFramePr>
            <a:graphicFrameLocks noGrp="1"/>
          </p:cNvGraphicFramePr>
          <p:nvPr/>
        </p:nvGraphicFramePr>
        <p:xfrm>
          <a:off x="715618" y="4979504"/>
          <a:ext cx="1331844" cy="449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3948">
                  <a:extLst>
                    <a:ext uri="{9D8B030D-6E8A-4147-A177-3AD203B41FA5}">
                      <a16:colId xmlns:a16="http://schemas.microsoft.com/office/drawing/2014/main" val="447735280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2471553985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2296118575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EA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5500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5001608-EB4E-D144-80B4-597E926F79ED}"/>
              </a:ext>
            </a:extLst>
          </p:cNvPr>
          <p:cNvGraphicFramePr>
            <a:graphicFrameLocks noGrp="1"/>
          </p:cNvGraphicFramePr>
          <p:nvPr/>
        </p:nvGraphicFramePr>
        <p:xfrm>
          <a:off x="715617" y="5423452"/>
          <a:ext cx="2219740" cy="449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3948">
                  <a:extLst>
                    <a:ext uri="{9D8B030D-6E8A-4147-A177-3AD203B41FA5}">
                      <a16:colId xmlns:a16="http://schemas.microsoft.com/office/drawing/2014/main" val="496829976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2215378952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1327673014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3202880338"/>
                    </a:ext>
                  </a:extLst>
                </a:gridCol>
                <a:gridCol w="443948">
                  <a:extLst>
                    <a:ext uri="{9D8B030D-6E8A-4147-A177-3AD203B41FA5}">
                      <a16:colId xmlns:a16="http://schemas.microsoft.com/office/drawing/2014/main" val="3924349307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8982" marR="78982" marT="39491" marB="394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84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30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0.00069 L 0.3401 0.06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-0.00139 L 0.55035 -0.0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0.02569 L 0.24965 0.1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73 0.00533 L 0.47327 0.05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A6EA-6EF5-6942-B161-93E1BC09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367B0-CB71-2040-AA43-5772AC2B8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Arrangement of records on disk / in memory</a:t>
            </a:r>
          </a:p>
          <a:p>
            <a:r>
              <a:rPr lang="en-US" dirty="0"/>
              <a:t>Disk / memory are linear, tables are 2D</a:t>
            </a:r>
          </a:p>
          <a:p>
            <a:pPr lvl="1"/>
            <a:r>
              <a:rPr lang="en-US" dirty="0"/>
              <a:t>”Row Major” - Row at a time</a:t>
            </a:r>
          </a:p>
          <a:p>
            <a:pPr lvl="1"/>
            <a:r>
              <a:rPr lang="en-US" dirty="0"/>
              <a:t>“Column Major” Column at a time</a:t>
            </a: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79F7CB4-DCB9-CD44-BAFB-FEF017145662}"/>
              </a:ext>
            </a:extLst>
          </p:cNvPr>
          <p:cNvGraphicFramePr>
            <a:graphicFrameLocks noGrp="1"/>
          </p:cNvGraphicFramePr>
          <p:nvPr/>
        </p:nvGraphicFramePr>
        <p:xfrm>
          <a:off x="719768" y="4074748"/>
          <a:ext cx="2328232" cy="179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058">
                  <a:extLst>
                    <a:ext uri="{9D8B030D-6E8A-4147-A177-3AD203B41FA5}">
                      <a16:colId xmlns:a16="http://schemas.microsoft.com/office/drawing/2014/main" val="2982564229"/>
                    </a:ext>
                  </a:extLst>
                </a:gridCol>
                <a:gridCol w="582058">
                  <a:extLst>
                    <a:ext uri="{9D8B030D-6E8A-4147-A177-3AD203B41FA5}">
                      <a16:colId xmlns:a16="http://schemas.microsoft.com/office/drawing/2014/main" val="3837566744"/>
                    </a:ext>
                  </a:extLst>
                </a:gridCol>
                <a:gridCol w="582058">
                  <a:extLst>
                    <a:ext uri="{9D8B030D-6E8A-4147-A177-3AD203B41FA5}">
                      <a16:colId xmlns:a16="http://schemas.microsoft.com/office/drawing/2014/main" val="1853447686"/>
                    </a:ext>
                  </a:extLst>
                </a:gridCol>
                <a:gridCol w="582058">
                  <a:extLst>
                    <a:ext uri="{9D8B030D-6E8A-4147-A177-3AD203B41FA5}">
                      <a16:colId xmlns:a16="http://schemas.microsoft.com/office/drawing/2014/main" val="2602916467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</a:t>
                      </a:r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400429450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2841386242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3144793729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2886301526"/>
                  </a:ext>
                </a:extLst>
              </a:tr>
            </a:tbl>
          </a:graphicData>
        </a:graphic>
      </p:graphicFrame>
      <p:sp>
        <p:nvSpPr>
          <p:cNvPr id="6" name="Can 5">
            <a:extLst>
              <a:ext uri="{FF2B5EF4-FFF2-40B4-BE49-F238E27FC236}">
                <a16:creationId xmlns:a16="http://schemas.microsoft.com/office/drawing/2014/main" id="{8B86A8AC-CFAF-2749-9302-7670936A034C}"/>
              </a:ext>
            </a:extLst>
          </p:cNvPr>
          <p:cNvSpPr/>
          <p:nvPr/>
        </p:nvSpPr>
        <p:spPr>
          <a:xfrm>
            <a:off x="4114800" y="3793777"/>
            <a:ext cx="3160643" cy="292804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3EF76-9F31-2B48-85B3-02D940B3AD42}"/>
              </a:ext>
            </a:extLst>
          </p:cNvPr>
          <p:cNvSpPr txBox="1"/>
          <p:nvPr/>
        </p:nvSpPr>
        <p:spPr>
          <a:xfrm>
            <a:off x="5309118" y="3992009"/>
            <a:ext cx="320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DBAF8E-E117-4747-948B-6EFE79D4D225}"/>
              </a:ext>
            </a:extLst>
          </p:cNvPr>
          <p:cNvSpPr txBox="1"/>
          <p:nvPr/>
        </p:nvSpPr>
        <p:spPr>
          <a:xfrm>
            <a:off x="4351663" y="5413811"/>
            <a:ext cx="36355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0	1	2	3	4	5 </a:t>
            </a: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6	7	8	9	10	11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D32FA9F-08E4-1C46-A822-380ADE209B0B}"/>
              </a:ext>
            </a:extLst>
          </p:cNvPr>
          <p:cNvGraphicFramePr>
            <a:graphicFrameLocks noGrp="1"/>
          </p:cNvGraphicFramePr>
          <p:nvPr/>
        </p:nvGraphicFramePr>
        <p:xfrm>
          <a:off x="1869695" y="4074748"/>
          <a:ext cx="601032" cy="179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032">
                  <a:extLst>
                    <a:ext uri="{9D8B030D-6E8A-4147-A177-3AD203B41FA5}">
                      <a16:colId xmlns:a16="http://schemas.microsoft.com/office/drawing/2014/main" val="1601293149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901152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996941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948364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21937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D37FD5E-9703-B748-A612-8906F54D7DFB}"/>
              </a:ext>
            </a:extLst>
          </p:cNvPr>
          <p:cNvGraphicFramePr>
            <a:graphicFrameLocks noGrp="1"/>
          </p:cNvGraphicFramePr>
          <p:nvPr/>
        </p:nvGraphicFramePr>
        <p:xfrm>
          <a:off x="1286732" y="4974004"/>
          <a:ext cx="582058" cy="899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058">
                  <a:extLst>
                    <a:ext uri="{9D8B030D-6E8A-4147-A177-3AD203B41FA5}">
                      <a16:colId xmlns:a16="http://schemas.microsoft.com/office/drawing/2014/main" val="3841137777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314536116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82198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08FEEE-8344-4347-B661-A2233F9E4999}"/>
              </a:ext>
            </a:extLst>
          </p:cNvPr>
          <p:cNvGraphicFramePr>
            <a:graphicFrameLocks noGrp="1"/>
          </p:cNvGraphicFramePr>
          <p:nvPr/>
        </p:nvGraphicFramePr>
        <p:xfrm>
          <a:off x="1291268" y="4074748"/>
          <a:ext cx="582058" cy="89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058">
                  <a:extLst>
                    <a:ext uri="{9D8B030D-6E8A-4147-A177-3AD203B41FA5}">
                      <a16:colId xmlns:a16="http://schemas.microsoft.com/office/drawing/2014/main" val="3070349690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1220424751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82" marR="78982" marT="39491" marB="39491"/>
                </a:tc>
                <a:extLst>
                  <a:ext uri="{0D108BD9-81ED-4DB2-BD59-A6C34878D82A}">
                    <a16:rowId xmlns:a16="http://schemas.microsoft.com/office/drawing/2014/main" val="112947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251A263-4C4B-C245-8096-EDF0C48BA4C2}"/>
              </a:ext>
            </a:extLst>
          </p:cNvPr>
          <p:cNvGraphicFramePr>
            <a:graphicFrameLocks noGrp="1"/>
          </p:cNvGraphicFramePr>
          <p:nvPr/>
        </p:nvGraphicFramePr>
        <p:xfrm>
          <a:off x="719768" y="4074748"/>
          <a:ext cx="601032" cy="179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032">
                  <a:extLst>
                    <a:ext uri="{9D8B030D-6E8A-4147-A177-3AD203B41FA5}">
                      <a16:colId xmlns:a16="http://schemas.microsoft.com/office/drawing/2014/main" val="1601293149"/>
                    </a:ext>
                  </a:extLst>
                </a:gridCol>
              </a:tblGrid>
              <a:tr h="449628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901152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996941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948364"/>
                  </a:ext>
                </a:extLst>
              </a:tr>
              <a:tr h="449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2193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250F7B-DECC-5347-82BA-ABF20CEEB7BC}"/>
              </a:ext>
            </a:extLst>
          </p:cNvPr>
          <p:cNvSpPr txBox="1"/>
          <p:nvPr/>
        </p:nvSpPr>
        <p:spPr>
          <a:xfrm rot="1379041">
            <a:off x="7358063" y="404336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For now, let’s assume row-major!</a:t>
            </a:r>
          </a:p>
        </p:txBody>
      </p:sp>
    </p:spTree>
    <p:extLst>
      <p:ext uri="{BB962C8B-B14F-4D97-AF65-F5344CB8AC3E}">
        <p14:creationId xmlns:p14="http://schemas.microsoft.com/office/powerpoint/2010/main" val="25296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2 -0.00208 L 0.46076 0.008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2.22222E-6 L 0.55694 0.0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36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-0.00139 L 0.36371 0.0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17 -0.00208 L 0.45659 0.149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3C06-CE6C-0126-8896-13B331A2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3438"/>
            <a:ext cx="8229600" cy="1143000"/>
          </a:xfrm>
        </p:spPr>
        <p:txBody>
          <a:bodyPr/>
          <a:lstStyle/>
          <a:p>
            <a:r>
              <a:rPr lang="en-US" dirty="0"/>
              <a:t>How would you store records </a:t>
            </a:r>
            <a:br>
              <a:rPr lang="en-US" dirty="0"/>
            </a:br>
            <a:r>
              <a:rPr lang="en-US" dirty="0"/>
              <a:t>on disk?</a:t>
            </a:r>
          </a:p>
        </p:txBody>
      </p:sp>
    </p:spTree>
    <p:extLst>
      <p:ext uri="{BB962C8B-B14F-4D97-AF65-F5344CB8AC3E}">
        <p14:creationId xmlns:p14="http://schemas.microsoft.com/office/powerpoint/2010/main" val="3919640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5EF68F-5E74-0618-4A0C-6AD412B46BF4}"/>
              </a:ext>
            </a:extLst>
          </p:cNvPr>
          <p:cNvSpPr/>
          <p:nvPr/>
        </p:nvSpPr>
        <p:spPr>
          <a:xfrm>
            <a:off x="1731411" y="4284833"/>
            <a:ext cx="6181857" cy="15114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13827-2CF1-5E48-8046-10CFF5F0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AF7E5-76E8-2B45-BE42-D0A6BC239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Method: way to read data from disk</a:t>
            </a:r>
          </a:p>
          <a:p>
            <a:r>
              <a:rPr lang="en-US" dirty="0"/>
              <a:t>Heap File: unordered arrangement of records</a:t>
            </a:r>
          </a:p>
          <a:p>
            <a:pPr lvl="1"/>
            <a:r>
              <a:rPr lang="en-US" dirty="0"/>
              <a:t>Arranged in pages</a:t>
            </a:r>
          </a:p>
          <a:p>
            <a:pPr lvl="1"/>
            <a:r>
              <a:rPr lang="en-US" dirty="0"/>
              <a:t>You read/write/cache data in the granularity of pages. 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EA0F81-750B-3944-B655-C9D4F832AEDA}"/>
              </a:ext>
            </a:extLst>
          </p:cNvPr>
          <p:cNvGraphicFramePr>
            <a:graphicFrameLocks noGrp="1"/>
          </p:cNvGraphicFramePr>
          <p:nvPr/>
        </p:nvGraphicFramePr>
        <p:xfrm>
          <a:off x="1909761" y="4383087"/>
          <a:ext cx="1703875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5C821B5-97C0-7044-B28C-0B8669767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29055"/>
              </p:ext>
            </p:extLst>
          </p:nvPr>
        </p:nvGraphicFramePr>
        <p:xfrm>
          <a:off x="3687827" y="4377162"/>
          <a:ext cx="1703875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76F1236-AE2F-5547-A7AE-4B3689910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4094"/>
              </p:ext>
            </p:extLst>
          </p:nvPr>
        </p:nvGraphicFramePr>
        <p:xfrm>
          <a:off x="5441332" y="4377162"/>
          <a:ext cx="1703875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FD0623-ED75-2841-A8F9-185F05B9B277}"/>
              </a:ext>
            </a:extLst>
          </p:cNvPr>
          <p:cNvSpPr txBox="1"/>
          <p:nvPr/>
        </p:nvSpPr>
        <p:spPr>
          <a:xfrm>
            <a:off x="1809752" y="5314433"/>
            <a:ext cx="602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		       Page 2	            Page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FF45E-7178-4547-8DCE-25CD2E09F29E}"/>
              </a:ext>
            </a:extLst>
          </p:cNvPr>
          <p:cNvSpPr/>
          <p:nvPr/>
        </p:nvSpPr>
        <p:spPr>
          <a:xfrm>
            <a:off x="7292756" y="46496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F418A9-3083-7448-B701-6E5F18291002}"/>
              </a:ext>
            </a:extLst>
          </p:cNvPr>
          <p:cNvCxnSpPr>
            <a:cxnSpLocks/>
          </p:cNvCxnSpPr>
          <p:nvPr/>
        </p:nvCxnSpPr>
        <p:spPr>
          <a:xfrm flipH="1">
            <a:off x="870857" y="5108549"/>
            <a:ext cx="989274" cy="1139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431AAE-22AC-644B-8FC5-39C511480638}"/>
              </a:ext>
            </a:extLst>
          </p:cNvPr>
          <p:cNvSpPr txBox="1"/>
          <p:nvPr/>
        </p:nvSpPr>
        <p:spPr>
          <a:xfrm>
            <a:off x="419098" y="6211669"/>
            <a:ext cx="415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Header: Start offset of each record, which parts of page are occupied,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AB0445-7D29-BA29-E3CF-1D992C6E1B03}"/>
              </a:ext>
            </a:extLst>
          </p:cNvPr>
          <p:cNvSpPr txBox="1"/>
          <p:nvPr/>
        </p:nvSpPr>
        <p:spPr>
          <a:xfrm>
            <a:off x="5109810" y="6356906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Page 3 = Page# * </a:t>
            </a:r>
            <a:r>
              <a:rPr lang="en-US" dirty="0" err="1"/>
              <a:t>PageSize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2E748C-44EB-4CAD-2A23-012A8626B7F9}"/>
              </a:ext>
            </a:extLst>
          </p:cNvPr>
          <p:cNvCxnSpPr>
            <a:cxnSpLocks/>
          </p:cNvCxnSpPr>
          <p:nvPr/>
        </p:nvCxnSpPr>
        <p:spPr>
          <a:xfrm flipH="1" flipV="1">
            <a:off x="5658533" y="5283198"/>
            <a:ext cx="220948" cy="965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835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CF96-1295-714B-92BB-682FBC25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8852-F744-5247-A267-EB7C16181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Heap File In Stored Order</a:t>
            </a:r>
          </a:p>
          <a:p>
            <a:pPr lvl="1"/>
            <a:r>
              <a:rPr lang="en-US" dirty="0"/>
              <a:t>Even with a predicate, read all records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FDAFB1-21CE-AF4D-AD55-33FF9EA618B0}"/>
              </a:ext>
            </a:extLst>
          </p:cNvPr>
          <p:cNvCxnSpPr/>
          <p:nvPr/>
        </p:nvCxnSpPr>
        <p:spPr>
          <a:xfrm>
            <a:off x="1809752" y="3977120"/>
            <a:ext cx="5743575" cy="0"/>
          </a:xfrm>
          <a:prstGeom prst="straightConnector1">
            <a:avLst/>
          </a:prstGeom>
          <a:ln w="152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7ED91BE-9D7D-9F82-8510-2D0FA7638BD8}"/>
              </a:ext>
            </a:extLst>
          </p:cNvPr>
          <p:cNvSpPr/>
          <p:nvPr/>
        </p:nvSpPr>
        <p:spPr>
          <a:xfrm>
            <a:off x="1731411" y="4284833"/>
            <a:ext cx="6181857" cy="15114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DAAAC91E-CB62-77C5-AFB0-70DA68ECB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27424"/>
              </p:ext>
            </p:extLst>
          </p:nvPr>
        </p:nvGraphicFramePr>
        <p:xfrm>
          <a:off x="1909761" y="4383087"/>
          <a:ext cx="1703875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D3F8C53A-2253-2E96-9BC4-DAD1FC926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16376"/>
              </p:ext>
            </p:extLst>
          </p:nvPr>
        </p:nvGraphicFramePr>
        <p:xfrm>
          <a:off x="3687827" y="4377162"/>
          <a:ext cx="1703875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153A475D-022D-752D-0295-A15323928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16078"/>
              </p:ext>
            </p:extLst>
          </p:nvPr>
        </p:nvGraphicFramePr>
        <p:xfrm>
          <a:off x="5441332" y="4377162"/>
          <a:ext cx="1703875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17EEF34-5149-8B7D-8706-1241B3FE233E}"/>
              </a:ext>
            </a:extLst>
          </p:cNvPr>
          <p:cNvSpPr txBox="1"/>
          <p:nvPr/>
        </p:nvSpPr>
        <p:spPr>
          <a:xfrm>
            <a:off x="1809752" y="5314433"/>
            <a:ext cx="602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		       Page 2	            Page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8C9927-4F72-BF88-C3D2-8E5F0786A392}"/>
              </a:ext>
            </a:extLst>
          </p:cNvPr>
          <p:cNvSpPr/>
          <p:nvPr/>
        </p:nvSpPr>
        <p:spPr>
          <a:xfrm>
            <a:off x="7292756" y="46496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738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B41F01-E1BD-B3A1-FC59-92DEC05BA163}"/>
              </a:ext>
            </a:extLst>
          </p:cNvPr>
          <p:cNvSpPr txBox="1">
            <a:spLocks/>
          </p:cNvSpPr>
          <p:nvPr/>
        </p:nvSpPr>
        <p:spPr bwMode="auto">
          <a:xfrm>
            <a:off x="409289" y="2209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https://clicker.mit.edu/6.5830/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9E66A-879A-24BA-1E40-BD1B15751488}"/>
              </a:ext>
            </a:extLst>
          </p:cNvPr>
          <p:cNvSpPr txBox="1"/>
          <p:nvPr/>
        </p:nvSpPr>
        <p:spPr>
          <a:xfrm>
            <a:off x="409290" y="2038663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Hardware (e.g., SSDs) and OS (e.g., virtual memory) also use pages. They often are 4KB large.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Why does a database management introduce yet another paging mechanism? </a:t>
            </a:r>
          </a:p>
        </p:txBody>
      </p:sp>
    </p:spTree>
    <p:extLst>
      <p:ext uri="{BB962C8B-B14F-4D97-AF65-F5344CB8AC3E}">
        <p14:creationId xmlns:p14="http://schemas.microsoft.com/office/powerpoint/2010/main" val="260616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F986E6-3FC6-7EC8-2C69-F94E692B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650"/>
            <a:ext cx="8229600" cy="875312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What happens inside?</a:t>
            </a:r>
            <a:endParaRPr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1525D-9D88-E2CA-13F3-94F0E524298D}"/>
              </a:ext>
            </a:extLst>
          </p:cNvPr>
          <p:cNvSpPr txBox="1"/>
          <p:nvPr/>
        </p:nvSpPr>
        <p:spPr>
          <a:xfrm>
            <a:off x="2661861" y="1143553"/>
            <a:ext cx="3820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image, </a:t>
            </a:r>
            <a:r>
              <a:rPr lang="en-US" dirty="0" err="1"/>
              <a:t>imgid</a:t>
            </a:r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planet_images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likelyPlanet</a:t>
            </a:r>
            <a:r>
              <a:rPr lang="en-US" dirty="0"/>
              <a:t>(image)=TRUE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39A328E-C16B-A181-0F70-3B4EC5DD4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56645"/>
              </p:ext>
            </p:extLst>
          </p:nvPr>
        </p:nvGraphicFramePr>
        <p:xfrm>
          <a:off x="3352799" y="5473912"/>
          <a:ext cx="2438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6541735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29861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imgid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7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18276"/>
                  </a:ext>
                </a:extLst>
              </a:tr>
            </a:tbl>
          </a:graphicData>
        </a:graphic>
      </p:graphicFrame>
      <p:pic>
        <p:nvPicPr>
          <p:cNvPr id="10" name="Picture 9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D5321FF0-EEFE-629E-6D7C-2D823D55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496" y="2696682"/>
            <a:ext cx="1843008" cy="184300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210989-D57E-D6ED-50A2-E6E4861F54BE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572000" y="2041071"/>
            <a:ext cx="0" cy="6556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F0E5CD-9529-1249-07C5-16C7C16A9B13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 flipH="1">
            <a:off x="4571999" y="4539690"/>
            <a:ext cx="1" cy="934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5A0CAAD-ECA2-257A-CF8D-ADFD2B624BA7}"/>
              </a:ext>
            </a:extLst>
          </p:cNvPr>
          <p:cNvSpPr txBox="1"/>
          <p:nvPr/>
        </p:nvSpPr>
        <p:spPr>
          <a:xfrm>
            <a:off x="46730" y="2431568"/>
            <a:ext cx="3387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Database systems can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interactive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large-scale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and many other workloads</a:t>
            </a:r>
          </a:p>
        </p:txBody>
      </p:sp>
    </p:spTree>
    <p:extLst>
      <p:ext uri="{BB962C8B-B14F-4D97-AF65-F5344CB8AC3E}">
        <p14:creationId xmlns:p14="http://schemas.microsoft.com/office/powerpoint/2010/main" val="1001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AEAA-5A27-9B83-6953-3D8CB60D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39B2-1412-0B7A-10D4-13C843BB6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3945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Strawman idea: Keep track of tuples in a page?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 problems with this design?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23173-2BFD-6E07-E822-C46D9E88F5F8}"/>
              </a:ext>
            </a:extLst>
          </p:cNvPr>
          <p:cNvSpPr/>
          <p:nvPr/>
        </p:nvSpPr>
        <p:spPr>
          <a:xfrm>
            <a:off x="5546360" y="1738858"/>
            <a:ext cx="2833141" cy="6135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numUsed</a:t>
            </a:r>
            <a:r>
              <a:rPr lang="en-US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=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5AFDA-2AF5-00B1-3B1A-80E59E0069EF}"/>
              </a:ext>
            </a:extLst>
          </p:cNvPr>
          <p:cNvSpPr/>
          <p:nvPr/>
        </p:nvSpPr>
        <p:spPr>
          <a:xfrm>
            <a:off x="5546360" y="2352387"/>
            <a:ext cx="2833141" cy="6135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7FAA6-A52D-A857-10D2-27311B0F48A4}"/>
              </a:ext>
            </a:extLst>
          </p:cNvPr>
          <p:cNvSpPr/>
          <p:nvPr/>
        </p:nvSpPr>
        <p:spPr>
          <a:xfrm>
            <a:off x="5546360" y="2965916"/>
            <a:ext cx="2833141" cy="6135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E2A78E-6129-2317-EFA2-D794A573D521}"/>
              </a:ext>
            </a:extLst>
          </p:cNvPr>
          <p:cNvSpPr/>
          <p:nvPr/>
        </p:nvSpPr>
        <p:spPr>
          <a:xfrm>
            <a:off x="5546360" y="3579445"/>
            <a:ext cx="2833141" cy="6135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6D6044-ECA4-C68E-6792-34AB552CA8EC}"/>
              </a:ext>
            </a:extLst>
          </p:cNvPr>
          <p:cNvSpPr/>
          <p:nvPr/>
        </p:nvSpPr>
        <p:spPr>
          <a:xfrm>
            <a:off x="5546360" y="4192974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F8AEC-0478-8B5F-A714-39AB9EAA6823}"/>
              </a:ext>
            </a:extLst>
          </p:cNvPr>
          <p:cNvSpPr/>
          <p:nvPr/>
        </p:nvSpPr>
        <p:spPr>
          <a:xfrm>
            <a:off x="5546360" y="4806503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3FEE97-675A-89FA-19AD-E8E91A2905B7}"/>
              </a:ext>
            </a:extLst>
          </p:cNvPr>
          <p:cNvSpPr/>
          <p:nvPr/>
        </p:nvSpPr>
        <p:spPr>
          <a:xfrm>
            <a:off x="5546360" y="5420032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5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AEAA-5A27-9B83-6953-3D8CB60D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39B2-1412-0B7A-10D4-13C843BB6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3945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Strawman idea: Keep track of tuples in a page?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What happens with deletes?</a:t>
            </a:r>
          </a:p>
          <a:p>
            <a:r>
              <a:rPr lang="en-US" sz="2800" dirty="0"/>
              <a:t>What happens with variable length tuples (e.g., variable length strings)?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23173-2BFD-6E07-E822-C46D9E88F5F8}"/>
              </a:ext>
            </a:extLst>
          </p:cNvPr>
          <p:cNvSpPr/>
          <p:nvPr/>
        </p:nvSpPr>
        <p:spPr>
          <a:xfrm>
            <a:off x="5546360" y="1738858"/>
            <a:ext cx="2833141" cy="6135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numUsed</a:t>
            </a:r>
            <a:r>
              <a:rPr lang="en-US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=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5AFDA-2AF5-00B1-3B1A-80E59E0069EF}"/>
              </a:ext>
            </a:extLst>
          </p:cNvPr>
          <p:cNvSpPr/>
          <p:nvPr/>
        </p:nvSpPr>
        <p:spPr>
          <a:xfrm>
            <a:off x="5546360" y="2352387"/>
            <a:ext cx="2833141" cy="6135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7FAA6-A52D-A857-10D2-27311B0F48A4}"/>
              </a:ext>
            </a:extLst>
          </p:cNvPr>
          <p:cNvSpPr/>
          <p:nvPr/>
        </p:nvSpPr>
        <p:spPr>
          <a:xfrm>
            <a:off x="5546360" y="2965916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E2A78E-6129-2317-EFA2-D794A573D521}"/>
              </a:ext>
            </a:extLst>
          </p:cNvPr>
          <p:cNvSpPr/>
          <p:nvPr/>
        </p:nvSpPr>
        <p:spPr>
          <a:xfrm>
            <a:off x="5546360" y="3579445"/>
            <a:ext cx="2833141" cy="6135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6D6044-ECA4-C68E-6792-34AB552CA8EC}"/>
              </a:ext>
            </a:extLst>
          </p:cNvPr>
          <p:cNvSpPr/>
          <p:nvPr/>
        </p:nvSpPr>
        <p:spPr>
          <a:xfrm>
            <a:off x="5546360" y="4192974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F8AEC-0478-8B5F-A714-39AB9EAA6823}"/>
              </a:ext>
            </a:extLst>
          </p:cNvPr>
          <p:cNvSpPr/>
          <p:nvPr/>
        </p:nvSpPr>
        <p:spPr>
          <a:xfrm>
            <a:off x="5546360" y="4806503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3FEE97-675A-89FA-19AD-E8E91A2905B7}"/>
              </a:ext>
            </a:extLst>
          </p:cNvPr>
          <p:cNvSpPr/>
          <p:nvPr/>
        </p:nvSpPr>
        <p:spPr>
          <a:xfrm>
            <a:off x="5546360" y="5420032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5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AEAA-5A27-9B83-6953-3D8CB60D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39B2-1412-0B7A-10D4-13C843BB6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3945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Common layout scheme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Slot array maps "slots" to tuples starting </a:t>
            </a:r>
            <a:r>
              <a:rPr lang="en-US" sz="2000" dirty="0" err="1"/>
              <a:t>postion</a:t>
            </a:r>
            <a:endParaRPr lang="en-US" sz="2000" dirty="0"/>
          </a:p>
          <a:p>
            <a:r>
              <a:rPr lang="en-US" sz="2000" dirty="0"/>
              <a:t>The header keeps track of:</a:t>
            </a:r>
            <a:br>
              <a:rPr lang="en-US" sz="2000" dirty="0"/>
            </a:br>
            <a:r>
              <a:rPr lang="en-US" sz="2000" dirty="0"/>
              <a:t>→ The # of used slots</a:t>
            </a:r>
            <a:br>
              <a:rPr lang="en-US" sz="2000" dirty="0"/>
            </a:br>
            <a:r>
              <a:rPr lang="en-US" sz="2000" dirty="0"/>
              <a:t>→ The offset of the starting location of the last slot used.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23173-2BFD-6E07-E822-C46D9E88F5F8}"/>
              </a:ext>
            </a:extLst>
          </p:cNvPr>
          <p:cNvSpPr/>
          <p:nvPr/>
        </p:nvSpPr>
        <p:spPr>
          <a:xfrm>
            <a:off x="5216577" y="2401095"/>
            <a:ext cx="3432749" cy="2868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solidFill>
                <a:schemeClr val="tx1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5AFDA-2AF5-00B1-3B1A-80E59E0069EF}"/>
              </a:ext>
            </a:extLst>
          </p:cNvPr>
          <p:cNvSpPr/>
          <p:nvPr/>
        </p:nvSpPr>
        <p:spPr>
          <a:xfrm>
            <a:off x="11797259" y="3429000"/>
            <a:ext cx="2833141" cy="6135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7FAA6-A52D-A857-10D2-27311B0F48A4}"/>
              </a:ext>
            </a:extLst>
          </p:cNvPr>
          <p:cNvSpPr/>
          <p:nvPr/>
        </p:nvSpPr>
        <p:spPr>
          <a:xfrm>
            <a:off x="5216577" y="2401095"/>
            <a:ext cx="1379095" cy="414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E2A78E-6129-2317-EFA2-D794A573D521}"/>
              </a:ext>
            </a:extLst>
          </p:cNvPr>
          <p:cNvSpPr/>
          <p:nvPr/>
        </p:nvSpPr>
        <p:spPr>
          <a:xfrm>
            <a:off x="11797259" y="4656058"/>
            <a:ext cx="2833141" cy="6135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6D6044-ECA4-C68E-6792-34AB552CA8EC}"/>
              </a:ext>
            </a:extLst>
          </p:cNvPr>
          <p:cNvSpPr/>
          <p:nvPr/>
        </p:nvSpPr>
        <p:spPr>
          <a:xfrm>
            <a:off x="11797259" y="5269587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F8AEC-0478-8B5F-A714-39AB9EAA6823}"/>
              </a:ext>
            </a:extLst>
          </p:cNvPr>
          <p:cNvSpPr/>
          <p:nvPr/>
        </p:nvSpPr>
        <p:spPr>
          <a:xfrm>
            <a:off x="11797259" y="5883116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3FEE97-675A-89FA-19AD-E8E91A2905B7}"/>
              </a:ext>
            </a:extLst>
          </p:cNvPr>
          <p:cNvSpPr/>
          <p:nvPr/>
        </p:nvSpPr>
        <p:spPr>
          <a:xfrm>
            <a:off x="11797259" y="6496645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5060F-F451-173C-3443-63D1F4BA0A2D}"/>
              </a:ext>
            </a:extLst>
          </p:cNvPr>
          <p:cNvSpPr/>
          <p:nvPr/>
        </p:nvSpPr>
        <p:spPr>
          <a:xfrm>
            <a:off x="6595672" y="2401095"/>
            <a:ext cx="269823" cy="414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E05C4-28D3-D63D-47D2-C89D70795BC6}"/>
              </a:ext>
            </a:extLst>
          </p:cNvPr>
          <p:cNvSpPr/>
          <p:nvPr/>
        </p:nvSpPr>
        <p:spPr>
          <a:xfrm>
            <a:off x="6850505" y="2401095"/>
            <a:ext cx="269823" cy="414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5258B-5904-13E6-B032-51AA071E7AA0}"/>
              </a:ext>
            </a:extLst>
          </p:cNvPr>
          <p:cNvSpPr/>
          <p:nvPr/>
        </p:nvSpPr>
        <p:spPr>
          <a:xfrm>
            <a:off x="7105338" y="2401095"/>
            <a:ext cx="269823" cy="414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1754C4-A795-AE7D-AAC3-BD76CE857E9D}"/>
              </a:ext>
            </a:extLst>
          </p:cNvPr>
          <p:cNvSpPr/>
          <p:nvPr/>
        </p:nvSpPr>
        <p:spPr>
          <a:xfrm>
            <a:off x="7360171" y="2401095"/>
            <a:ext cx="269823" cy="414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E5305D-71EB-4CE2-1F4D-326123BC473C}"/>
              </a:ext>
            </a:extLst>
          </p:cNvPr>
          <p:cNvSpPr/>
          <p:nvPr/>
        </p:nvSpPr>
        <p:spPr>
          <a:xfrm>
            <a:off x="7615004" y="2401095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3A3439-9F50-0331-B361-DECDCCDDE0DA}"/>
              </a:ext>
            </a:extLst>
          </p:cNvPr>
          <p:cNvSpPr/>
          <p:nvPr/>
        </p:nvSpPr>
        <p:spPr>
          <a:xfrm>
            <a:off x="7869837" y="2401095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F7130-9AC5-7AEA-F2BA-6065C4CBE270}"/>
              </a:ext>
            </a:extLst>
          </p:cNvPr>
          <p:cNvSpPr/>
          <p:nvPr/>
        </p:nvSpPr>
        <p:spPr>
          <a:xfrm>
            <a:off x="8124670" y="2401095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48E465-BB69-789E-4834-838AED52211E}"/>
              </a:ext>
            </a:extLst>
          </p:cNvPr>
          <p:cNvSpPr/>
          <p:nvPr/>
        </p:nvSpPr>
        <p:spPr>
          <a:xfrm>
            <a:off x="8379503" y="2401095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62391-EBD0-95B2-CECC-521040BA079B}"/>
              </a:ext>
            </a:extLst>
          </p:cNvPr>
          <p:cNvSpPr/>
          <p:nvPr/>
        </p:nvSpPr>
        <p:spPr>
          <a:xfrm>
            <a:off x="5216576" y="2815471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415BBE-2F61-5FF0-6385-F66957AF4064}"/>
              </a:ext>
            </a:extLst>
          </p:cNvPr>
          <p:cNvSpPr/>
          <p:nvPr/>
        </p:nvSpPr>
        <p:spPr>
          <a:xfrm>
            <a:off x="5486399" y="2815471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B73B2E-F772-8E43-BCED-529897F48C28}"/>
              </a:ext>
            </a:extLst>
          </p:cNvPr>
          <p:cNvSpPr/>
          <p:nvPr/>
        </p:nvSpPr>
        <p:spPr>
          <a:xfrm>
            <a:off x="5756222" y="2815471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52F0B8-F721-6E67-53EA-B2A27AEE5473}"/>
              </a:ext>
            </a:extLst>
          </p:cNvPr>
          <p:cNvSpPr/>
          <p:nvPr/>
        </p:nvSpPr>
        <p:spPr>
          <a:xfrm>
            <a:off x="6026045" y="2815471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2747B1-24F5-328F-F00C-8EF60EC69252}"/>
              </a:ext>
            </a:extLst>
          </p:cNvPr>
          <p:cNvSpPr/>
          <p:nvPr/>
        </p:nvSpPr>
        <p:spPr>
          <a:xfrm>
            <a:off x="7268426" y="4855211"/>
            <a:ext cx="1379095" cy="4143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A5D3EE-E300-1450-5152-728E5782A47E}"/>
              </a:ext>
            </a:extLst>
          </p:cNvPr>
          <p:cNvSpPr/>
          <p:nvPr/>
        </p:nvSpPr>
        <p:spPr>
          <a:xfrm>
            <a:off x="5392452" y="4855211"/>
            <a:ext cx="1874169" cy="4143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C39A8B-8E81-08F2-D74A-B5E82703A790}"/>
              </a:ext>
            </a:extLst>
          </p:cNvPr>
          <p:cNvSpPr/>
          <p:nvPr/>
        </p:nvSpPr>
        <p:spPr>
          <a:xfrm>
            <a:off x="7678396" y="4440835"/>
            <a:ext cx="970028" cy="4143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54FC4E-8BC3-F33B-7DA1-397D9A8ADA5E}"/>
              </a:ext>
            </a:extLst>
          </p:cNvPr>
          <p:cNvSpPr/>
          <p:nvPr/>
        </p:nvSpPr>
        <p:spPr>
          <a:xfrm>
            <a:off x="6304613" y="4440835"/>
            <a:ext cx="1371977" cy="4143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Tuple4      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8E736010-F94D-80E9-0549-B0F50516D9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70763" y="3459353"/>
            <a:ext cx="2241484" cy="550232"/>
          </a:xfrm>
          <a:prstGeom prst="bentConnector3">
            <a:avLst/>
          </a:prstGeom>
          <a:ln w="34925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9B3C1935-A493-C74C-20A4-DFEEF3776FF0}"/>
              </a:ext>
            </a:extLst>
          </p:cNvPr>
          <p:cNvCxnSpPr>
            <a:cxnSpLocks/>
          </p:cNvCxnSpPr>
          <p:nvPr/>
        </p:nvCxnSpPr>
        <p:spPr>
          <a:xfrm rot="5400000">
            <a:off x="5064346" y="2941484"/>
            <a:ext cx="2241485" cy="1575082"/>
          </a:xfrm>
          <a:prstGeom prst="bentConnector3">
            <a:avLst>
              <a:gd name="adj1" fmla="val 62274"/>
            </a:avLst>
          </a:prstGeom>
          <a:ln w="34925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9391D3D-B322-06BF-0949-6AC60B5EA152}"/>
              </a:ext>
            </a:extLst>
          </p:cNvPr>
          <p:cNvSpPr/>
          <p:nvPr/>
        </p:nvSpPr>
        <p:spPr>
          <a:xfrm>
            <a:off x="5223872" y="4855211"/>
            <a:ext cx="166776" cy="4143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EB36548-866A-46FC-C29E-9C05E1180D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37963" y="3318333"/>
            <a:ext cx="1821666" cy="423338"/>
          </a:xfrm>
          <a:prstGeom prst="bentConnector3">
            <a:avLst>
              <a:gd name="adj1" fmla="val 50000"/>
            </a:avLst>
          </a:prstGeom>
          <a:ln w="34925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FBD2664B-DB80-7A23-8D4F-7C9E257B22A2}"/>
              </a:ext>
            </a:extLst>
          </p:cNvPr>
          <p:cNvCxnSpPr>
            <a:cxnSpLocks/>
          </p:cNvCxnSpPr>
          <p:nvPr/>
        </p:nvCxnSpPr>
        <p:spPr>
          <a:xfrm rot="5400000">
            <a:off x="5994962" y="2941798"/>
            <a:ext cx="1821667" cy="1176407"/>
          </a:xfrm>
          <a:prstGeom prst="bentConnector3">
            <a:avLst>
              <a:gd name="adj1" fmla="val 37118"/>
            </a:avLst>
          </a:prstGeom>
          <a:ln w="34925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ight Arrow 77">
            <a:extLst>
              <a:ext uri="{FF2B5EF4-FFF2-40B4-BE49-F238E27FC236}">
                <a16:creationId xmlns:a16="http://schemas.microsoft.com/office/drawing/2014/main" id="{1ABF0507-FBDF-510E-13E3-AD91D2D9E82A}"/>
              </a:ext>
            </a:extLst>
          </p:cNvPr>
          <p:cNvSpPr/>
          <p:nvPr/>
        </p:nvSpPr>
        <p:spPr>
          <a:xfrm>
            <a:off x="6350495" y="2845843"/>
            <a:ext cx="285896" cy="34969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311D6D34-87F9-75D7-0635-A847E8423EBC}"/>
              </a:ext>
            </a:extLst>
          </p:cNvPr>
          <p:cNvSpPr/>
          <p:nvPr/>
        </p:nvSpPr>
        <p:spPr>
          <a:xfrm rot="10800000">
            <a:off x="5910177" y="4481208"/>
            <a:ext cx="285896" cy="34969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AEAA-5A27-9B83-6953-3D8CB60D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39B2-1412-0B7A-10D4-13C843BB6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8282"/>
            <a:ext cx="4639455" cy="35178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would you simplify the layout if tuples have a fixed length?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you need to store the slot map?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23173-2BFD-6E07-E822-C46D9E88F5F8}"/>
              </a:ext>
            </a:extLst>
          </p:cNvPr>
          <p:cNvSpPr/>
          <p:nvPr/>
        </p:nvSpPr>
        <p:spPr>
          <a:xfrm>
            <a:off x="5216577" y="2401095"/>
            <a:ext cx="3432749" cy="2868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solidFill>
                <a:schemeClr val="tx1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5AFDA-2AF5-00B1-3B1A-80E59E0069EF}"/>
              </a:ext>
            </a:extLst>
          </p:cNvPr>
          <p:cNvSpPr/>
          <p:nvPr/>
        </p:nvSpPr>
        <p:spPr>
          <a:xfrm>
            <a:off x="11797259" y="3429000"/>
            <a:ext cx="2833141" cy="6135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7FAA6-A52D-A857-10D2-27311B0F48A4}"/>
              </a:ext>
            </a:extLst>
          </p:cNvPr>
          <p:cNvSpPr/>
          <p:nvPr/>
        </p:nvSpPr>
        <p:spPr>
          <a:xfrm>
            <a:off x="5216577" y="2401095"/>
            <a:ext cx="1379095" cy="414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E2A78E-6129-2317-EFA2-D794A573D521}"/>
              </a:ext>
            </a:extLst>
          </p:cNvPr>
          <p:cNvSpPr/>
          <p:nvPr/>
        </p:nvSpPr>
        <p:spPr>
          <a:xfrm>
            <a:off x="11797259" y="4656058"/>
            <a:ext cx="2833141" cy="6135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6D6044-ECA4-C68E-6792-34AB552CA8EC}"/>
              </a:ext>
            </a:extLst>
          </p:cNvPr>
          <p:cNvSpPr/>
          <p:nvPr/>
        </p:nvSpPr>
        <p:spPr>
          <a:xfrm>
            <a:off x="11797259" y="5269587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F8AEC-0478-8B5F-A714-39AB9EAA6823}"/>
              </a:ext>
            </a:extLst>
          </p:cNvPr>
          <p:cNvSpPr/>
          <p:nvPr/>
        </p:nvSpPr>
        <p:spPr>
          <a:xfrm>
            <a:off x="11797259" y="5883116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3FEE97-675A-89FA-19AD-E8E91A2905B7}"/>
              </a:ext>
            </a:extLst>
          </p:cNvPr>
          <p:cNvSpPr/>
          <p:nvPr/>
        </p:nvSpPr>
        <p:spPr>
          <a:xfrm>
            <a:off x="11797259" y="6496645"/>
            <a:ext cx="2833141" cy="613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5060F-F451-173C-3443-63D1F4BA0A2D}"/>
              </a:ext>
            </a:extLst>
          </p:cNvPr>
          <p:cNvSpPr/>
          <p:nvPr/>
        </p:nvSpPr>
        <p:spPr>
          <a:xfrm>
            <a:off x="6595672" y="2401095"/>
            <a:ext cx="269823" cy="414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E05C4-28D3-D63D-47D2-C89D70795BC6}"/>
              </a:ext>
            </a:extLst>
          </p:cNvPr>
          <p:cNvSpPr/>
          <p:nvPr/>
        </p:nvSpPr>
        <p:spPr>
          <a:xfrm>
            <a:off x="6850505" y="2401095"/>
            <a:ext cx="269823" cy="414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5258B-5904-13E6-B032-51AA071E7AA0}"/>
              </a:ext>
            </a:extLst>
          </p:cNvPr>
          <p:cNvSpPr/>
          <p:nvPr/>
        </p:nvSpPr>
        <p:spPr>
          <a:xfrm>
            <a:off x="7105338" y="2401095"/>
            <a:ext cx="269823" cy="414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1754C4-A795-AE7D-AAC3-BD76CE857E9D}"/>
              </a:ext>
            </a:extLst>
          </p:cNvPr>
          <p:cNvSpPr/>
          <p:nvPr/>
        </p:nvSpPr>
        <p:spPr>
          <a:xfrm>
            <a:off x="7360171" y="2401095"/>
            <a:ext cx="269823" cy="414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E5305D-71EB-4CE2-1F4D-326123BC473C}"/>
              </a:ext>
            </a:extLst>
          </p:cNvPr>
          <p:cNvSpPr/>
          <p:nvPr/>
        </p:nvSpPr>
        <p:spPr>
          <a:xfrm>
            <a:off x="7615004" y="2401095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3A3439-9F50-0331-B361-DECDCCDDE0DA}"/>
              </a:ext>
            </a:extLst>
          </p:cNvPr>
          <p:cNvSpPr/>
          <p:nvPr/>
        </p:nvSpPr>
        <p:spPr>
          <a:xfrm>
            <a:off x="7869837" y="2401095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F7130-9AC5-7AEA-F2BA-6065C4CBE270}"/>
              </a:ext>
            </a:extLst>
          </p:cNvPr>
          <p:cNvSpPr/>
          <p:nvPr/>
        </p:nvSpPr>
        <p:spPr>
          <a:xfrm>
            <a:off x="8124670" y="2401095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48E465-BB69-789E-4834-838AED52211E}"/>
              </a:ext>
            </a:extLst>
          </p:cNvPr>
          <p:cNvSpPr/>
          <p:nvPr/>
        </p:nvSpPr>
        <p:spPr>
          <a:xfrm>
            <a:off x="8379503" y="2401095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62391-EBD0-95B2-CECC-521040BA079B}"/>
              </a:ext>
            </a:extLst>
          </p:cNvPr>
          <p:cNvSpPr/>
          <p:nvPr/>
        </p:nvSpPr>
        <p:spPr>
          <a:xfrm>
            <a:off x="5216576" y="2815471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415BBE-2F61-5FF0-6385-F66957AF4064}"/>
              </a:ext>
            </a:extLst>
          </p:cNvPr>
          <p:cNvSpPr/>
          <p:nvPr/>
        </p:nvSpPr>
        <p:spPr>
          <a:xfrm>
            <a:off x="5486399" y="2815471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B73B2E-F772-8E43-BCED-529897F48C28}"/>
              </a:ext>
            </a:extLst>
          </p:cNvPr>
          <p:cNvSpPr/>
          <p:nvPr/>
        </p:nvSpPr>
        <p:spPr>
          <a:xfrm>
            <a:off x="5756222" y="2815471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52F0B8-F721-6E67-53EA-B2A27AEE5473}"/>
              </a:ext>
            </a:extLst>
          </p:cNvPr>
          <p:cNvSpPr/>
          <p:nvPr/>
        </p:nvSpPr>
        <p:spPr>
          <a:xfrm>
            <a:off x="6026045" y="2815471"/>
            <a:ext cx="269823" cy="4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2747B1-24F5-328F-F00C-8EF60EC69252}"/>
              </a:ext>
            </a:extLst>
          </p:cNvPr>
          <p:cNvSpPr/>
          <p:nvPr/>
        </p:nvSpPr>
        <p:spPr>
          <a:xfrm>
            <a:off x="7268426" y="4855211"/>
            <a:ext cx="1379095" cy="4143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A5D3EE-E300-1450-5152-728E5782A47E}"/>
              </a:ext>
            </a:extLst>
          </p:cNvPr>
          <p:cNvSpPr/>
          <p:nvPr/>
        </p:nvSpPr>
        <p:spPr>
          <a:xfrm>
            <a:off x="5392452" y="4855211"/>
            <a:ext cx="1874169" cy="4143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C39A8B-8E81-08F2-D74A-B5E82703A790}"/>
              </a:ext>
            </a:extLst>
          </p:cNvPr>
          <p:cNvSpPr/>
          <p:nvPr/>
        </p:nvSpPr>
        <p:spPr>
          <a:xfrm>
            <a:off x="7678396" y="4440835"/>
            <a:ext cx="970028" cy="4143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Tuple3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54FC4E-8BC3-F33B-7DA1-397D9A8ADA5E}"/>
              </a:ext>
            </a:extLst>
          </p:cNvPr>
          <p:cNvSpPr/>
          <p:nvPr/>
        </p:nvSpPr>
        <p:spPr>
          <a:xfrm>
            <a:off x="6304613" y="4440835"/>
            <a:ext cx="1371977" cy="4143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Tuple4      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8E736010-F94D-80E9-0549-B0F50516D9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70763" y="3459353"/>
            <a:ext cx="2241484" cy="550232"/>
          </a:xfrm>
          <a:prstGeom prst="bentConnector3">
            <a:avLst/>
          </a:prstGeom>
          <a:ln w="34925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9B3C1935-A493-C74C-20A4-DFEEF3776FF0}"/>
              </a:ext>
            </a:extLst>
          </p:cNvPr>
          <p:cNvCxnSpPr>
            <a:cxnSpLocks/>
          </p:cNvCxnSpPr>
          <p:nvPr/>
        </p:nvCxnSpPr>
        <p:spPr>
          <a:xfrm rot="5400000">
            <a:off x="5064346" y="2941484"/>
            <a:ext cx="2241485" cy="1575082"/>
          </a:xfrm>
          <a:prstGeom prst="bentConnector3">
            <a:avLst>
              <a:gd name="adj1" fmla="val 62274"/>
            </a:avLst>
          </a:prstGeom>
          <a:ln w="34925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9391D3D-B322-06BF-0949-6AC60B5EA152}"/>
              </a:ext>
            </a:extLst>
          </p:cNvPr>
          <p:cNvSpPr/>
          <p:nvPr/>
        </p:nvSpPr>
        <p:spPr>
          <a:xfrm>
            <a:off x="5223872" y="4855211"/>
            <a:ext cx="166776" cy="4143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EB36548-866A-46FC-C29E-9C05E1180D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37963" y="3318333"/>
            <a:ext cx="1821666" cy="423338"/>
          </a:xfrm>
          <a:prstGeom prst="bentConnector3">
            <a:avLst>
              <a:gd name="adj1" fmla="val 50000"/>
            </a:avLst>
          </a:prstGeom>
          <a:ln w="34925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FBD2664B-DB80-7A23-8D4F-7C9E257B22A2}"/>
              </a:ext>
            </a:extLst>
          </p:cNvPr>
          <p:cNvCxnSpPr>
            <a:cxnSpLocks/>
          </p:cNvCxnSpPr>
          <p:nvPr/>
        </p:nvCxnSpPr>
        <p:spPr>
          <a:xfrm rot="5400000">
            <a:off x="5994962" y="2941798"/>
            <a:ext cx="1821667" cy="1176407"/>
          </a:xfrm>
          <a:prstGeom prst="bentConnector3">
            <a:avLst>
              <a:gd name="adj1" fmla="val 37118"/>
            </a:avLst>
          </a:prstGeom>
          <a:ln w="34925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ight Arrow 77">
            <a:extLst>
              <a:ext uri="{FF2B5EF4-FFF2-40B4-BE49-F238E27FC236}">
                <a16:creationId xmlns:a16="http://schemas.microsoft.com/office/drawing/2014/main" id="{1ABF0507-FBDF-510E-13E3-AD91D2D9E82A}"/>
              </a:ext>
            </a:extLst>
          </p:cNvPr>
          <p:cNvSpPr/>
          <p:nvPr/>
        </p:nvSpPr>
        <p:spPr>
          <a:xfrm>
            <a:off x="6350495" y="2845843"/>
            <a:ext cx="285896" cy="34969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311D6D34-87F9-75D7-0635-A847E8423EBC}"/>
              </a:ext>
            </a:extLst>
          </p:cNvPr>
          <p:cNvSpPr/>
          <p:nvPr/>
        </p:nvSpPr>
        <p:spPr>
          <a:xfrm rot="10800000">
            <a:off x="5910177" y="4481208"/>
            <a:ext cx="285896" cy="34969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17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F9AE-995B-B544-B249-996FCD25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44F8-77E4-F744-A1D9-0F502CD4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 maps from a value or range of values of some attribute to records with that value or values</a:t>
            </a:r>
          </a:p>
          <a:p>
            <a:r>
              <a:rPr lang="en-US" dirty="0"/>
              <a:t>Several types of indexes, including trees (most commonly </a:t>
            </a:r>
            <a:r>
              <a:rPr lang="en-US" dirty="0" err="1"/>
              <a:t>B+Trees</a:t>
            </a:r>
            <a:r>
              <a:rPr lang="en-US" dirty="0"/>
              <a:t>) and hash indexes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127CC-01C6-2642-AA2F-E76D9AEA6D88}"/>
              </a:ext>
            </a:extLst>
          </p:cNvPr>
          <p:cNvSpPr txBox="1"/>
          <p:nvPr/>
        </p:nvSpPr>
        <p:spPr>
          <a:xfrm>
            <a:off x="457200" y="4359411"/>
            <a:ext cx="7808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API:</a:t>
            </a:r>
          </a:p>
          <a:p>
            <a:r>
              <a:rPr lang="en-US" sz="2400" b="1" dirty="0"/>
              <a:t>Lookup</a:t>
            </a:r>
            <a:r>
              <a:rPr lang="en-US" sz="2400" dirty="0"/>
              <a:t>(value) </a:t>
            </a:r>
            <a:r>
              <a:rPr lang="en-US" sz="2400" dirty="0">
                <a:sym typeface="Wingdings" pitchFamily="2" charset="2"/>
              </a:rPr>
              <a:t> records</a:t>
            </a:r>
          </a:p>
          <a:p>
            <a:r>
              <a:rPr lang="en-US" sz="2400" b="1" dirty="0">
                <a:sym typeface="Wingdings" pitchFamily="2" charset="2"/>
              </a:rPr>
              <a:t>Lookup</a:t>
            </a:r>
            <a:r>
              <a:rPr lang="en-US" sz="2400" dirty="0">
                <a:sym typeface="Wingdings" pitchFamily="2" charset="2"/>
              </a:rPr>
              <a:t>(v1 .. </a:t>
            </a:r>
            <a:r>
              <a:rPr lang="en-US" sz="2400" dirty="0" err="1">
                <a:sym typeface="Wingdings" pitchFamily="2" charset="2"/>
              </a:rPr>
              <a:t>vn</a:t>
            </a:r>
            <a:r>
              <a:rPr lang="en-US" sz="2400" dirty="0">
                <a:sym typeface="Wingdings" pitchFamily="2" charset="2"/>
              </a:rPr>
              <a:t>)  records</a:t>
            </a:r>
          </a:p>
          <a:p>
            <a:endParaRPr lang="en-US" sz="2400" dirty="0"/>
          </a:p>
          <a:p>
            <a:r>
              <a:rPr lang="en-US" sz="2400" dirty="0"/>
              <a:t>Value is an attribute of the table, called the “key” of the index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959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ABAF-88B5-1148-84D9-F766E780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Index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0FF558-D862-234D-A9F0-62CB1D67007A}"/>
              </a:ext>
            </a:extLst>
          </p:cNvPr>
          <p:cNvGraphicFramePr>
            <a:graphicFrameLocks noGrp="1"/>
          </p:cNvGraphicFramePr>
          <p:nvPr/>
        </p:nvGraphicFramePr>
        <p:xfrm>
          <a:off x="1638299" y="4311649"/>
          <a:ext cx="1647826" cy="26408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25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582814-3131-B947-A532-B036694BDB3E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4349749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0984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09E339B-F6F0-164D-89FF-F6656D6B68E7}"/>
              </a:ext>
            </a:extLst>
          </p:cNvPr>
          <p:cNvGraphicFramePr>
            <a:graphicFrameLocks noGrp="1"/>
          </p:cNvGraphicFramePr>
          <p:nvPr/>
        </p:nvGraphicFramePr>
        <p:xfrm>
          <a:off x="5900740" y="4359274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D6ED40-4161-1748-9753-AE20CD90424F}"/>
              </a:ext>
            </a:extLst>
          </p:cNvPr>
          <p:cNvSpPr txBox="1"/>
          <p:nvPr/>
        </p:nvSpPr>
        <p:spPr>
          <a:xfrm>
            <a:off x="757238" y="5386388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B6D014-32A6-8D4B-8050-2D6B9A8798C3}"/>
              </a:ext>
            </a:extLst>
          </p:cNvPr>
          <p:cNvGraphicFramePr>
            <a:graphicFrameLocks noGrp="1"/>
          </p:cNvGraphicFramePr>
          <p:nvPr/>
        </p:nvGraphicFramePr>
        <p:xfrm>
          <a:off x="3443287" y="1528763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EBF492D-C243-9A45-9DBB-828E661132F6}"/>
              </a:ext>
            </a:extLst>
          </p:cNvPr>
          <p:cNvGraphicFramePr>
            <a:graphicFrameLocks noGrp="1"/>
          </p:cNvGraphicFramePr>
          <p:nvPr/>
        </p:nvGraphicFramePr>
        <p:xfrm>
          <a:off x="1323974" y="2452688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E3BEC6-39B0-8644-B00F-16F16A538602}"/>
              </a:ext>
            </a:extLst>
          </p:cNvPr>
          <p:cNvCxnSpPr>
            <a:endCxn id="14" idx="0"/>
          </p:cNvCxnSpPr>
          <p:nvPr/>
        </p:nvCxnSpPr>
        <p:spPr>
          <a:xfrm flipH="1">
            <a:off x="2376487" y="2100263"/>
            <a:ext cx="1381126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2CF3B0-C25B-0C4E-A924-DB54EBB065F4}"/>
              </a:ext>
            </a:extLst>
          </p:cNvPr>
          <p:cNvCxnSpPr>
            <a:cxnSpLocks/>
          </p:cNvCxnSpPr>
          <p:nvPr/>
        </p:nvCxnSpPr>
        <p:spPr>
          <a:xfrm>
            <a:off x="1485900" y="3057525"/>
            <a:ext cx="3443288" cy="228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BDF9CC-2F75-C140-BAD1-AC37CE9488C5}"/>
              </a:ext>
            </a:extLst>
          </p:cNvPr>
          <p:cNvCxnSpPr>
            <a:cxnSpLocks/>
          </p:cNvCxnSpPr>
          <p:nvPr/>
        </p:nvCxnSpPr>
        <p:spPr>
          <a:xfrm>
            <a:off x="1857375" y="3100388"/>
            <a:ext cx="2728913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2D15BE-EEF4-3940-8CEC-5B47E7F448BF}"/>
              </a:ext>
            </a:extLst>
          </p:cNvPr>
          <p:cNvCxnSpPr>
            <a:cxnSpLocks/>
          </p:cNvCxnSpPr>
          <p:nvPr/>
        </p:nvCxnSpPr>
        <p:spPr>
          <a:xfrm>
            <a:off x="2200275" y="3086100"/>
            <a:ext cx="428625" cy="230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97765E-AA81-674F-A783-46991C554D10}"/>
              </a:ext>
            </a:extLst>
          </p:cNvPr>
          <p:cNvCxnSpPr>
            <a:cxnSpLocks/>
          </p:cNvCxnSpPr>
          <p:nvPr/>
        </p:nvCxnSpPr>
        <p:spPr>
          <a:xfrm>
            <a:off x="2586038" y="3086100"/>
            <a:ext cx="2671762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4B2690-CE32-D64A-9661-B618E014C67A}"/>
              </a:ext>
            </a:extLst>
          </p:cNvPr>
          <p:cNvCxnSpPr>
            <a:cxnSpLocks/>
          </p:cNvCxnSpPr>
          <p:nvPr/>
        </p:nvCxnSpPr>
        <p:spPr>
          <a:xfrm>
            <a:off x="3143250" y="3114675"/>
            <a:ext cx="3914775" cy="2214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09E7AE-ACCA-F14B-A9A8-73E17FB29C4D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2433638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DD80BE5-C886-1849-AC41-E2A9F9E64BA7}"/>
              </a:ext>
            </a:extLst>
          </p:cNvPr>
          <p:cNvGraphicFramePr>
            <a:graphicFrameLocks noGrp="1"/>
          </p:cNvGraphicFramePr>
          <p:nvPr/>
        </p:nvGraphicFramePr>
        <p:xfrm>
          <a:off x="4829174" y="2428876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5B27D98-8B29-9640-905B-C2A67638C2DF}"/>
              </a:ext>
            </a:extLst>
          </p:cNvPr>
          <p:cNvGraphicFramePr>
            <a:graphicFrameLocks noGrp="1"/>
          </p:cNvGraphicFramePr>
          <p:nvPr/>
        </p:nvGraphicFramePr>
        <p:xfrm>
          <a:off x="5924549" y="2409826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6BA7AD11-5A80-A44F-88B5-9007E85AB0D8}"/>
              </a:ext>
            </a:extLst>
          </p:cNvPr>
          <p:cNvSpPr txBox="1"/>
          <p:nvPr/>
        </p:nvSpPr>
        <p:spPr>
          <a:xfrm>
            <a:off x="752475" y="6196013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Attrn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E5E809-E10B-2A4B-98BB-ABA455471D24}"/>
              </a:ext>
            </a:extLst>
          </p:cNvPr>
          <p:cNvSpPr txBox="1"/>
          <p:nvPr/>
        </p:nvSpPr>
        <p:spPr>
          <a:xfrm rot="16200000">
            <a:off x="338137" y="5395913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A065D6-60E7-DF41-AFCB-370A440A7483}"/>
              </a:ext>
            </a:extLst>
          </p:cNvPr>
          <p:cNvSpPr txBox="1"/>
          <p:nvPr/>
        </p:nvSpPr>
        <p:spPr>
          <a:xfrm>
            <a:off x="11287125" y="1414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959FB-F93C-6F4E-BD79-262FEF5D593B}"/>
              </a:ext>
            </a:extLst>
          </p:cNvPr>
          <p:cNvSpPr txBox="1"/>
          <p:nvPr/>
        </p:nvSpPr>
        <p:spPr>
          <a:xfrm>
            <a:off x="7407797" y="1783795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File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3DC99C-4161-BB41-B57A-D5ED8690B4AE}"/>
              </a:ext>
            </a:extLst>
          </p:cNvPr>
          <p:cNvSpPr txBox="1"/>
          <p:nvPr/>
        </p:nvSpPr>
        <p:spPr>
          <a:xfrm>
            <a:off x="7700946" y="4745832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</p:spTree>
    <p:extLst>
      <p:ext uri="{BB962C8B-B14F-4D97-AF65-F5344CB8AC3E}">
        <p14:creationId xmlns:p14="http://schemas.microsoft.com/office/powerpoint/2010/main" val="10735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DB15162-CD79-0445-B037-93B5DF94DDA2}"/>
              </a:ext>
            </a:extLst>
          </p:cNvPr>
          <p:cNvGraphicFramePr>
            <a:graphicFrameLocks noGrp="1"/>
          </p:cNvGraphicFramePr>
          <p:nvPr/>
        </p:nvGraphicFramePr>
        <p:xfrm>
          <a:off x="5924549" y="2409826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2AAABAF-88B5-1148-84D9-F766E780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Scan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0FF558-D862-234D-A9F0-62CB1D67007A}"/>
              </a:ext>
            </a:extLst>
          </p:cNvPr>
          <p:cNvGraphicFramePr>
            <a:graphicFrameLocks noGrp="1"/>
          </p:cNvGraphicFramePr>
          <p:nvPr/>
        </p:nvGraphicFramePr>
        <p:xfrm>
          <a:off x="1638299" y="4311649"/>
          <a:ext cx="1647826" cy="17605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582814-3131-B947-A532-B036694BDB3E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4349749"/>
          <a:ext cx="1703875" cy="1689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09E339B-F6F0-164D-89FF-F6656D6B68E7}"/>
              </a:ext>
            </a:extLst>
          </p:cNvPr>
          <p:cNvGraphicFramePr>
            <a:graphicFrameLocks noGrp="1"/>
          </p:cNvGraphicFramePr>
          <p:nvPr/>
        </p:nvGraphicFramePr>
        <p:xfrm>
          <a:off x="5900740" y="4359274"/>
          <a:ext cx="1703875" cy="1689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D6ED40-4161-1748-9753-AE20CD90424F}"/>
              </a:ext>
            </a:extLst>
          </p:cNvPr>
          <p:cNvSpPr txBox="1"/>
          <p:nvPr/>
        </p:nvSpPr>
        <p:spPr>
          <a:xfrm>
            <a:off x="757238" y="5386388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B6D014-32A6-8D4B-8050-2D6B9A8798C3}"/>
              </a:ext>
            </a:extLst>
          </p:cNvPr>
          <p:cNvGraphicFramePr>
            <a:graphicFrameLocks noGrp="1"/>
          </p:cNvGraphicFramePr>
          <p:nvPr/>
        </p:nvGraphicFramePr>
        <p:xfrm>
          <a:off x="3443287" y="1528763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EBF492D-C243-9A45-9DBB-828E661132F6}"/>
              </a:ext>
            </a:extLst>
          </p:cNvPr>
          <p:cNvGraphicFramePr>
            <a:graphicFrameLocks noGrp="1"/>
          </p:cNvGraphicFramePr>
          <p:nvPr/>
        </p:nvGraphicFramePr>
        <p:xfrm>
          <a:off x="1323974" y="2452688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09E7AE-ACCA-F14B-A9A8-73E17FB29C4D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2433638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DD80BE5-C886-1849-AC41-E2A9F9E64BA7}"/>
              </a:ext>
            </a:extLst>
          </p:cNvPr>
          <p:cNvGraphicFramePr>
            <a:graphicFrameLocks noGrp="1"/>
          </p:cNvGraphicFramePr>
          <p:nvPr/>
        </p:nvGraphicFramePr>
        <p:xfrm>
          <a:off x="4829174" y="2428876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2E4FE9-1A05-D448-8627-72EE4AC3F3DF}"/>
              </a:ext>
            </a:extLst>
          </p:cNvPr>
          <p:cNvSpPr txBox="1"/>
          <p:nvPr/>
        </p:nvSpPr>
        <p:spPr>
          <a:xfrm>
            <a:off x="7158037" y="742950"/>
            <a:ext cx="211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Traverse the records in Attr1 order, or lookup a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3819-8EC0-E643-9A56-4EBF6D91B155}"/>
              </a:ext>
            </a:extLst>
          </p:cNvPr>
          <p:cNvSpPr txBox="1"/>
          <p:nvPr/>
        </p:nvSpPr>
        <p:spPr>
          <a:xfrm>
            <a:off x="7143750" y="2343151"/>
            <a:ext cx="1457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Attr1 &gt;= 6 &amp; </a:t>
            </a:r>
          </a:p>
          <a:p>
            <a:r>
              <a:rPr lang="en-US" b="1" dirty="0"/>
              <a:t>Attr1 &lt; 9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C891C0-62A0-0F4F-9199-DEA850C35FAE}"/>
              </a:ext>
            </a:extLst>
          </p:cNvPr>
          <p:cNvCxnSpPr/>
          <p:nvPr/>
        </p:nvCxnSpPr>
        <p:spPr>
          <a:xfrm>
            <a:off x="4757738" y="1185862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763607-D941-5A4C-BD04-A53C02EFA9CF}"/>
              </a:ext>
            </a:extLst>
          </p:cNvPr>
          <p:cNvCxnSpPr/>
          <p:nvPr/>
        </p:nvCxnSpPr>
        <p:spPr>
          <a:xfrm>
            <a:off x="5367338" y="2066924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FD41ACC-1B6B-B848-B735-7E33679F264F}"/>
              </a:ext>
            </a:extLst>
          </p:cNvPr>
          <p:cNvGrpSpPr/>
          <p:nvPr/>
        </p:nvGrpSpPr>
        <p:grpSpPr>
          <a:xfrm>
            <a:off x="2914650" y="2928938"/>
            <a:ext cx="4529138" cy="1443037"/>
            <a:chOff x="2914650" y="2928938"/>
            <a:chExt cx="4529138" cy="144303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0E5E8D6-A16E-DB45-BA93-ECFDA41C9C8D}"/>
                </a:ext>
              </a:extLst>
            </p:cNvPr>
            <p:cNvCxnSpPr/>
            <p:nvPr/>
          </p:nvCxnSpPr>
          <p:spPr>
            <a:xfrm>
              <a:off x="5043488" y="3028950"/>
              <a:ext cx="2400300" cy="134302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42912EC-4405-5B4A-A9C4-68DA553F35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7675" y="3043238"/>
              <a:ext cx="1143000" cy="127158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795ED51-D339-C443-85B4-CED803D45DAC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086475" y="2928938"/>
              <a:ext cx="666202" cy="143033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6341843-7D2E-354D-B48E-03132F513C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4650" y="2957513"/>
              <a:ext cx="3557588" cy="135731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E1A468-4944-9241-9115-95867C419A37}"/>
              </a:ext>
            </a:extLst>
          </p:cNvPr>
          <p:cNvCxnSpPr/>
          <p:nvPr/>
        </p:nvCxnSpPr>
        <p:spPr>
          <a:xfrm>
            <a:off x="4276726" y="3890961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C8E7D4-D849-7D4A-90C1-42AEDA1D8D82}"/>
              </a:ext>
            </a:extLst>
          </p:cNvPr>
          <p:cNvCxnSpPr/>
          <p:nvPr/>
        </p:nvCxnSpPr>
        <p:spPr>
          <a:xfrm>
            <a:off x="5343526" y="1157286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A53A020-8890-E94A-B1D0-29E2C37CA640}"/>
              </a:ext>
            </a:extLst>
          </p:cNvPr>
          <p:cNvCxnSpPr/>
          <p:nvPr/>
        </p:nvCxnSpPr>
        <p:spPr>
          <a:xfrm>
            <a:off x="6081713" y="1981198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D3CE69B-86FF-CA4B-8A81-6C6E3E8F7C9F}"/>
              </a:ext>
            </a:extLst>
          </p:cNvPr>
          <p:cNvCxnSpPr/>
          <p:nvPr/>
        </p:nvCxnSpPr>
        <p:spPr>
          <a:xfrm>
            <a:off x="6791325" y="3919536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A2F7955-C49E-024A-9DC9-2650D55E7558}"/>
              </a:ext>
            </a:extLst>
          </p:cNvPr>
          <p:cNvSpPr txBox="1"/>
          <p:nvPr/>
        </p:nvSpPr>
        <p:spPr>
          <a:xfrm>
            <a:off x="1457325" y="6243638"/>
            <a:ext cx="407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random vs sequential access!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9B2515-FE60-CA45-8B42-963A65B2795F}"/>
              </a:ext>
            </a:extLst>
          </p:cNvPr>
          <p:cNvSpPr txBox="1"/>
          <p:nvPr/>
        </p:nvSpPr>
        <p:spPr>
          <a:xfrm>
            <a:off x="7700946" y="4745832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</p:spTree>
    <p:extLst>
      <p:ext uri="{BB962C8B-B14F-4D97-AF65-F5344CB8AC3E}">
        <p14:creationId xmlns:p14="http://schemas.microsoft.com/office/powerpoint/2010/main" val="8130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1043-75B3-D842-AC1F-05F49F18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4002"/>
            <a:ext cx="8229600" cy="1143000"/>
          </a:xfrm>
        </p:spPr>
        <p:txBody>
          <a:bodyPr/>
          <a:lstStyle/>
          <a:p>
            <a:r>
              <a:rPr lang="en-US" dirty="0"/>
              <a:t>Clustered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C95AA-03BA-A74E-AB62-968E9ADA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15468"/>
            <a:ext cx="8229600" cy="4525963"/>
          </a:xfrm>
        </p:spPr>
        <p:txBody>
          <a:bodyPr/>
          <a:lstStyle/>
          <a:p>
            <a:r>
              <a:rPr lang="en-US" dirty="0"/>
              <a:t>Order pages on disk in index order</a:t>
            </a: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837CBAEE-AB1C-4848-ABBC-CC99E1A2C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12831"/>
              </p:ext>
            </p:extLst>
          </p:nvPr>
        </p:nvGraphicFramePr>
        <p:xfrm>
          <a:off x="1638299" y="4321650"/>
          <a:ext cx="1647826" cy="26408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254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C05C248-4A11-3D43-8F65-9560BA161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57857"/>
              </p:ext>
            </p:extLst>
          </p:nvPr>
        </p:nvGraphicFramePr>
        <p:xfrm>
          <a:off x="3733799" y="4359750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09848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C06A3F10-2D82-9C4C-940A-A6520B514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80450"/>
              </p:ext>
            </p:extLst>
          </p:nvPr>
        </p:nvGraphicFramePr>
        <p:xfrm>
          <a:off x="5900740" y="4369275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0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EE73C06-52BF-B246-BB0A-65EEA2F1139E}"/>
              </a:ext>
            </a:extLst>
          </p:cNvPr>
          <p:cNvSpPr txBox="1"/>
          <p:nvPr/>
        </p:nvSpPr>
        <p:spPr>
          <a:xfrm>
            <a:off x="757238" y="5396389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FD03F72-1AB5-564E-B7E2-9AB3E3AFA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91895"/>
              </p:ext>
            </p:extLst>
          </p:nvPr>
        </p:nvGraphicFramePr>
        <p:xfrm>
          <a:off x="3443287" y="1538764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9EE440E-6F3B-A14D-A7E6-B58DFCBD9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51192"/>
              </p:ext>
            </p:extLst>
          </p:nvPr>
        </p:nvGraphicFramePr>
        <p:xfrm>
          <a:off x="1323974" y="2462689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1E10EB-F459-844E-B5E7-73545F9C1C1A}"/>
              </a:ext>
            </a:extLst>
          </p:cNvPr>
          <p:cNvCxnSpPr>
            <a:endCxn id="26" idx="0"/>
          </p:cNvCxnSpPr>
          <p:nvPr/>
        </p:nvCxnSpPr>
        <p:spPr>
          <a:xfrm flipH="1">
            <a:off x="2376487" y="2110264"/>
            <a:ext cx="1381126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4CC1A0-650E-C94F-9410-013D105D8760}"/>
              </a:ext>
            </a:extLst>
          </p:cNvPr>
          <p:cNvCxnSpPr>
            <a:cxnSpLocks/>
          </p:cNvCxnSpPr>
          <p:nvPr/>
        </p:nvCxnSpPr>
        <p:spPr>
          <a:xfrm>
            <a:off x="1485900" y="3067526"/>
            <a:ext cx="3443288" cy="228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323BC5-4D78-0846-92FD-A10EA6798301}"/>
              </a:ext>
            </a:extLst>
          </p:cNvPr>
          <p:cNvCxnSpPr>
            <a:cxnSpLocks/>
          </p:cNvCxnSpPr>
          <p:nvPr/>
        </p:nvCxnSpPr>
        <p:spPr>
          <a:xfrm>
            <a:off x="1857375" y="3110389"/>
            <a:ext cx="2728913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29ED99-4FC3-3341-ABB2-9013D89080F0}"/>
              </a:ext>
            </a:extLst>
          </p:cNvPr>
          <p:cNvCxnSpPr>
            <a:cxnSpLocks/>
          </p:cNvCxnSpPr>
          <p:nvPr/>
        </p:nvCxnSpPr>
        <p:spPr>
          <a:xfrm>
            <a:off x="2200275" y="3096101"/>
            <a:ext cx="428625" cy="230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98BE9E-8731-7840-ABB0-C71570B34B00}"/>
              </a:ext>
            </a:extLst>
          </p:cNvPr>
          <p:cNvCxnSpPr>
            <a:cxnSpLocks/>
          </p:cNvCxnSpPr>
          <p:nvPr/>
        </p:nvCxnSpPr>
        <p:spPr>
          <a:xfrm>
            <a:off x="2586038" y="3096101"/>
            <a:ext cx="2671762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33CD93-70EC-594D-9E07-1D34A3B080B8}"/>
              </a:ext>
            </a:extLst>
          </p:cNvPr>
          <p:cNvCxnSpPr>
            <a:cxnSpLocks/>
          </p:cNvCxnSpPr>
          <p:nvPr/>
        </p:nvCxnSpPr>
        <p:spPr>
          <a:xfrm>
            <a:off x="3143250" y="3124676"/>
            <a:ext cx="3914775" cy="2214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C617749-EC89-A34E-AAC9-A60D232E6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84164"/>
              </p:ext>
            </p:extLst>
          </p:nvPr>
        </p:nvGraphicFramePr>
        <p:xfrm>
          <a:off x="3733799" y="2443639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721146E-2CD2-C941-BFBF-7EE42FB02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54533"/>
              </p:ext>
            </p:extLst>
          </p:nvPr>
        </p:nvGraphicFramePr>
        <p:xfrm>
          <a:off x="4829174" y="2438877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253983E-C436-8040-9D36-794625A5DD44}"/>
              </a:ext>
            </a:extLst>
          </p:cNvPr>
          <p:cNvSpPr txBox="1"/>
          <p:nvPr/>
        </p:nvSpPr>
        <p:spPr>
          <a:xfrm>
            <a:off x="752475" y="6206014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Attrn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7636A9-8E18-1447-9C69-0CF2F60B09BE}"/>
              </a:ext>
            </a:extLst>
          </p:cNvPr>
          <p:cNvSpPr txBox="1"/>
          <p:nvPr/>
        </p:nvSpPr>
        <p:spPr>
          <a:xfrm rot="16200000">
            <a:off x="338137" y="5405914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773098A-B6D6-124A-AA73-96D36FDFF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43418"/>
              </p:ext>
            </p:extLst>
          </p:nvPr>
        </p:nvGraphicFramePr>
        <p:xfrm>
          <a:off x="5924549" y="2419827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DFD2FAF-0064-6F46-973B-AB5C0613CCFF}"/>
              </a:ext>
            </a:extLst>
          </p:cNvPr>
          <p:cNvSpPr txBox="1"/>
          <p:nvPr/>
        </p:nvSpPr>
        <p:spPr>
          <a:xfrm>
            <a:off x="7470014" y="1700331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File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F34AE5-09F5-1845-B448-332572F74DDC}"/>
              </a:ext>
            </a:extLst>
          </p:cNvPr>
          <p:cNvSpPr txBox="1"/>
          <p:nvPr/>
        </p:nvSpPr>
        <p:spPr>
          <a:xfrm>
            <a:off x="7763163" y="4662368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</p:spTree>
    <p:extLst>
      <p:ext uri="{BB962C8B-B14F-4D97-AF65-F5344CB8AC3E}">
        <p14:creationId xmlns:p14="http://schemas.microsoft.com/office/powerpoint/2010/main" val="1172131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1043-75B3-D842-AC1F-05F49F18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/>
              <a:t>Clustered Index</a:t>
            </a: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837CBAEE-AB1C-4848-ABBC-CC99E1A2C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765882"/>
              </p:ext>
            </p:extLst>
          </p:nvPr>
        </p:nvGraphicFramePr>
        <p:xfrm>
          <a:off x="1615150" y="4241337"/>
          <a:ext cx="1647826" cy="26408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254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C05C248-4A11-3D43-8F65-9560BA161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26717"/>
              </p:ext>
            </p:extLst>
          </p:nvPr>
        </p:nvGraphicFramePr>
        <p:xfrm>
          <a:off x="3710650" y="4279437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09848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C06A3F10-2D82-9C4C-940A-A6520B514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551872"/>
              </p:ext>
            </p:extLst>
          </p:nvPr>
        </p:nvGraphicFramePr>
        <p:xfrm>
          <a:off x="5877591" y="4288962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0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EE73C06-52BF-B246-BB0A-65EEA2F1139E}"/>
              </a:ext>
            </a:extLst>
          </p:cNvPr>
          <p:cNvSpPr txBox="1"/>
          <p:nvPr/>
        </p:nvSpPr>
        <p:spPr>
          <a:xfrm>
            <a:off x="734089" y="5316076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FD03F72-1AB5-564E-B7E2-9AB3E3AFA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473838"/>
              </p:ext>
            </p:extLst>
          </p:nvPr>
        </p:nvGraphicFramePr>
        <p:xfrm>
          <a:off x="3420138" y="1458451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9EE440E-6F3B-A14D-A7E6-B58DFCBD9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67320"/>
              </p:ext>
            </p:extLst>
          </p:nvPr>
        </p:nvGraphicFramePr>
        <p:xfrm>
          <a:off x="1300825" y="2382376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1E10EB-F459-844E-B5E7-73545F9C1C1A}"/>
              </a:ext>
            </a:extLst>
          </p:cNvPr>
          <p:cNvCxnSpPr>
            <a:endCxn id="26" idx="0"/>
          </p:cNvCxnSpPr>
          <p:nvPr/>
        </p:nvCxnSpPr>
        <p:spPr>
          <a:xfrm flipH="1">
            <a:off x="2353338" y="2029951"/>
            <a:ext cx="1381126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4CC1A0-650E-C94F-9410-013D105D8760}"/>
              </a:ext>
            </a:extLst>
          </p:cNvPr>
          <p:cNvCxnSpPr>
            <a:cxnSpLocks/>
          </p:cNvCxnSpPr>
          <p:nvPr/>
        </p:nvCxnSpPr>
        <p:spPr>
          <a:xfrm>
            <a:off x="1462751" y="2987213"/>
            <a:ext cx="890587" cy="1254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323BC5-4D78-0846-92FD-A10EA6798301}"/>
              </a:ext>
            </a:extLst>
          </p:cNvPr>
          <p:cNvCxnSpPr>
            <a:cxnSpLocks/>
          </p:cNvCxnSpPr>
          <p:nvPr/>
        </p:nvCxnSpPr>
        <p:spPr>
          <a:xfrm>
            <a:off x="1834226" y="3030076"/>
            <a:ext cx="816377" cy="1211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29ED99-4FC3-3341-ABB2-9013D89080F0}"/>
              </a:ext>
            </a:extLst>
          </p:cNvPr>
          <p:cNvCxnSpPr>
            <a:cxnSpLocks/>
          </p:cNvCxnSpPr>
          <p:nvPr/>
        </p:nvCxnSpPr>
        <p:spPr>
          <a:xfrm>
            <a:off x="2177126" y="3015788"/>
            <a:ext cx="716545" cy="1225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98BE9E-8731-7840-ABB0-C71570B34B00}"/>
              </a:ext>
            </a:extLst>
          </p:cNvPr>
          <p:cNvCxnSpPr>
            <a:cxnSpLocks/>
          </p:cNvCxnSpPr>
          <p:nvPr/>
        </p:nvCxnSpPr>
        <p:spPr>
          <a:xfrm>
            <a:off x="2562889" y="3015788"/>
            <a:ext cx="557212" cy="1225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33CD93-70EC-594D-9E07-1D34A3B080B8}"/>
              </a:ext>
            </a:extLst>
          </p:cNvPr>
          <p:cNvCxnSpPr>
            <a:cxnSpLocks/>
          </p:cNvCxnSpPr>
          <p:nvPr/>
        </p:nvCxnSpPr>
        <p:spPr>
          <a:xfrm>
            <a:off x="3120101" y="3044363"/>
            <a:ext cx="1100137" cy="1239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C617749-EC89-A34E-AAC9-A60D232E6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221469"/>
              </p:ext>
            </p:extLst>
          </p:nvPr>
        </p:nvGraphicFramePr>
        <p:xfrm>
          <a:off x="3710650" y="2363326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721146E-2CD2-C941-BFBF-7EE42FB02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73511"/>
              </p:ext>
            </p:extLst>
          </p:nvPr>
        </p:nvGraphicFramePr>
        <p:xfrm>
          <a:off x="4806025" y="2358564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253983E-C436-8040-9D36-794625A5DD44}"/>
              </a:ext>
            </a:extLst>
          </p:cNvPr>
          <p:cNvSpPr txBox="1"/>
          <p:nvPr/>
        </p:nvSpPr>
        <p:spPr>
          <a:xfrm>
            <a:off x="729326" y="6125701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Attrn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7636A9-8E18-1447-9C69-0CF2F60B09BE}"/>
              </a:ext>
            </a:extLst>
          </p:cNvPr>
          <p:cNvSpPr txBox="1"/>
          <p:nvPr/>
        </p:nvSpPr>
        <p:spPr>
          <a:xfrm rot="16200000">
            <a:off x="314988" y="5325601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B6BC080-E58A-C541-B365-AA74A7139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77749"/>
              </p:ext>
            </p:extLst>
          </p:nvPr>
        </p:nvGraphicFramePr>
        <p:xfrm>
          <a:off x="5901400" y="2339514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7609B38-101B-AC4C-983F-5D85906799C0}"/>
              </a:ext>
            </a:extLst>
          </p:cNvPr>
          <p:cNvSpPr txBox="1">
            <a:spLocks/>
          </p:cNvSpPr>
          <p:nvPr/>
        </p:nvSpPr>
        <p:spPr bwMode="auto">
          <a:xfrm>
            <a:off x="457200" y="54688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Order pages on disk in index order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44E386-B2DF-114E-82E7-F032B56E84D3}"/>
              </a:ext>
            </a:extLst>
          </p:cNvPr>
          <p:cNvSpPr txBox="1"/>
          <p:nvPr/>
        </p:nvSpPr>
        <p:spPr>
          <a:xfrm>
            <a:off x="7470014" y="1631751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File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95EEB8-AD91-BA43-B0CB-10EFABDC5FA2}"/>
              </a:ext>
            </a:extLst>
          </p:cNvPr>
          <p:cNvSpPr txBox="1"/>
          <p:nvPr/>
        </p:nvSpPr>
        <p:spPr>
          <a:xfrm>
            <a:off x="7763163" y="4593788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C2B30-A66B-724D-BBBB-E250732C7629}"/>
              </a:ext>
            </a:extLst>
          </p:cNvPr>
          <p:cNvSpPr txBox="1"/>
          <p:nvPr/>
        </p:nvSpPr>
        <p:spPr>
          <a:xfrm>
            <a:off x="4455897" y="3399406"/>
            <a:ext cx="412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Eliminates random I/O for index scans on Attr1 (but only Attr1!)</a:t>
            </a:r>
          </a:p>
        </p:txBody>
      </p:sp>
    </p:spTree>
    <p:extLst>
      <p:ext uri="{BB962C8B-B14F-4D97-AF65-F5344CB8AC3E}">
        <p14:creationId xmlns:p14="http://schemas.microsoft.com/office/powerpoint/2010/main" val="2825735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CD2C-7610-B345-915F-637E6816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short break</a:t>
            </a:r>
          </a:p>
        </p:txBody>
      </p:sp>
    </p:spTree>
    <p:extLst>
      <p:ext uri="{BB962C8B-B14F-4D97-AF65-F5344CB8AC3E}">
        <p14:creationId xmlns:p14="http://schemas.microsoft.com/office/powerpoint/2010/main" val="357191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F986E6-3FC6-7EC8-2C69-F94E692B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650"/>
            <a:ext cx="8229600" cy="875312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What happens inside?</a:t>
            </a:r>
            <a:endParaRPr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FD80B99-76B5-2A8D-6A61-65639AA7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9" y="855662"/>
            <a:ext cx="7772400" cy="54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234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CD2C-7610-B345-915F-637E6816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Operators: Iterator Model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9F5569-729F-AB41-B1D8-C24F6CC04E7F}"/>
              </a:ext>
            </a:extLst>
          </p:cNvPr>
          <p:cNvGrpSpPr/>
          <p:nvPr/>
        </p:nvGrpSpPr>
        <p:grpSpPr>
          <a:xfrm>
            <a:off x="208381" y="1907341"/>
            <a:ext cx="5140859" cy="3935677"/>
            <a:chOff x="1244010" y="2639296"/>
            <a:chExt cx="2040873" cy="1916613"/>
          </a:xfrm>
          <a:effectLst/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BA6FFF-1CD2-564E-B478-2DF8D100C8DF}"/>
                </a:ext>
              </a:extLst>
            </p:cNvPr>
            <p:cNvGrpSpPr/>
            <p:nvPr/>
          </p:nvGrpSpPr>
          <p:grpSpPr>
            <a:xfrm>
              <a:off x="1244010" y="2639296"/>
              <a:ext cx="2023208" cy="1916613"/>
              <a:chOff x="2138532" y="3234786"/>
              <a:chExt cx="2023208" cy="1916613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757D0C-40F8-A842-AB8A-688318B30F5D}"/>
                  </a:ext>
                </a:extLst>
              </p:cNvPr>
              <p:cNvSpPr/>
              <p:nvPr/>
            </p:nvSpPr>
            <p:spPr>
              <a:xfrm>
                <a:off x="2138532" y="3234786"/>
                <a:ext cx="2023208" cy="1916613"/>
              </a:xfrm>
              <a:prstGeom prst="rect">
                <a:avLst/>
              </a:prstGeom>
              <a:grp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78D91F-3649-454C-ADDD-763ADB50E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0355" y="3610683"/>
                <a:ext cx="1536061" cy="9233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⨝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err="1">
                    <a:latin typeface="Arial" panose="020B0604020202020204" pitchFamily="34" charset="0"/>
                  </a:rPr>
                  <a:t>starName</a:t>
                </a:r>
                <a:r>
                  <a:rPr lang="en-US" altLang="en-US" sz="1800" dirty="0">
                    <a:latin typeface="Arial" panose="020B0604020202020204" pitchFamily="34" charset="0"/>
                  </a:rPr>
                  <a:t> = name</a:t>
                </a:r>
                <a:endParaRPr lang="en-US" altLang="en-US" sz="4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D63E2F-54F0-BC47-94EF-54AA6DF01E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019" y="4249910"/>
                <a:ext cx="1371600" cy="3693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𝛔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birthday…</a:t>
                </a: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17C345-02CA-2D43-A402-64EE5555858A}"/>
                  </a:ext>
                </a:extLst>
              </p:cNvPr>
              <p:cNvSpPr txBox="1"/>
              <p:nvPr/>
            </p:nvSpPr>
            <p:spPr>
              <a:xfrm>
                <a:off x="2246811" y="4706366"/>
                <a:ext cx="1442808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movieStar</a:t>
                </a:r>
                <a:endParaRPr lang="en-US" dirty="0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7491319-C688-7F4C-950D-D4D14BA56ECA}"/>
                  </a:ext>
                </a:extLst>
              </p:cNvPr>
              <p:cNvCxnSpPr>
                <a:stCxn id="9" idx="0"/>
              </p:cNvCxnSpPr>
              <p:nvPr/>
            </p:nvCxnSpPr>
            <p:spPr>
              <a:xfrm flipV="1">
                <a:off x="3348386" y="3446679"/>
                <a:ext cx="177134" cy="164004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AC0A243-DF56-7A48-B19F-681118455AF3}"/>
                  </a:ext>
                </a:extLst>
              </p:cNvPr>
              <p:cNvCxnSpPr/>
              <p:nvPr/>
            </p:nvCxnSpPr>
            <p:spPr>
              <a:xfrm flipV="1">
                <a:off x="2773473" y="4073854"/>
                <a:ext cx="177134" cy="164004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3BDC7B6-17FF-8C4C-9523-321EA844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6351" y="4465354"/>
                <a:ext cx="0" cy="254506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752AF69-8233-0046-942D-B386F148E3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25520" y="4073854"/>
                <a:ext cx="212662" cy="213297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58604D-D439-E940-81B2-0B12B53BE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5209" y="2639297"/>
              <a:ext cx="75967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2400" dirty="0">
                  <a:latin typeface="Arial" panose="020B0604020202020204" pitchFamily="34" charset="0"/>
                </a:rPr>
                <a:t>Π</a:t>
              </a:r>
              <a:r>
                <a:rPr lang="en-US" altLang="en-US" sz="2400" baseline="-25000" dirty="0" err="1">
                  <a:latin typeface="Arial" panose="020B0604020202020204" pitchFamily="34" charset="0"/>
                </a:rPr>
                <a:t>movieTitle</a:t>
              </a:r>
              <a:endParaRPr lang="en-US" altLang="en-US" sz="4400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4C2413-072A-F94B-9B9E-AA1DA52F12A4}"/>
                </a:ext>
              </a:extLst>
            </p:cNvPr>
            <p:cNvSpPr txBox="1"/>
            <p:nvPr/>
          </p:nvSpPr>
          <p:spPr>
            <a:xfrm>
              <a:off x="2576916" y="3640926"/>
              <a:ext cx="644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starsIn</a:t>
              </a:r>
              <a:endParaRPr lang="en-US" dirty="0"/>
            </a:p>
          </p:txBody>
        </p: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45286489-9F28-2748-9264-DA2CF8564138}"/>
              </a:ext>
            </a:extLst>
          </p:cNvPr>
          <p:cNvSpPr/>
          <p:nvPr/>
        </p:nvSpPr>
        <p:spPr>
          <a:xfrm>
            <a:off x="995180" y="2356457"/>
            <a:ext cx="2785631" cy="2514600"/>
          </a:xfrm>
          <a:custGeom>
            <a:avLst/>
            <a:gdLst>
              <a:gd name="connsiteX0" fmla="*/ 88868 w 2950940"/>
              <a:gd name="connsiteY0" fmla="*/ 2523744 h 2523744"/>
              <a:gd name="connsiteX1" fmla="*/ 88868 w 2950940"/>
              <a:gd name="connsiteY1" fmla="*/ 2176272 h 2523744"/>
              <a:gd name="connsiteX2" fmla="*/ 1012412 w 2950940"/>
              <a:gd name="connsiteY2" fmla="*/ 1417320 h 2523744"/>
              <a:gd name="connsiteX3" fmla="*/ 2950940 w 2950940"/>
              <a:gd name="connsiteY3" fmla="*/ 0 h 2523744"/>
              <a:gd name="connsiteX0" fmla="*/ 4985 w 2867057"/>
              <a:gd name="connsiteY0" fmla="*/ 2523744 h 2523744"/>
              <a:gd name="connsiteX1" fmla="*/ 919385 w 2867057"/>
              <a:gd name="connsiteY1" fmla="*/ 2286000 h 2523744"/>
              <a:gd name="connsiteX2" fmla="*/ 928529 w 2867057"/>
              <a:gd name="connsiteY2" fmla="*/ 1417320 h 2523744"/>
              <a:gd name="connsiteX3" fmla="*/ 2867057 w 2867057"/>
              <a:gd name="connsiteY3" fmla="*/ 0 h 2523744"/>
              <a:gd name="connsiteX0" fmla="*/ 5667 w 2867739"/>
              <a:gd name="connsiteY0" fmla="*/ 2523744 h 2523744"/>
              <a:gd name="connsiteX1" fmla="*/ 920067 w 2867739"/>
              <a:gd name="connsiteY1" fmla="*/ 2286000 h 2523744"/>
              <a:gd name="connsiteX2" fmla="*/ 1587579 w 2867739"/>
              <a:gd name="connsiteY2" fmla="*/ 969264 h 2523744"/>
              <a:gd name="connsiteX3" fmla="*/ 2867739 w 2867739"/>
              <a:gd name="connsiteY3" fmla="*/ 0 h 2523744"/>
              <a:gd name="connsiteX0" fmla="*/ 17902 w 2230750"/>
              <a:gd name="connsiteY0" fmla="*/ 2551176 h 2551176"/>
              <a:gd name="connsiteX1" fmla="*/ 283078 w 2230750"/>
              <a:gd name="connsiteY1" fmla="*/ 2286000 h 2551176"/>
              <a:gd name="connsiteX2" fmla="*/ 950590 w 2230750"/>
              <a:gd name="connsiteY2" fmla="*/ 969264 h 2551176"/>
              <a:gd name="connsiteX3" fmla="*/ 2230750 w 2230750"/>
              <a:gd name="connsiteY3" fmla="*/ 0 h 2551176"/>
              <a:gd name="connsiteX0" fmla="*/ 24143 w 2236991"/>
              <a:gd name="connsiteY0" fmla="*/ 2551176 h 2551176"/>
              <a:gd name="connsiteX1" fmla="*/ 289319 w 2236991"/>
              <a:gd name="connsiteY1" fmla="*/ 2286000 h 2551176"/>
              <a:gd name="connsiteX2" fmla="*/ 1404887 w 2236991"/>
              <a:gd name="connsiteY2" fmla="*/ 1243584 h 2551176"/>
              <a:gd name="connsiteX3" fmla="*/ 2236991 w 2236991"/>
              <a:gd name="connsiteY3" fmla="*/ 0 h 2551176"/>
              <a:gd name="connsiteX0" fmla="*/ 24143 w 2785631"/>
              <a:gd name="connsiteY0" fmla="*/ 2514600 h 2514600"/>
              <a:gd name="connsiteX1" fmla="*/ 289319 w 2785631"/>
              <a:gd name="connsiteY1" fmla="*/ 2249424 h 2514600"/>
              <a:gd name="connsiteX2" fmla="*/ 1404887 w 2785631"/>
              <a:gd name="connsiteY2" fmla="*/ 1207008 h 2514600"/>
              <a:gd name="connsiteX3" fmla="*/ 2785631 w 2785631"/>
              <a:gd name="connsiteY3" fmla="*/ 0 h 2514600"/>
              <a:gd name="connsiteX0" fmla="*/ 24143 w 2785631"/>
              <a:gd name="connsiteY0" fmla="*/ 2514600 h 2514600"/>
              <a:gd name="connsiteX1" fmla="*/ 289319 w 2785631"/>
              <a:gd name="connsiteY1" fmla="*/ 2249424 h 2514600"/>
              <a:gd name="connsiteX2" fmla="*/ 1404887 w 2785631"/>
              <a:gd name="connsiteY2" fmla="*/ 1207008 h 2514600"/>
              <a:gd name="connsiteX3" fmla="*/ 2785631 w 2785631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631" h="2514600">
                <a:moveTo>
                  <a:pt x="24143" y="2514600"/>
                </a:moveTo>
                <a:cubicBezTo>
                  <a:pt x="-52819" y="2433066"/>
                  <a:pt x="59195" y="2467356"/>
                  <a:pt x="289319" y="2249424"/>
                </a:cubicBezTo>
                <a:cubicBezTo>
                  <a:pt x="519443" y="2031492"/>
                  <a:pt x="927875" y="1569720"/>
                  <a:pt x="1404887" y="1207008"/>
                </a:cubicBezTo>
                <a:cubicBezTo>
                  <a:pt x="1881899" y="844296"/>
                  <a:pt x="2768105" y="618744"/>
                  <a:pt x="2785631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stealt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4143 w 2785631"/>
                      <a:gd name="connsiteY0" fmla="*/ 2514600 h 2514600"/>
                      <a:gd name="connsiteX1" fmla="*/ 289319 w 2785631"/>
                      <a:gd name="connsiteY1" fmla="*/ 2249424 h 2514600"/>
                      <a:gd name="connsiteX2" fmla="*/ 1404887 w 2785631"/>
                      <a:gd name="connsiteY2" fmla="*/ 1207008 h 2514600"/>
                      <a:gd name="connsiteX3" fmla="*/ 2785631 w 2785631"/>
                      <a:gd name="connsiteY3" fmla="*/ 0 h 2514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5631" h="2514600" extrusionOk="0">
                        <a:moveTo>
                          <a:pt x="24143" y="2514600"/>
                        </a:moveTo>
                        <a:cubicBezTo>
                          <a:pt x="-76351" y="2418551"/>
                          <a:pt x="26856" y="2479493"/>
                          <a:pt x="289319" y="2249424"/>
                        </a:cubicBezTo>
                        <a:cubicBezTo>
                          <a:pt x="694837" y="2068417"/>
                          <a:pt x="768818" y="1574778"/>
                          <a:pt x="1404887" y="1207008"/>
                        </a:cubicBezTo>
                        <a:cubicBezTo>
                          <a:pt x="1854933" y="870629"/>
                          <a:pt x="2760652" y="659936"/>
                          <a:pt x="2785631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C94B411-8855-984E-876F-7FE4DFF2A5AE}"/>
              </a:ext>
            </a:extLst>
          </p:cNvPr>
          <p:cNvSpPr/>
          <p:nvPr/>
        </p:nvSpPr>
        <p:spPr>
          <a:xfrm flipH="1">
            <a:off x="3780811" y="2356457"/>
            <a:ext cx="326132" cy="1635395"/>
          </a:xfrm>
          <a:custGeom>
            <a:avLst/>
            <a:gdLst>
              <a:gd name="connsiteX0" fmla="*/ 88868 w 2950940"/>
              <a:gd name="connsiteY0" fmla="*/ 2523744 h 2523744"/>
              <a:gd name="connsiteX1" fmla="*/ 88868 w 2950940"/>
              <a:gd name="connsiteY1" fmla="*/ 2176272 h 2523744"/>
              <a:gd name="connsiteX2" fmla="*/ 1012412 w 2950940"/>
              <a:gd name="connsiteY2" fmla="*/ 1417320 h 2523744"/>
              <a:gd name="connsiteX3" fmla="*/ 2950940 w 2950940"/>
              <a:gd name="connsiteY3" fmla="*/ 0 h 2523744"/>
              <a:gd name="connsiteX0" fmla="*/ 4985 w 2867057"/>
              <a:gd name="connsiteY0" fmla="*/ 2523744 h 2523744"/>
              <a:gd name="connsiteX1" fmla="*/ 919385 w 2867057"/>
              <a:gd name="connsiteY1" fmla="*/ 2286000 h 2523744"/>
              <a:gd name="connsiteX2" fmla="*/ 928529 w 2867057"/>
              <a:gd name="connsiteY2" fmla="*/ 1417320 h 2523744"/>
              <a:gd name="connsiteX3" fmla="*/ 2867057 w 2867057"/>
              <a:gd name="connsiteY3" fmla="*/ 0 h 2523744"/>
              <a:gd name="connsiteX0" fmla="*/ 5667 w 2867739"/>
              <a:gd name="connsiteY0" fmla="*/ 2523744 h 2523744"/>
              <a:gd name="connsiteX1" fmla="*/ 920067 w 2867739"/>
              <a:gd name="connsiteY1" fmla="*/ 2286000 h 2523744"/>
              <a:gd name="connsiteX2" fmla="*/ 1587579 w 2867739"/>
              <a:gd name="connsiteY2" fmla="*/ 969264 h 2523744"/>
              <a:gd name="connsiteX3" fmla="*/ 2867739 w 2867739"/>
              <a:gd name="connsiteY3" fmla="*/ 0 h 2523744"/>
              <a:gd name="connsiteX0" fmla="*/ 17902 w 2230750"/>
              <a:gd name="connsiteY0" fmla="*/ 2551176 h 2551176"/>
              <a:gd name="connsiteX1" fmla="*/ 283078 w 2230750"/>
              <a:gd name="connsiteY1" fmla="*/ 2286000 h 2551176"/>
              <a:gd name="connsiteX2" fmla="*/ 950590 w 2230750"/>
              <a:gd name="connsiteY2" fmla="*/ 969264 h 2551176"/>
              <a:gd name="connsiteX3" fmla="*/ 2230750 w 2230750"/>
              <a:gd name="connsiteY3" fmla="*/ 0 h 2551176"/>
              <a:gd name="connsiteX0" fmla="*/ 24143 w 2236991"/>
              <a:gd name="connsiteY0" fmla="*/ 2551176 h 2551176"/>
              <a:gd name="connsiteX1" fmla="*/ 289319 w 2236991"/>
              <a:gd name="connsiteY1" fmla="*/ 2286000 h 2551176"/>
              <a:gd name="connsiteX2" fmla="*/ 1404887 w 2236991"/>
              <a:gd name="connsiteY2" fmla="*/ 1243584 h 2551176"/>
              <a:gd name="connsiteX3" fmla="*/ 2236991 w 2236991"/>
              <a:gd name="connsiteY3" fmla="*/ 0 h 2551176"/>
              <a:gd name="connsiteX0" fmla="*/ 24143 w 2785631"/>
              <a:gd name="connsiteY0" fmla="*/ 2514600 h 2514600"/>
              <a:gd name="connsiteX1" fmla="*/ 289319 w 2785631"/>
              <a:gd name="connsiteY1" fmla="*/ 2249424 h 2514600"/>
              <a:gd name="connsiteX2" fmla="*/ 1404887 w 2785631"/>
              <a:gd name="connsiteY2" fmla="*/ 1207008 h 2514600"/>
              <a:gd name="connsiteX3" fmla="*/ 2785631 w 2785631"/>
              <a:gd name="connsiteY3" fmla="*/ 0 h 2514600"/>
              <a:gd name="connsiteX0" fmla="*/ 24143 w 2785631"/>
              <a:gd name="connsiteY0" fmla="*/ 2514600 h 2514600"/>
              <a:gd name="connsiteX1" fmla="*/ 289319 w 2785631"/>
              <a:gd name="connsiteY1" fmla="*/ 2249424 h 2514600"/>
              <a:gd name="connsiteX2" fmla="*/ 1404887 w 2785631"/>
              <a:gd name="connsiteY2" fmla="*/ 1207008 h 2514600"/>
              <a:gd name="connsiteX3" fmla="*/ 2785631 w 2785631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631" h="2514600">
                <a:moveTo>
                  <a:pt x="24143" y="2514600"/>
                </a:moveTo>
                <a:cubicBezTo>
                  <a:pt x="-52819" y="2433066"/>
                  <a:pt x="59195" y="2467356"/>
                  <a:pt x="289319" y="2249424"/>
                </a:cubicBezTo>
                <a:cubicBezTo>
                  <a:pt x="519443" y="2031492"/>
                  <a:pt x="927875" y="1569720"/>
                  <a:pt x="1404887" y="1207008"/>
                </a:cubicBezTo>
                <a:cubicBezTo>
                  <a:pt x="1881899" y="844296"/>
                  <a:pt x="2768105" y="618744"/>
                  <a:pt x="2785631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stealt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4143 w 2785631"/>
                      <a:gd name="connsiteY0" fmla="*/ 2514600 h 2514600"/>
                      <a:gd name="connsiteX1" fmla="*/ 289319 w 2785631"/>
                      <a:gd name="connsiteY1" fmla="*/ 2249424 h 2514600"/>
                      <a:gd name="connsiteX2" fmla="*/ 1404887 w 2785631"/>
                      <a:gd name="connsiteY2" fmla="*/ 1207008 h 2514600"/>
                      <a:gd name="connsiteX3" fmla="*/ 2785631 w 2785631"/>
                      <a:gd name="connsiteY3" fmla="*/ 0 h 2514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5631" h="2514600" extrusionOk="0">
                        <a:moveTo>
                          <a:pt x="24143" y="2514600"/>
                        </a:moveTo>
                        <a:cubicBezTo>
                          <a:pt x="-76351" y="2418551"/>
                          <a:pt x="26856" y="2479493"/>
                          <a:pt x="289319" y="2249424"/>
                        </a:cubicBezTo>
                        <a:cubicBezTo>
                          <a:pt x="694837" y="2068417"/>
                          <a:pt x="768818" y="1574778"/>
                          <a:pt x="1404887" y="1207008"/>
                        </a:cubicBezTo>
                        <a:cubicBezTo>
                          <a:pt x="1854933" y="870629"/>
                          <a:pt x="2760652" y="659936"/>
                          <a:pt x="2785631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435396-0998-1E4C-BFB5-586DF50BA3A8}"/>
              </a:ext>
            </a:extLst>
          </p:cNvPr>
          <p:cNvSpPr txBox="1"/>
          <p:nvPr/>
        </p:nvSpPr>
        <p:spPr>
          <a:xfrm>
            <a:off x="2606040" y="4434256"/>
            <a:ext cx="1709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flows from bottom to top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D020CA-253C-6A48-ABC6-C6E34C741B53}"/>
              </a:ext>
            </a:extLst>
          </p:cNvPr>
          <p:cNvSpPr txBox="1"/>
          <p:nvPr/>
        </p:nvSpPr>
        <p:spPr>
          <a:xfrm>
            <a:off x="5486400" y="1691640"/>
            <a:ext cx="352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operator implements a simple iterator interface:</a:t>
            </a:r>
          </a:p>
          <a:p>
            <a:endParaRPr lang="en-US" dirty="0"/>
          </a:p>
          <a:p>
            <a:r>
              <a:rPr lang="en-US" dirty="0"/>
              <a:t>	open(params)</a:t>
            </a:r>
          </a:p>
          <a:p>
            <a:r>
              <a:rPr lang="en-US" dirty="0"/>
              <a:t>	</a:t>
            </a:r>
            <a:r>
              <a:rPr lang="en-US" dirty="0" err="1"/>
              <a:t>getNext</a:t>
            </a:r>
            <a:r>
              <a:rPr lang="en-US" dirty="0"/>
              <a:t>() </a:t>
            </a:r>
            <a:r>
              <a:rPr lang="en-US" dirty="0">
                <a:sym typeface="Wingdings" pitchFamily="2" charset="2"/>
              </a:rPr>
              <a:t> record</a:t>
            </a:r>
          </a:p>
          <a:p>
            <a:r>
              <a:rPr lang="en-US" dirty="0">
                <a:sym typeface="Wingdings" pitchFamily="2" charset="2"/>
              </a:rPr>
              <a:t>	close()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Any iterator can compose with any other iterator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29FA36-B94A-9A42-B6E7-0BD61C2F3028}"/>
              </a:ext>
            </a:extLst>
          </p:cNvPr>
          <p:cNvSpPr txBox="1"/>
          <p:nvPr/>
        </p:nvSpPr>
        <p:spPr>
          <a:xfrm>
            <a:off x="5586984" y="4434256"/>
            <a:ext cx="34996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it1 = </a:t>
            </a:r>
            <a:r>
              <a:rPr lang="en-US" dirty="0" err="1"/>
              <a:t>Scan.open</a:t>
            </a:r>
            <a:r>
              <a:rPr lang="en-US" dirty="0"/>
              <a:t>(“</a:t>
            </a:r>
            <a:r>
              <a:rPr lang="en-US" dirty="0" err="1"/>
              <a:t>movieStar</a:t>
            </a:r>
            <a:r>
              <a:rPr lang="en-US" dirty="0"/>
              <a:t>”, …)</a:t>
            </a:r>
          </a:p>
          <a:p>
            <a:r>
              <a:rPr lang="en-US" dirty="0"/>
              <a:t>it2 = </a:t>
            </a:r>
            <a:r>
              <a:rPr lang="en-US" dirty="0" err="1"/>
              <a:t>Filter.open</a:t>
            </a:r>
            <a:r>
              <a:rPr lang="en-US" dirty="0"/>
              <a:t>(it1, </a:t>
            </a:r>
            <a:r>
              <a:rPr lang="en-US" dirty="0" err="1"/>
              <a:t>bday</a:t>
            </a:r>
            <a:r>
              <a:rPr lang="en-US" dirty="0"/>
              <a:t>=x, …)</a:t>
            </a:r>
          </a:p>
          <a:p>
            <a:r>
              <a:rPr lang="en-US" dirty="0"/>
              <a:t>it3 = </a:t>
            </a:r>
            <a:r>
              <a:rPr lang="en-US" dirty="0" err="1"/>
              <a:t>Scan.open</a:t>
            </a:r>
            <a:r>
              <a:rPr lang="en-US" dirty="0"/>
              <a:t>(“</a:t>
            </a:r>
            <a:r>
              <a:rPr lang="en-US" dirty="0" err="1"/>
              <a:t>starsIn</a:t>
            </a:r>
            <a:r>
              <a:rPr lang="en-US" dirty="0"/>
              <a:t>”, …)</a:t>
            </a:r>
          </a:p>
          <a:p>
            <a:r>
              <a:rPr lang="en-US" dirty="0"/>
              <a:t>it4 = </a:t>
            </a:r>
            <a:r>
              <a:rPr lang="en-US" dirty="0" err="1"/>
              <a:t>Join.open</a:t>
            </a:r>
            <a:r>
              <a:rPr lang="en-US" dirty="0"/>
              <a:t>(it2, it3, </a:t>
            </a:r>
          </a:p>
          <a:p>
            <a:r>
              <a:rPr lang="en-US" dirty="0"/>
              <a:t>         </a:t>
            </a:r>
            <a:r>
              <a:rPr lang="en-US" dirty="0" err="1"/>
              <a:t>starName</a:t>
            </a:r>
            <a:r>
              <a:rPr lang="en-US" dirty="0"/>
              <a:t>=name)</a:t>
            </a:r>
          </a:p>
          <a:p>
            <a:r>
              <a:rPr lang="en-US" dirty="0"/>
              <a:t>it5 = </a:t>
            </a:r>
            <a:r>
              <a:rPr lang="en-US" dirty="0" err="1"/>
              <a:t>Proj.open</a:t>
            </a:r>
            <a:r>
              <a:rPr lang="en-US" dirty="0"/>
              <a:t>(it4, </a:t>
            </a:r>
            <a:r>
              <a:rPr lang="en-US" dirty="0" err="1"/>
              <a:t>movieTitle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7B8C-DE79-7645-A5C4-6C996D7C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F0470-1F8D-5445-B352-9A3EDE924181}"/>
              </a:ext>
            </a:extLst>
          </p:cNvPr>
          <p:cNvSpPr txBox="1"/>
          <p:nvPr/>
        </p:nvSpPr>
        <p:spPr>
          <a:xfrm>
            <a:off x="338328" y="1417638"/>
            <a:ext cx="34996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it1 = </a:t>
            </a:r>
            <a:r>
              <a:rPr lang="en-US" dirty="0" err="1"/>
              <a:t>Scan.open</a:t>
            </a:r>
            <a:r>
              <a:rPr lang="en-US" dirty="0"/>
              <a:t>(“</a:t>
            </a:r>
            <a:r>
              <a:rPr lang="en-US" dirty="0" err="1"/>
              <a:t>movieStar</a:t>
            </a:r>
            <a:r>
              <a:rPr lang="en-US" dirty="0"/>
              <a:t>”, …)</a:t>
            </a:r>
          </a:p>
          <a:p>
            <a:r>
              <a:rPr lang="en-US" dirty="0"/>
              <a:t>it2 = </a:t>
            </a:r>
            <a:r>
              <a:rPr lang="en-US" dirty="0" err="1"/>
              <a:t>Filter.open</a:t>
            </a:r>
            <a:r>
              <a:rPr lang="en-US" dirty="0"/>
              <a:t>(it1, </a:t>
            </a:r>
            <a:r>
              <a:rPr lang="en-US" dirty="0" err="1"/>
              <a:t>bday</a:t>
            </a:r>
            <a:r>
              <a:rPr lang="en-US" dirty="0"/>
              <a:t>=x, …)</a:t>
            </a:r>
          </a:p>
          <a:p>
            <a:r>
              <a:rPr lang="en-US" dirty="0"/>
              <a:t>it3 = </a:t>
            </a:r>
            <a:r>
              <a:rPr lang="en-US" dirty="0" err="1"/>
              <a:t>Scan.open</a:t>
            </a:r>
            <a:r>
              <a:rPr lang="en-US" dirty="0"/>
              <a:t>(“</a:t>
            </a:r>
            <a:r>
              <a:rPr lang="en-US" dirty="0" err="1"/>
              <a:t>starsIn</a:t>
            </a:r>
            <a:r>
              <a:rPr lang="en-US" dirty="0"/>
              <a:t>”, …)</a:t>
            </a:r>
          </a:p>
          <a:p>
            <a:r>
              <a:rPr lang="en-US" dirty="0"/>
              <a:t>it4 = </a:t>
            </a:r>
            <a:r>
              <a:rPr lang="en-US" dirty="0" err="1"/>
              <a:t>Join.open</a:t>
            </a:r>
            <a:r>
              <a:rPr lang="en-US" dirty="0"/>
              <a:t>(it2, it3, </a:t>
            </a:r>
          </a:p>
          <a:p>
            <a:r>
              <a:rPr lang="en-US" dirty="0"/>
              <a:t>         </a:t>
            </a:r>
            <a:r>
              <a:rPr lang="en-US" dirty="0" err="1"/>
              <a:t>starName</a:t>
            </a:r>
            <a:r>
              <a:rPr lang="en-US" dirty="0"/>
              <a:t>=name)</a:t>
            </a:r>
          </a:p>
          <a:p>
            <a:r>
              <a:rPr lang="en-US" dirty="0"/>
              <a:t>it5 = </a:t>
            </a:r>
            <a:r>
              <a:rPr lang="en-US" dirty="0" err="1"/>
              <a:t>Proj.open</a:t>
            </a:r>
            <a:r>
              <a:rPr lang="en-US" dirty="0"/>
              <a:t>(it4, </a:t>
            </a:r>
            <a:r>
              <a:rPr lang="en-US" dirty="0" err="1"/>
              <a:t>movieTitle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4F440-1DD8-B04F-805A-7CCBF74A6A28}"/>
              </a:ext>
            </a:extLst>
          </p:cNvPr>
          <p:cNvSpPr txBox="1"/>
          <p:nvPr/>
        </p:nvSpPr>
        <p:spPr>
          <a:xfrm>
            <a:off x="4365849" y="1941535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9DABD-BF74-644B-B035-03DCF0EDDF7E}"/>
              </a:ext>
            </a:extLst>
          </p:cNvPr>
          <p:cNvSpPr txBox="1"/>
          <p:nvPr/>
        </p:nvSpPr>
        <p:spPr>
          <a:xfrm>
            <a:off x="4365849" y="3051963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51EBD-820C-6B4E-8FFD-DC8444D0CE9F}"/>
              </a:ext>
            </a:extLst>
          </p:cNvPr>
          <p:cNvSpPr txBox="1"/>
          <p:nvPr/>
        </p:nvSpPr>
        <p:spPr>
          <a:xfrm>
            <a:off x="5081944" y="4118895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872F2-5645-764B-B9DB-7563730BB2FC}"/>
              </a:ext>
            </a:extLst>
          </p:cNvPr>
          <p:cNvSpPr txBox="1"/>
          <p:nvPr/>
        </p:nvSpPr>
        <p:spPr>
          <a:xfrm>
            <a:off x="3691646" y="4111698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E131C-C792-DE40-8F3B-EA9A9A018DDE}"/>
              </a:ext>
            </a:extLst>
          </p:cNvPr>
          <p:cNvSpPr txBox="1"/>
          <p:nvPr/>
        </p:nvSpPr>
        <p:spPr>
          <a:xfrm>
            <a:off x="3691646" y="5255696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120AD5-75CB-2F4C-90CC-27C47CB0ECC3}"/>
              </a:ext>
            </a:extLst>
          </p:cNvPr>
          <p:cNvCxnSpPr>
            <a:cxnSpLocks/>
          </p:cNvCxnSpPr>
          <p:nvPr/>
        </p:nvCxnSpPr>
        <p:spPr>
          <a:xfrm flipV="1">
            <a:off x="3904052" y="4481031"/>
            <a:ext cx="0" cy="774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A198F2-B88D-F548-8F5E-C50A63816C03}"/>
              </a:ext>
            </a:extLst>
          </p:cNvPr>
          <p:cNvCxnSpPr>
            <a:cxnSpLocks/>
          </p:cNvCxnSpPr>
          <p:nvPr/>
        </p:nvCxnSpPr>
        <p:spPr>
          <a:xfrm flipV="1">
            <a:off x="4075502" y="3448963"/>
            <a:ext cx="420298" cy="695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71676B-E902-3D4A-9F2C-3C617C14D257}"/>
              </a:ext>
            </a:extLst>
          </p:cNvPr>
          <p:cNvCxnSpPr>
            <a:cxnSpLocks/>
          </p:cNvCxnSpPr>
          <p:nvPr/>
        </p:nvCxnSpPr>
        <p:spPr>
          <a:xfrm flipV="1">
            <a:off x="4576542" y="2246473"/>
            <a:ext cx="0" cy="805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402302-8E50-BB4F-9911-5320634A7BAB}"/>
              </a:ext>
            </a:extLst>
          </p:cNvPr>
          <p:cNvCxnSpPr>
            <a:cxnSpLocks/>
          </p:cNvCxnSpPr>
          <p:nvPr/>
        </p:nvCxnSpPr>
        <p:spPr>
          <a:xfrm flipH="1" flipV="1">
            <a:off x="4702522" y="3436706"/>
            <a:ext cx="413764" cy="7078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615D3CD-D14B-7940-961E-DBECEA6B2665}"/>
              </a:ext>
            </a:extLst>
          </p:cNvPr>
          <p:cNvSpPr txBox="1"/>
          <p:nvPr/>
        </p:nvSpPr>
        <p:spPr>
          <a:xfrm>
            <a:off x="5868394" y="1509259"/>
            <a:ext cx="119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getNext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8" name="Graphic 27" descr="Office worker female with solid fill">
            <a:extLst>
              <a:ext uri="{FF2B5EF4-FFF2-40B4-BE49-F238E27FC236}">
                <a16:creationId xmlns:a16="http://schemas.microsoft.com/office/drawing/2014/main" id="{BD448BC7-13FF-784C-8028-A7CC14480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1277" y="1316402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D87E62-02D8-B74D-A890-A67F5C1DBDD1}"/>
              </a:ext>
            </a:extLst>
          </p:cNvPr>
          <p:cNvSpPr txBox="1"/>
          <p:nvPr/>
        </p:nvSpPr>
        <p:spPr>
          <a:xfrm>
            <a:off x="4824287" y="2938506"/>
            <a:ext cx="119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getNext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521E8D-0452-1341-846F-14A0A4E93D18}"/>
              </a:ext>
            </a:extLst>
          </p:cNvPr>
          <p:cNvSpPr txBox="1"/>
          <p:nvPr/>
        </p:nvSpPr>
        <p:spPr>
          <a:xfrm>
            <a:off x="2746068" y="4107527"/>
            <a:ext cx="119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getNext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7E9E07-C700-A748-8E72-B0221B507631}"/>
              </a:ext>
            </a:extLst>
          </p:cNvPr>
          <p:cNvSpPr txBox="1"/>
          <p:nvPr/>
        </p:nvSpPr>
        <p:spPr>
          <a:xfrm>
            <a:off x="2680646" y="5223040"/>
            <a:ext cx="119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getNext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Can 31">
            <a:extLst>
              <a:ext uri="{FF2B5EF4-FFF2-40B4-BE49-F238E27FC236}">
                <a16:creationId xmlns:a16="http://schemas.microsoft.com/office/drawing/2014/main" id="{BFB8285F-761D-AC4C-81EF-E1561150AB01}"/>
              </a:ext>
            </a:extLst>
          </p:cNvPr>
          <p:cNvSpPr/>
          <p:nvPr/>
        </p:nvSpPr>
        <p:spPr>
          <a:xfrm>
            <a:off x="3288933" y="5780417"/>
            <a:ext cx="1230237" cy="6615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movieStar</a:t>
            </a:r>
            <a:endParaRPr lang="en-US" dirty="0"/>
          </a:p>
        </p:txBody>
      </p:sp>
      <p:sp>
        <p:nvSpPr>
          <p:cNvPr id="33" name="Can 32">
            <a:extLst>
              <a:ext uri="{FF2B5EF4-FFF2-40B4-BE49-F238E27FC236}">
                <a16:creationId xmlns:a16="http://schemas.microsoft.com/office/drawing/2014/main" id="{CC7EF15B-9BF1-DB41-B7BA-4C23DDEB92E5}"/>
              </a:ext>
            </a:extLst>
          </p:cNvPr>
          <p:cNvSpPr/>
          <p:nvPr/>
        </p:nvSpPr>
        <p:spPr>
          <a:xfrm>
            <a:off x="5191914" y="4594163"/>
            <a:ext cx="1230237" cy="6615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starsIn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0976EC-5DC4-E645-8100-AD7F4390A681}"/>
              </a:ext>
            </a:extLst>
          </p:cNvPr>
          <p:cNvSpPr txBox="1"/>
          <p:nvPr/>
        </p:nvSpPr>
        <p:spPr>
          <a:xfrm>
            <a:off x="4036502" y="4733226"/>
            <a:ext cx="119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“Brad Pitt”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C9838F-2D05-2B4A-A419-0D3BDFE120B0}"/>
              </a:ext>
            </a:extLst>
          </p:cNvPr>
          <p:cNvSpPr txBox="1"/>
          <p:nvPr/>
        </p:nvSpPr>
        <p:spPr>
          <a:xfrm>
            <a:off x="3437487" y="3297434"/>
            <a:ext cx="119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“Brad Pitt”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70F75F-6319-224C-9C7A-14B10C0DF0A3}"/>
              </a:ext>
            </a:extLst>
          </p:cNvPr>
          <p:cNvSpPr txBox="1"/>
          <p:nvPr/>
        </p:nvSpPr>
        <p:spPr>
          <a:xfrm>
            <a:off x="6358525" y="3935248"/>
            <a:ext cx="119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”Ad Astra”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138DBB-0C2C-DD40-8CB7-6D2AF67E2202}"/>
              </a:ext>
            </a:extLst>
          </p:cNvPr>
          <p:cNvSpPr txBox="1"/>
          <p:nvPr/>
        </p:nvSpPr>
        <p:spPr>
          <a:xfrm>
            <a:off x="4880032" y="2444997"/>
            <a:ext cx="26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(”Brad Pitt”, “Ad Astra”)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89122D-B1B6-B048-95AD-A75B2EB05390}"/>
              </a:ext>
            </a:extLst>
          </p:cNvPr>
          <p:cNvSpPr txBox="1"/>
          <p:nvPr/>
        </p:nvSpPr>
        <p:spPr>
          <a:xfrm>
            <a:off x="5061171" y="3710198"/>
            <a:ext cx="119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getNext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F79E8D-57A4-094A-8C2D-BBC8FC522174}"/>
              </a:ext>
            </a:extLst>
          </p:cNvPr>
          <p:cNvSpPr txBox="1"/>
          <p:nvPr/>
        </p:nvSpPr>
        <p:spPr>
          <a:xfrm>
            <a:off x="3856972" y="1585571"/>
            <a:ext cx="26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(”Brad Pitt”)</a:t>
            </a:r>
          </a:p>
        </p:txBody>
      </p:sp>
    </p:spTree>
    <p:extLst>
      <p:ext uri="{BB962C8B-B14F-4D97-AF65-F5344CB8AC3E}">
        <p14:creationId xmlns:p14="http://schemas.microsoft.com/office/powerpoint/2010/main" val="37325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91174596-DD19-AD4E-B169-99ADCA4C7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387" y="265067"/>
            <a:ext cx="5829300" cy="857250"/>
          </a:xfrm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altLang="en-US" dirty="0"/>
              <a:t>Lab1: What is </a:t>
            </a:r>
            <a:r>
              <a:rPr lang="en-GB" altLang="en-US" dirty="0" err="1"/>
              <a:t>GoDB</a:t>
            </a:r>
            <a:r>
              <a:rPr lang="en-GB" altLang="en-US" dirty="0"/>
              <a:t>?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4E9E6F7-33C4-4747-BAA4-A50A1B3A4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7100" y="1688374"/>
            <a:ext cx="8205015" cy="3668316"/>
          </a:xfrm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4000"/>
              </a:lnSpc>
              <a:spcBef>
                <a:spcPts val="525"/>
              </a:spcBef>
              <a:buNone/>
              <a:tabLst>
                <a:tab pos="340519" algn="l"/>
                <a:tab pos="683419" algn="l"/>
                <a:tab pos="1026319" algn="l"/>
                <a:tab pos="1369219" algn="l"/>
                <a:tab pos="1712119" algn="l"/>
                <a:tab pos="2055019" algn="l"/>
                <a:tab pos="2397919" algn="l"/>
                <a:tab pos="2740819" algn="l"/>
                <a:tab pos="3083719" algn="l"/>
                <a:tab pos="3426619" algn="l"/>
                <a:tab pos="3769519" algn="l"/>
                <a:tab pos="4112419" algn="l"/>
                <a:tab pos="4455319" algn="l"/>
                <a:tab pos="4798219" algn="l"/>
                <a:tab pos="5141119" algn="l"/>
                <a:tab pos="5484019" algn="l"/>
                <a:tab pos="5826919" algn="l"/>
                <a:tab pos="6169819" algn="l"/>
                <a:tab pos="6512719" algn="l"/>
                <a:tab pos="6855619" algn="l"/>
              </a:tabLst>
              <a:defRPr/>
            </a:pPr>
            <a:r>
              <a:rPr lang="en-GB" sz="1800" dirty="0"/>
              <a:t>A basic database system implemented in Go</a:t>
            </a:r>
          </a:p>
          <a:p>
            <a:pPr>
              <a:spcAft>
                <a:spcPts val="600"/>
              </a:spcAft>
              <a:tabLst>
                <a:tab pos="340519" algn="l"/>
                <a:tab pos="683419" algn="l"/>
                <a:tab pos="1026319" algn="l"/>
                <a:tab pos="1369219" algn="l"/>
                <a:tab pos="1712119" algn="l"/>
                <a:tab pos="2055019" algn="l"/>
                <a:tab pos="2397919" algn="l"/>
                <a:tab pos="2740819" algn="l"/>
                <a:tab pos="3083719" algn="l"/>
                <a:tab pos="3426619" algn="l"/>
                <a:tab pos="3769519" algn="l"/>
                <a:tab pos="4112419" algn="l"/>
                <a:tab pos="4455319" algn="l"/>
                <a:tab pos="4798219" algn="l"/>
                <a:tab pos="5141119" algn="l"/>
                <a:tab pos="5484019" algn="l"/>
                <a:tab pos="5826919" algn="l"/>
                <a:tab pos="6169819" algn="l"/>
                <a:tab pos="6512719" algn="l"/>
                <a:tab pos="6855619" algn="l"/>
              </a:tabLst>
              <a:defRPr/>
            </a:pPr>
            <a:r>
              <a:rPr lang="en-GB" sz="1800" dirty="0"/>
              <a:t>A simple storage layer, based on Heap Files (Lab 1)</a:t>
            </a:r>
          </a:p>
          <a:p>
            <a:pPr>
              <a:spcAft>
                <a:spcPts val="600"/>
              </a:spcAft>
              <a:tabLst>
                <a:tab pos="340519" algn="l"/>
                <a:tab pos="683419" algn="l"/>
                <a:tab pos="1026319" algn="l"/>
                <a:tab pos="1369219" algn="l"/>
                <a:tab pos="1712119" algn="l"/>
                <a:tab pos="2055019" algn="l"/>
                <a:tab pos="2397919" algn="l"/>
                <a:tab pos="2740819" algn="l"/>
                <a:tab pos="3083719" algn="l"/>
                <a:tab pos="3426619" algn="l"/>
                <a:tab pos="3769519" algn="l"/>
                <a:tab pos="4112419" algn="l"/>
                <a:tab pos="4455319" algn="l"/>
                <a:tab pos="4798219" algn="l"/>
                <a:tab pos="5141119" algn="l"/>
                <a:tab pos="5484019" algn="l"/>
                <a:tab pos="5826919" algn="l"/>
                <a:tab pos="6169819" algn="l"/>
                <a:tab pos="6512719" algn="l"/>
                <a:tab pos="6855619" algn="l"/>
              </a:tabLst>
              <a:defRPr/>
            </a:pPr>
            <a:r>
              <a:rPr lang="en-GB" sz="1800" dirty="0"/>
              <a:t>A buffer pool for caching pages and implementation page-level locking for transactions (Labs 1-3)</a:t>
            </a:r>
          </a:p>
          <a:p>
            <a:pPr>
              <a:spcAft>
                <a:spcPts val="600"/>
              </a:spcAft>
              <a:tabLst>
                <a:tab pos="340519" algn="l"/>
                <a:tab pos="683419" algn="l"/>
                <a:tab pos="1026319" algn="l"/>
                <a:tab pos="1369219" algn="l"/>
                <a:tab pos="1712119" algn="l"/>
                <a:tab pos="2055019" algn="l"/>
                <a:tab pos="2397919" algn="l"/>
                <a:tab pos="2740819" algn="l"/>
                <a:tab pos="3083719" algn="l"/>
                <a:tab pos="3426619" algn="l"/>
                <a:tab pos="3769519" algn="l"/>
                <a:tab pos="4112419" algn="l"/>
                <a:tab pos="4455319" algn="l"/>
                <a:tab pos="4798219" algn="l"/>
                <a:tab pos="5141119" algn="l"/>
                <a:tab pos="5484019" algn="l"/>
                <a:tab pos="5826919" algn="l"/>
                <a:tab pos="6169819" algn="l"/>
                <a:tab pos="6512719" algn="l"/>
                <a:tab pos="6855619" algn="l"/>
              </a:tabLst>
              <a:defRPr/>
            </a:pPr>
            <a:r>
              <a:rPr lang="en-GB" sz="1800" dirty="0"/>
              <a:t>A set of operators (Labs 1 &amp; 2): Scan, Filter, Join, Aggregate, Order By, Project ... </a:t>
            </a:r>
          </a:p>
          <a:p>
            <a:pPr>
              <a:spcAft>
                <a:spcPts val="600"/>
              </a:spcAft>
              <a:tabLst>
                <a:tab pos="340519" algn="l"/>
                <a:tab pos="683419" algn="l"/>
                <a:tab pos="1026319" algn="l"/>
                <a:tab pos="1369219" algn="l"/>
                <a:tab pos="1712119" algn="l"/>
                <a:tab pos="2055019" algn="l"/>
                <a:tab pos="2397919" algn="l"/>
                <a:tab pos="2740819" algn="l"/>
                <a:tab pos="3083719" algn="l"/>
                <a:tab pos="3426619" algn="l"/>
                <a:tab pos="3769519" algn="l"/>
                <a:tab pos="4112419" algn="l"/>
                <a:tab pos="4455319" algn="l"/>
                <a:tab pos="4798219" algn="l"/>
                <a:tab pos="5141119" algn="l"/>
                <a:tab pos="5484019" algn="l"/>
                <a:tab pos="5826919" algn="l"/>
                <a:tab pos="6169819" algn="l"/>
                <a:tab pos="6512719" algn="l"/>
                <a:tab pos="6855619" algn="l"/>
              </a:tabLst>
              <a:defRPr/>
            </a:pPr>
            <a:r>
              <a:rPr lang="en-GB" sz="1800" dirty="0"/>
              <a:t>A SQL parser (Lab 2), which we implement for you</a:t>
            </a:r>
          </a:p>
          <a:p>
            <a:pPr>
              <a:spcAft>
                <a:spcPts val="600"/>
              </a:spcAft>
              <a:tabLst>
                <a:tab pos="340519" algn="l"/>
                <a:tab pos="683419" algn="l"/>
                <a:tab pos="1026319" algn="l"/>
                <a:tab pos="1369219" algn="l"/>
                <a:tab pos="1712119" algn="l"/>
                <a:tab pos="2055019" algn="l"/>
                <a:tab pos="2397919" algn="l"/>
                <a:tab pos="2740819" algn="l"/>
                <a:tab pos="3083719" algn="l"/>
                <a:tab pos="3426619" algn="l"/>
                <a:tab pos="3769519" algn="l"/>
                <a:tab pos="4112419" algn="l"/>
                <a:tab pos="4455319" algn="l"/>
                <a:tab pos="4798219" algn="l"/>
                <a:tab pos="5141119" algn="l"/>
                <a:tab pos="5484019" algn="l"/>
                <a:tab pos="5826919" algn="l"/>
                <a:tab pos="6169819" algn="l"/>
                <a:tab pos="6512719" algn="l"/>
                <a:tab pos="6855619" algn="l"/>
              </a:tabLst>
              <a:defRPr/>
            </a:pPr>
            <a:r>
              <a:rPr lang="en-GB" sz="1800" dirty="0"/>
              <a:t>Simple transactions (Lab 3)</a:t>
            </a:r>
          </a:p>
          <a:p>
            <a:pPr>
              <a:spcAft>
                <a:spcPts val="600"/>
              </a:spcAft>
              <a:tabLst>
                <a:tab pos="340519" algn="l"/>
                <a:tab pos="683419" algn="l"/>
                <a:tab pos="1026319" algn="l"/>
                <a:tab pos="1369219" algn="l"/>
                <a:tab pos="1712119" algn="l"/>
                <a:tab pos="2055019" algn="l"/>
                <a:tab pos="2397919" algn="l"/>
                <a:tab pos="2740819" algn="l"/>
                <a:tab pos="3083719" algn="l"/>
                <a:tab pos="3426619" algn="l"/>
                <a:tab pos="3769519" algn="l"/>
                <a:tab pos="4112419" algn="l"/>
                <a:tab pos="4455319" algn="l"/>
                <a:tab pos="4798219" algn="l"/>
                <a:tab pos="5141119" algn="l"/>
                <a:tab pos="5484019" algn="l"/>
                <a:tab pos="5826919" algn="l"/>
                <a:tab pos="6169819" algn="l"/>
                <a:tab pos="6512719" algn="l"/>
                <a:tab pos="6855619" algn="l"/>
              </a:tabLst>
              <a:defRPr/>
            </a:pPr>
            <a:r>
              <a:rPr lang="en-GB" sz="1800" dirty="0"/>
              <a:t>Previous years we included recovery, </a:t>
            </a:r>
            <a:r>
              <a:rPr lang="en-GB" sz="1800" dirty="0" err="1"/>
              <a:t>B+Trees</a:t>
            </a:r>
            <a:r>
              <a:rPr lang="en-GB" sz="1800" dirty="0"/>
              <a:t>, and query optimization, but have reduced the labs because this is our first year in Go.</a:t>
            </a:r>
          </a:p>
          <a:p>
            <a:pPr lvl="1">
              <a:spcAft>
                <a:spcPts val="600"/>
              </a:spcAft>
              <a:tabLst>
                <a:tab pos="340519" algn="l"/>
                <a:tab pos="683419" algn="l"/>
                <a:tab pos="1026319" algn="l"/>
                <a:tab pos="1369219" algn="l"/>
                <a:tab pos="1712119" algn="l"/>
                <a:tab pos="2055019" algn="l"/>
                <a:tab pos="2397919" algn="l"/>
                <a:tab pos="2740819" algn="l"/>
                <a:tab pos="3083719" algn="l"/>
                <a:tab pos="3426619" algn="l"/>
                <a:tab pos="3769519" algn="l"/>
                <a:tab pos="4112419" algn="l"/>
                <a:tab pos="4455319" algn="l"/>
                <a:tab pos="4798219" algn="l"/>
                <a:tab pos="5141119" algn="l"/>
                <a:tab pos="5484019" algn="l"/>
                <a:tab pos="5826919" algn="l"/>
                <a:tab pos="6169819" algn="l"/>
                <a:tab pos="6512719" algn="l"/>
                <a:tab pos="6855619" algn="l"/>
              </a:tabLst>
              <a:defRPr/>
            </a:pPr>
            <a:r>
              <a:rPr lang="en-GB" sz="1800" dirty="0"/>
              <a:t>Students in 6.5831 may implement one of these for their final project</a:t>
            </a:r>
          </a:p>
        </p:txBody>
      </p:sp>
    </p:spTree>
    <p:extLst>
      <p:ext uri="{BB962C8B-B14F-4D97-AF65-F5344CB8AC3E}">
        <p14:creationId xmlns:p14="http://schemas.microsoft.com/office/powerpoint/2010/main" val="2137857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845E-268C-3E23-DAFF-8A135647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GoDB</a:t>
            </a:r>
            <a:r>
              <a:rPr lang="en-US" dirty="0"/>
              <a:t>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5262D-EEEE-E553-E0F6-208872444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Focus is on a simple architecture rather than a complete or high-performance implementation</a:t>
            </a:r>
          </a:p>
          <a:p>
            <a:r>
              <a:rPr lang="en-US" sz="2400" dirty="0"/>
              <a:t>Only supports fixed length records with strings and </a:t>
            </a:r>
            <a:r>
              <a:rPr lang="en-US" sz="2400" dirty="0" err="1"/>
              <a:t>ints</a:t>
            </a:r>
            <a:endParaRPr lang="en-US" sz="2400" dirty="0"/>
          </a:p>
          <a:p>
            <a:r>
              <a:rPr lang="en-US" sz="2400" dirty="0"/>
              <a:t>Only supports sequential scan access methods</a:t>
            </a:r>
          </a:p>
          <a:p>
            <a:r>
              <a:rPr lang="en-US" sz="2400" dirty="0"/>
              <a:t>No NULLs</a:t>
            </a:r>
          </a:p>
          <a:p>
            <a:r>
              <a:rPr lang="en-US" sz="2400" dirty="0"/>
              <a:t>Uses a simple iterator method, so not super efficient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5624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820E-7FFD-FA5F-6924-C6914D4E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GoDB</a:t>
            </a:r>
            <a:r>
              <a:rPr lang="en-US" dirty="0"/>
              <a:t> Storage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C9FC-7A71-A73C-3852-56D2C475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5" y="2226469"/>
            <a:ext cx="8255285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table is stored in one file on disk, called a </a:t>
            </a:r>
            <a:r>
              <a:rPr lang="en-US" i="1" dirty="0"/>
              <a:t>heap file</a:t>
            </a:r>
          </a:p>
          <a:p>
            <a:pPr lvl="1"/>
            <a:r>
              <a:rPr lang="en-US" dirty="0"/>
              <a:t>Heap files are an unordered collections of records</a:t>
            </a:r>
          </a:p>
          <a:p>
            <a:pPr lvl="1"/>
            <a:r>
              <a:rPr lang="en-US" dirty="0"/>
              <a:t>Only way to access records from a heap file is to scan from beginning to end: “Sequential scan” via an iterator</a:t>
            </a:r>
          </a:p>
          <a:p>
            <a:r>
              <a:rPr lang="en-US" dirty="0"/>
              <a:t>Each heap file consists of a number of fixed size heap pages</a:t>
            </a:r>
          </a:p>
          <a:p>
            <a:r>
              <a:rPr lang="en-US" dirty="0"/>
              <a:t>Each heap page contains a number of fixed size tuples</a:t>
            </a:r>
          </a:p>
          <a:p>
            <a:endParaRPr lang="en-US" dirty="0"/>
          </a:p>
          <a:p>
            <a:r>
              <a:rPr lang="en-US" dirty="0"/>
              <a:t>Methods in </a:t>
            </a:r>
            <a:r>
              <a:rPr lang="en-US" dirty="0" err="1"/>
              <a:t>heap_file.go</a:t>
            </a:r>
            <a:r>
              <a:rPr lang="en-US" dirty="0"/>
              <a:t> are used to access the contents of the heap file</a:t>
            </a:r>
          </a:p>
        </p:txBody>
      </p:sp>
    </p:spTree>
    <p:extLst>
      <p:ext uri="{BB962C8B-B14F-4D97-AF65-F5344CB8AC3E}">
        <p14:creationId xmlns:p14="http://schemas.microsoft.com/office/powerpoint/2010/main" val="21919342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F465-CEC5-94DF-3F68-173CDADF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Tuples and Tuple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2E344-9188-356B-60DE-6DA097105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a given heap file, each tuple has the same layout</a:t>
            </a:r>
          </a:p>
          <a:p>
            <a:r>
              <a:rPr lang="en-US" sz="2800" dirty="0"/>
              <a:t>Layout is specified by a </a:t>
            </a:r>
            <a:r>
              <a:rPr lang="en-US" sz="2800" dirty="0" err="1"/>
              <a:t>TupleDesc</a:t>
            </a:r>
            <a:r>
              <a:rPr lang="en-US" sz="2800" dirty="0"/>
              <a:t> object, which specifies the field names and types in the tuple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143D2-3C80-AAB2-7770-2211CCEB9ED5}"/>
              </a:ext>
            </a:extLst>
          </p:cNvPr>
          <p:cNvSpPr txBox="1"/>
          <p:nvPr/>
        </p:nvSpPr>
        <p:spPr>
          <a:xfrm>
            <a:off x="628650" y="3341796"/>
            <a:ext cx="7646543" cy="25160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6A9955"/>
                </a:solidFill>
                <a:latin typeface="Menlo" panose="020B0609030804020204" pitchFamily="49" charset="0"/>
              </a:rPr>
              <a:t>// </a:t>
            </a:r>
            <a:r>
              <a:rPr lang="en-US" sz="1050" dirty="0" err="1">
                <a:solidFill>
                  <a:srgbClr val="6A9955"/>
                </a:solidFill>
                <a:latin typeface="Menlo" panose="020B0609030804020204" pitchFamily="49" charset="0"/>
              </a:rPr>
              <a:t>FieldType</a:t>
            </a:r>
            <a:r>
              <a:rPr lang="en-US" sz="1050" dirty="0">
                <a:solidFill>
                  <a:srgbClr val="6A9955"/>
                </a:solidFill>
                <a:latin typeface="Menlo" panose="020B0609030804020204" pitchFamily="49" charset="0"/>
              </a:rPr>
              <a:t> is the type of a field in a tuple, e.g., its name, table, and [</a:t>
            </a:r>
            <a:r>
              <a:rPr lang="en-US" sz="1050" dirty="0" err="1">
                <a:solidFill>
                  <a:srgbClr val="6A9955"/>
                </a:solidFill>
                <a:latin typeface="Menlo" panose="020B0609030804020204" pitchFamily="49" charset="0"/>
              </a:rPr>
              <a:t>godb.DBType</a:t>
            </a:r>
            <a:r>
              <a:rPr lang="en-US" sz="1050" dirty="0">
                <a:solidFill>
                  <a:srgbClr val="6A9955"/>
                </a:solidFill>
                <a:latin typeface="Menlo" panose="020B0609030804020204" pitchFamily="49" charset="0"/>
              </a:rPr>
              <a:t>].</a:t>
            </a:r>
            <a:endParaRPr lang="en-US" sz="10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r>
              <a:rPr lang="en-US" sz="1050" dirty="0">
                <a:solidFill>
                  <a:srgbClr val="6A9955"/>
                </a:solidFill>
                <a:latin typeface="Menlo" panose="020B0609030804020204" pitchFamily="49" charset="0"/>
              </a:rPr>
              <a:t>// </a:t>
            </a:r>
            <a:r>
              <a:rPr lang="en-US" sz="1050" dirty="0" err="1">
                <a:solidFill>
                  <a:srgbClr val="6A9955"/>
                </a:solidFill>
                <a:latin typeface="Menlo" panose="020B0609030804020204" pitchFamily="49" charset="0"/>
              </a:rPr>
              <a:t>TableQualifier</a:t>
            </a:r>
            <a:r>
              <a:rPr lang="en-US" sz="1050" dirty="0">
                <a:solidFill>
                  <a:srgbClr val="6A9955"/>
                </a:solidFill>
                <a:latin typeface="Menlo" panose="020B0609030804020204" pitchFamily="49" charset="0"/>
              </a:rPr>
              <a:t> may or may not be an empty string, depending on whether the table</a:t>
            </a:r>
            <a:endParaRPr lang="en-US" sz="10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r>
              <a:rPr lang="en-US" sz="1050" dirty="0">
                <a:solidFill>
                  <a:srgbClr val="6A9955"/>
                </a:solidFill>
                <a:latin typeface="Menlo" panose="020B0609030804020204" pitchFamily="49" charset="0"/>
              </a:rPr>
              <a:t>// was specified in the query</a:t>
            </a:r>
            <a:endParaRPr lang="en-US" sz="10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r>
              <a:rPr lang="en-US" sz="1050" dirty="0">
                <a:solidFill>
                  <a:srgbClr val="569CD6"/>
                </a:solidFill>
                <a:latin typeface="Menlo" panose="020B0609030804020204" pitchFamily="49" charset="0"/>
              </a:rPr>
              <a:t>type</a:t>
            </a:r>
            <a: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  <a:t> </a:t>
            </a:r>
            <a:r>
              <a:rPr lang="en-US" sz="1050" dirty="0" err="1">
                <a:solidFill>
                  <a:srgbClr val="4EC9B0"/>
                </a:solidFill>
                <a:latin typeface="Menlo" panose="020B0609030804020204" pitchFamily="49" charset="0"/>
              </a:rPr>
              <a:t>FieldType</a:t>
            </a:r>
            <a: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  <a:t> </a:t>
            </a:r>
            <a:r>
              <a:rPr lang="en-US" sz="1050" dirty="0">
                <a:solidFill>
                  <a:srgbClr val="569CD6"/>
                </a:solidFill>
                <a:latin typeface="Menlo" panose="020B0609030804020204" pitchFamily="49" charset="0"/>
              </a:rPr>
              <a:t>struct</a:t>
            </a:r>
            <a: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sz="1050" dirty="0" err="1">
                <a:solidFill>
                  <a:srgbClr val="CCCCCC"/>
                </a:solidFill>
                <a:latin typeface="Menlo" panose="020B0609030804020204" pitchFamily="49" charset="0"/>
              </a:rPr>
              <a:t>Fname</a:t>
            </a:r>
            <a: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  <a:t> </a:t>
            </a:r>
            <a:r>
              <a:rPr lang="en-US" sz="1050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endParaRPr lang="en-US" sz="10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lvl="1"/>
            <a:r>
              <a:rPr lang="en-US" sz="1050" dirty="0" err="1">
                <a:solidFill>
                  <a:srgbClr val="CCCCCC"/>
                </a:solidFill>
                <a:latin typeface="Menlo" panose="020B0609030804020204" pitchFamily="49" charset="0"/>
              </a:rPr>
              <a:t>TableQualifier</a:t>
            </a:r>
            <a: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  <a:t> </a:t>
            </a:r>
            <a:r>
              <a:rPr lang="en-US" sz="1050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endParaRPr lang="en-US" sz="10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lvl="1"/>
            <a:r>
              <a:rPr lang="en-US" sz="1050" dirty="0" err="1">
                <a:solidFill>
                  <a:srgbClr val="CCCCCC"/>
                </a:solidFill>
                <a:latin typeface="Menlo" panose="020B0609030804020204" pitchFamily="49" charset="0"/>
              </a:rPr>
              <a:t>Ftype</a:t>
            </a:r>
            <a: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  <a:t> </a:t>
            </a:r>
            <a:r>
              <a:rPr lang="en-US" sz="1050" dirty="0" err="1">
                <a:solidFill>
                  <a:srgbClr val="CCCCCC"/>
                </a:solidFill>
                <a:latin typeface="Menlo" panose="020B0609030804020204" pitchFamily="49" charset="0"/>
              </a:rPr>
              <a:t>DBType</a:t>
            </a:r>
            <a:endParaRPr lang="en-US" sz="10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  <a:t>}</a:t>
            </a:r>
          </a:p>
          <a:p>
            <a:b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</a:br>
            <a:r>
              <a:rPr lang="en-US" sz="1050" dirty="0">
                <a:solidFill>
                  <a:srgbClr val="6A9955"/>
                </a:solidFill>
                <a:latin typeface="Menlo" panose="020B0609030804020204" pitchFamily="49" charset="0"/>
              </a:rPr>
              <a:t>// </a:t>
            </a:r>
            <a:r>
              <a:rPr lang="en-US" sz="1050" dirty="0" err="1">
                <a:solidFill>
                  <a:srgbClr val="6A9955"/>
                </a:solidFill>
                <a:latin typeface="Menlo" panose="020B0609030804020204" pitchFamily="49" charset="0"/>
              </a:rPr>
              <a:t>TupleDesc</a:t>
            </a:r>
            <a:r>
              <a:rPr lang="en-US" sz="1050" dirty="0">
                <a:solidFill>
                  <a:srgbClr val="6A9955"/>
                </a:solidFill>
                <a:latin typeface="Menlo" panose="020B0609030804020204" pitchFamily="49" charset="0"/>
              </a:rPr>
              <a:t> is "type" of the tuple, e.g., the field names and types</a:t>
            </a:r>
            <a:endParaRPr lang="en-US" sz="10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r>
              <a:rPr lang="en-US" sz="1050" dirty="0">
                <a:solidFill>
                  <a:srgbClr val="569CD6"/>
                </a:solidFill>
                <a:latin typeface="Menlo" panose="020B0609030804020204" pitchFamily="49" charset="0"/>
              </a:rPr>
              <a:t>type</a:t>
            </a:r>
            <a: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  <a:t> </a:t>
            </a:r>
            <a:r>
              <a:rPr lang="en-US" sz="1050" dirty="0" err="1">
                <a:solidFill>
                  <a:srgbClr val="4EC9B0"/>
                </a:solidFill>
                <a:latin typeface="Menlo" panose="020B0609030804020204" pitchFamily="49" charset="0"/>
              </a:rPr>
              <a:t>TupleDesc</a:t>
            </a:r>
            <a: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  <a:t> </a:t>
            </a:r>
            <a:r>
              <a:rPr lang="en-US" sz="1050" dirty="0">
                <a:solidFill>
                  <a:srgbClr val="569CD6"/>
                </a:solidFill>
                <a:latin typeface="Menlo" panose="020B0609030804020204" pitchFamily="49" charset="0"/>
              </a:rPr>
              <a:t>struct</a:t>
            </a:r>
            <a: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  <a:t>Fields []</a:t>
            </a:r>
            <a:r>
              <a:rPr lang="en-US" sz="1050" dirty="0" err="1">
                <a:solidFill>
                  <a:srgbClr val="CCCCCC"/>
                </a:solidFill>
                <a:latin typeface="Menlo" panose="020B0609030804020204" pitchFamily="49" charset="0"/>
              </a:rPr>
              <a:t>FieldType</a:t>
            </a:r>
            <a:endParaRPr lang="en-US" sz="10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  <a:t>}</a:t>
            </a:r>
          </a:p>
          <a:p>
            <a:br>
              <a:rPr lang="en-US" sz="1050" dirty="0">
                <a:solidFill>
                  <a:srgbClr val="CCCCCC"/>
                </a:solidFill>
                <a:latin typeface="Menlo" panose="020B0609030804020204" pitchFamily="49" charset="0"/>
              </a:rPr>
            </a:br>
            <a:endParaRPr lang="en-US" sz="1050" dirty="0">
              <a:solidFill>
                <a:srgbClr val="CCCCCC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01C0-DCFB-7DD9-5E9D-6E007E72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Tuples and Tuple Descriptors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7002-0FCF-137C-3674-463C49D8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21" y="2226469"/>
            <a:ext cx="7886700" cy="16590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Tuple objects contain the values of each record in Fields</a:t>
            </a:r>
          </a:p>
          <a:p>
            <a:r>
              <a:rPr lang="en-US" dirty="0"/>
              <a:t>Field is an interface, implemented by </a:t>
            </a:r>
            <a:r>
              <a:rPr lang="en-US" dirty="0" err="1"/>
              <a:t>IntField</a:t>
            </a:r>
            <a:r>
              <a:rPr lang="en-US" dirty="0"/>
              <a:t> and </a:t>
            </a:r>
            <a:r>
              <a:rPr lang="en-US" dirty="0" err="1"/>
              <a:t>StringField</a:t>
            </a:r>
            <a:endParaRPr lang="en-US" dirty="0"/>
          </a:p>
          <a:p>
            <a:r>
              <a:rPr lang="en-US" dirty="0"/>
              <a:t>All </a:t>
            </a:r>
            <a:r>
              <a:rPr lang="en-US" dirty="0" err="1"/>
              <a:t>ints</a:t>
            </a:r>
            <a:r>
              <a:rPr lang="en-US" dirty="0"/>
              <a:t> are 64 bits;  all string are </a:t>
            </a:r>
            <a:r>
              <a:rPr lang="en-US" dirty="0" err="1"/>
              <a:t>StringLength</a:t>
            </a:r>
            <a:r>
              <a:rPr lang="en-US" dirty="0"/>
              <a:t> characters, padded with zeros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4A852-0BEE-12B9-0570-3E1CC56CC3D4}"/>
              </a:ext>
            </a:extLst>
          </p:cNvPr>
          <p:cNvSpPr txBox="1"/>
          <p:nvPr/>
        </p:nvSpPr>
        <p:spPr>
          <a:xfrm>
            <a:off x="439221" y="4113316"/>
            <a:ext cx="7990726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6A9955"/>
                </a:solidFill>
                <a:latin typeface="Menlo" panose="020B0609030804020204" pitchFamily="49" charset="0"/>
              </a:rPr>
              <a:t>// Tuple represents the contents of a tuple read from a database</a:t>
            </a:r>
            <a:endParaRPr lang="en-US" sz="120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6A9955"/>
                </a:solidFill>
                <a:latin typeface="Menlo" panose="020B0609030804020204" pitchFamily="49" charset="0"/>
              </a:rPr>
              <a:t>// It includes the tuple descriptor, and the value of the fields</a:t>
            </a:r>
            <a:endParaRPr lang="en-US" sz="120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569CD6"/>
                </a:solidFill>
                <a:latin typeface="Menlo" panose="020B0609030804020204" pitchFamily="49" charset="0"/>
              </a:rPr>
              <a:t>type</a:t>
            </a:r>
            <a:r>
              <a:rPr lang="en-US" sz="1200" dirty="0">
                <a:solidFill>
                  <a:srgbClr val="CCCCCC"/>
                </a:solidFill>
                <a:latin typeface="Menlo" panose="020B0609030804020204" pitchFamily="49" charset="0"/>
              </a:rPr>
              <a:t> </a:t>
            </a:r>
            <a:r>
              <a:rPr lang="en-US" sz="1200" dirty="0">
                <a:solidFill>
                  <a:srgbClr val="4EC9B0"/>
                </a:solidFill>
                <a:latin typeface="Menlo" panose="020B0609030804020204" pitchFamily="49" charset="0"/>
              </a:rPr>
              <a:t>Tuple</a:t>
            </a:r>
            <a:r>
              <a:rPr lang="en-US" sz="1200" dirty="0">
                <a:solidFill>
                  <a:srgbClr val="CCCCCC"/>
                </a:solidFill>
                <a:latin typeface="Menlo" panose="020B0609030804020204" pitchFamily="49" charset="0"/>
              </a:rPr>
              <a:t> </a:t>
            </a:r>
            <a:r>
              <a:rPr lang="en-US" sz="1200" dirty="0">
                <a:solidFill>
                  <a:srgbClr val="569CD6"/>
                </a:solidFill>
                <a:latin typeface="Menlo" panose="020B0609030804020204" pitchFamily="49" charset="0"/>
              </a:rPr>
              <a:t>struct</a:t>
            </a:r>
            <a:r>
              <a:rPr lang="en-US" sz="1200" dirty="0">
                <a:solidFill>
                  <a:srgbClr val="CCCCCC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sz="1200" dirty="0">
                <a:solidFill>
                  <a:srgbClr val="CCCCCC"/>
                </a:solidFill>
                <a:latin typeface="Menlo" panose="020B0609030804020204" pitchFamily="49" charset="0"/>
              </a:rPr>
              <a:t>Desc </a:t>
            </a:r>
            <a:r>
              <a:rPr lang="en-US" sz="1200" dirty="0" err="1">
                <a:solidFill>
                  <a:srgbClr val="CCCCCC"/>
                </a:solidFill>
                <a:latin typeface="Menlo" panose="020B0609030804020204" pitchFamily="49" charset="0"/>
              </a:rPr>
              <a:t>TupleDesc</a:t>
            </a:r>
            <a:endParaRPr lang="en-US" sz="120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lvl="1"/>
            <a:r>
              <a:rPr lang="en-US" sz="1200" dirty="0">
                <a:solidFill>
                  <a:srgbClr val="CCCCCC"/>
                </a:solidFill>
                <a:latin typeface="Menlo" panose="020B0609030804020204" pitchFamily="49" charset="0"/>
              </a:rPr>
              <a:t>Fields []</a:t>
            </a:r>
            <a:r>
              <a:rPr lang="en-US" sz="1200" dirty="0" err="1">
                <a:solidFill>
                  <a:srgbClr val="CCCCCC"/>
                </a:solidFill>
                <a:latin typeface="Menlo" panose="020B0609030804020204" pitchFamily="49" charset="0"/>
              </a:rPr>
              <a:t>DBValue</a:t>
            </a:r>
            <a:endParaRPr lang="en-US" sz="120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lvl="1"/>
            <a:r>
              <a:rPr lang="en-US" sz="1200" dirty="0">
                <a:solidFill>
                  <a:srgbClr val="CCCCCC"/>
                </a:solidFill>
                <a:latin typeface="Menlo" panose="020B0609030804020204" pitchFamily="49" charset="0"/>
              </a:rPr>
              <a:t>Rid </a:t>
            </a:r>
            <a:r>
              <a:rPr lang="en-US" sz="1200" dirty="0" err="1">
                <a:solidFill>
                  <a:srgbClr val="CCCCCC"/>
                </a:solidFill>
                <a:latin typeface="Menlo" panose="020B0609030804020204" pitchFamily="49" charset="0"/>
              </a:rPr>
              <a:t>recordID</a:t>
            </a:r>
            <a:r>
              <a:rPr lang="en-US" sz="1200" dirty="0">
                <a:solidFill>
                  <a:srgbClr val="CCCCCC"/>
                </a:solidFill>
                <a:latin typeface="Menlo" panose="020B0609030804020204" pitchFamily="49" charset="0"/>
              </a:rPr>
              <a:t> </a:t>
            </a:r>
            <a:r>
              <a:rPr lang="en-US" sz="1200" dirty="0">
                <a:solidFill>
                  <a:srgbClr val="6A9955"/>
                </a:solidFill>
                <a:latin typeface="Menlo" panose="020B0609030804020204" pitchFamily="49" charset="0"/>
              </a:rPr>
              <a:t>//used to track the page and position this page was read from</a:t>
            </a:r>
            <a:endParaRPr lang="en-US" sz="120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CCCCCC"/>
                </a:solidFill>
                <a:latin typeface="Menlo" panose="020B0609030804020204" pitchFamily="49" charset="0"/>
              </a:rPr>
              <a:t>}</a:t>
            </a:r>
          </a:p>
          <a:p>
            <a:br>
              <a:rPr lang="en-US" sz="1200" dirty="0">
                <a:solidFill>
                  <a:srgbClr val="CCCCCC"/>
                </a:solidFill>
                <a:latin typeface="Menlo" panose="020B0609030804020204" pitchFamily="49" charset="0"/>
              </a:rPr>
            </a:br>
            <a:endParaRPr lang="en-US" sz="1200" dirty="0">
              <a:solidFill>
                <a:srgbClr val="CCCCCC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298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09CD-B5C8-154B-24F6-08A0045D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4625"/>
            <a:ext cx="8229600" cy="1143000"/>
          </a:xfrm>
        </p:spPr>
        <p:txBody>
          <a:bodyPr/>
          <a:lstStyle/>
          <a:p>
            <a:r>
              <a:rPr lang="en-US" dirty="0"/>
              <a:t>Storage Layout Diagram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FD68D5-911A-C66A-F524-C366BAACD8FA}"/>
              </a:ext>
            </a:extLst>
          </p:cNvPr>
          <p:cNvSpPr/>
          <p:nvPr/>
        </p:nvSpPr>
        <p:spPr>
          <a:xfrm>
            <a:off x="801384" y="2398373"/>
            <a:ext cx="2234630" cy="32209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0BAF0-3406-F16E-BAF1-B04CE5F7C363}"/>
              </a:ext>
            </a:extLst>
          </p:cNvPr>
          <p:cNvSpPr txBox="1"/>
          <p:nvPr/>
        </p:nvSpPr>
        <p:spPr>
          <a:xfrm>
            <a:off x="172064" y="14684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HeapFile</a:t>
            </a:r>
            <a:r>
              <a:rPr lang="en-US" b="1" u="sng" dirty="0"/>
              <a:t> (table1)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877E61-8F93-BE38-FB8B-89E562F27478}"/>
              </a:ext>
            </a:extLst>
          </p:cNvPr>
          <p:cNvCxnSpPr/>
          <p:nvPr/>
        </p:nvCxnSpPr>
        <p:spPr>
          <a:xfrm>
            <a:off x="801384" y="2914650"/>
            <a:ext cx="2234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D41F4B-B545-D593-B518-36B5A6C8E42A}"/>
              </a:ext>
            </a:extLst>
          </p:cNvPr>
          <p:cNvCxnSpPr/>
          <p:nvPr/>
        </p:nvCxnSpPr>
        <p:spPr>
          <a:xfrm>
            <a:off x="801384" y="3429000"/>
            <a:ext cx="2234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C9D6B-3C8D-D859-F38E-A376293F469B}"/>
              </a:ext>
            </a:extLst>
          </p:cNvPr>
          <p:cNvCxnSpPr/>
          <p:nvPr/>
        </p:nvCxnSpPr>
        <p:spPr>
          <a:xfrm>
            <a:off x="801384" y="3951698"/>
            <a:ext cx="2234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4225B-F2ED-3DAF-4310-0B4620E5E785}"/>
              </a:ext>
            </a:extLst>
          </p:cNvPr>
          <p:cNvCxnSpPr/>
          <p:nvPr/>
        </p:nvCxnSpPr>
        <p:spPr>
          <a:xfrm>
            <a:off x="801384" y="4474395"/>
            <a:ext cx="2234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47B892-D108-9F7E-66D8-26970729AAD2}"/>
              </a:ext>
            </a:extLst>
          </p:cNvPr>
          <p:cNvCxnSpPr/>
          <p:nvPr/>
        </p:nvCxnSpPr>
        <p:spPr>
          <a:xfrm>
            <a:off x="801384" y="4997093"/>
            <a:ext cx="2234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D0C19B-D278-CA05-CF83-A9F2F1F087C8}"/>
              </a:ext>
            </a:extLst>
          </p:cNvPr>
          <p:cNvCxnSpPr/>
          <p:nvPr/>
        </p:nvCxnSpPr>
        <p:spPr>
          <a:xfrm>
            <a:off x="801384" y="5519790"/>
            <a:ext cx="2234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E8FE6E-769A-AE14-0D69-7F9521C1E74C}"/>
              </a:ext>
            </a:extLst>
          </p:cNvPr>
          <p:cNvSpPr txBox="1"/>
          <p:nvPr/>
        </p:nvSpPr>
        <p:spPr>
          <a:xfrm>
            <a:off x="54191" y="2425849"/>
            <a:ext cx="75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Heap Page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8A2007-8C0E-60BF-4DAE-15C15883CAD4}"/>
              </a:ext>
            </a:extLst>
          </p:cNvPr>
          <p:cNvSpPr txBox="1"/>
          <p:nvPr/>
        </p:nvSpPr>
        <p:spPr>
          <a:xfrm>
            <a:off x="3036013" y="353814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8AAAF2-8930-96FB-61B9-C660B5EAD429}"/>
              </a:ext>
            </a:extLst>
          </p:cNvPr>
          <p:cNvCxnSpPr/>
          <p:nvPr/>
        </p:nvCxnSpPr>
        <p:spPr>
          <a:xfrm>
            <a:off x="1171254" y="2398374"/>
            <a:ext cx="0" cy="3121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7380BF-3B7D-269C-F792-EBD374D1A30C}"/>
              </a:ext>
            </a:extLst>
          </p:cNvPr>
          <p:cNvCxnSpPr/>
          <p:nvPr/>
        </p:nvCxnSpPr>
        <p:spPr>
          <a:xfrm>
            <a:off x="1547545" y="2398374"/>
            <a:ext cx="0" cy="3121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81E169-BAA9-5038-0402-862C82040047}"/>
              </a:ext>
            </a:extLst>
          </p:cNvPr>
          <p:cNvCxnSpPr/>
          <p:nvPr/>
        </p:nvCxnSpPr>
        <p:spPr>
          <a:xfrm>
            <a:off x="1923836" y="2398374"/>
            <a:ext cx="0" cy="3121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8C768-B9B1-8189-163B-D568A1889B54}"/>
              </a:ext>
            </a:extLst>
          </p:cNvPr>
          <p:cNvCxnSpPr/>
          <p:nvPr/>
        </p:nvCxnSpPr>
        <p:spPr>
          <a:xfrm>
            <a:off x="2300126" y="2398374"/>
            <a:ext cx="0" cy="3121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823718-208F-5CEB-64FC-DAB956194D0E}"/>
              </a:ext>
            </a:extLst>
          </p:cNvPr>
          <p:cNvCxnSpPr/>
          <p:nvPr/>
        </p:nvCxnSpPr>
        <p:spPr>
          <a:xfrm>
            <a:off x="2676417" y="2398374"/>
            <a:ext cx="0" cy="3121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2AC1106-064D-1B29-2DE5-297EFE06F12A}"/>
              </a:ext>
            </a:extLst>
          </p:cNvPr>
          <p:cNvSpPr txBox="1"/>
          <p:nvPr/>
        </p:nvSpPr>
        <p:spPr>
          <a:xfrm>
            <a:off x="808304" y="2424565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P1</a:t>
            </a:r>
          </a:p>
          <a:p>
            <a:r>
              <a:rPr lang="en-US" sz="1200" dirty="0" err="1"/>
              <a:t>Hdr</a:t>
            </a:r>
            <a:endParaRPr 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BAEEFA-2108-C154-66D9-A64BCE823FEA}"/>
              </a:ext>
            </a:extLst>
          </p:cNvPr>
          <p:cNvSpPr txBox="1"/>
          <p:nvPr/>
        </p:nvSpPr>
        <p:spPr>
          <a:xfrm>
            <a:off x="1215620" y="24245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P1</a:t>
            </a:r>
          </a:p>
          <a:p>
            <a:r>
              <a:rPr lang="en-US" sz="1200" dirty="0"/>
              <a:t>T2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18C09B-9C8C-75F9-0C02-2F462A7A5236}"/>
              </a:ext>
            </a:extLst>
          </p:cNvPr>
          <p:cNvSpPr txBox="1"/>
          <p:nvPr/>
        </p:nvSpPr>
        <p:spPr>
          <a:xfrm>
            <a:off x="2695097" y="241559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P1</a:t>
            </a:r>
          </a:p>
          <a:p>
            <a:r>
              <a:rPr lang="en-US" sz="1200" dirty="0"/>
              <a:t>Tn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70C81E-7713-D14C-945F-D1B3503A7F16}"/>
              </a:ext>
            </a:extLst>
          </p:cNvPr>
          <p:cNvSpPr txBox="1"/>
          <p:nvPr/>
        </p:nvSpPr>
        <p:spPr>
          <a:xfrm>
            <a:off x="774413" y="1952852"/>
            <a:ext cx="11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Bytes</a:t>
            </a:r>
          </a:p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0 	…	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0929EE-2044-0EBA-19F7-9CDAB0E7DD3B}"/>
              </a:ext>
            </a:extLst>
          </p:cNvPr>
          <p:cNvSpPr txBox="1"/>
          <p:nvPr/>
        </p:nvSpPr>
        <p:spPr>
          <a:xfrm>
            <a:off x="808303" y="2954355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P2</a:t>
            </a:r>
          </a:p>
          <a:p>
            <a:r>
              <a:rPr lang="en-US" sz="1200" dirty="0" err="1"/>
              <a:t>Hdr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D8F203-2AFA-22B4-67B3-01E35D331597}"/>
              </a:ext>
            </a:extLst>
          </p:cNvPr>
          <p:cNvSpPr txBox="1"/>
          <p:nvPr/>
        </p:nvSpPr>
        <p:spPr>
          <a:xfrm>
            <a:off x="1215618" y="295435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P2</a:t>
            </a:r>
          </a:p>
          <a:p>
            <a:r>
              <a:rPr lang="en-US" sz="1200" dirty="0"/>
              <a:t>T2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E678E3-2452-2545-B4D1-9EE6611E6F82}"/>
              </a:ext>
            </a:extLst>
          </p:cNvPr>
          <p:cNvSpPr txBox="1"/>
          <p:nvPr/>
        </p:nvSpPr>
        <p:spPr>
          <a:xfrm>
            <a:off x="2695096" y="29453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P2</a:t>
            </a:r>
          </a:p>
          <a:p>
            <a:r>
              <a:rPr lang="en-US" sz="1200" dirty="0"/>
              <a:t>Tn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65AE9B-0E66-A7A2-41A4-78289610FB6D}"/>
              </a:ext>
            </a:extLst>
          </p:cNvPr>
          <p:cNvSpPr txBox="1"/>
          <p:nvPr/>
        </p:nvSpPr>
        <p:spPr>
          <a:xfrm>
            <a:off x="780771" y="503303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Pm</a:t>
            </a:r>
          </a:p>
          <a:p>
            <a:r>
              <a:rPr lang="en-US" sz="1200" dirty="0" err="1"/>
              <a:t>Hdr</a:t>
            </a:r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078479-A223-B260-4061-F67AB577D259}"/>
              </a:ext>
            </a:extLst>
          </p:cNvPr>
          <p:cNvSpPr txBox="1"/>
          <p:nvPr/>
        </p:nvSpPr>
        <p:spPr>
          <a:xfrm>
            <a:off x="1244570" y="503303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Pm</a:t>
            </a:r>
          </a:p>
          <a:p>
            <a:r>
              <a:rPr lang="en-US" sz="1200" dirty="0"/>
              <a:t>T2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C0BE21-EE0D-8356-C80E-5205A33948F5}"/>
              </a:ext>
            </a:extLst>
          </p:cNvPr>
          <p:cNvSpPr txBox="1"/>
          <p:nvPr/>
        </p:nvSpPr>
        <p:spPr>
          <a:xfrm>
            <a:off x="2724048" y="502406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Pm</a:t>
            </a:r>
          </a:p>
          <a:p>
            <a:r>
              <a:rPr lang="en-US" sz="1200" dirty="0"/>
              <a:t>Tn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8B5982-27BA-D5BB-8B3D-FC72EE365366}"/>
              </a:ext>
            </a:extLst>
          </p:cNvPr>
          <p:cNvSpPr txBox="1"/>
          <p:nvPr/>
        </p:nvSpPr>
        <p:spPr>
          <a:xfrm>
            <a:off x="8320952" y="2677355"/>
            <a:ext cx="312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1E45EC-8152-8668-E26B-3CD7685CA76A}"/>
              </a:ext>
            </a:extLst>
          </p:cNvPr>
          <p:cNvGrpSpPr/>
          <p:nvPr/>
        </p:nvGrpSpPr>
        <p:grpSpPr>
          <a:xfrm>
            <a:off x="4498795" y="2167058"/>
            <a:ext cx="4293314" cy="2017418"/>
            <a:chOff x="5998394" y="1746411"/>
            <a:chExt cx="5724418" cy="26898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586ADC-2208-90E9-ABA1-792DC2E48FF8}"/>
                </a:ext>
              </a:extLst>
            </p:cNvPr>
            <p:cNvSpPr txBox="1"/>
            <p:nvPr/>
          </p:nvSpPr>
          <p:spPr>
            <a:xfrm>
              <a:off x="5998394" y="1746411"/>
              <a:ext cx="4171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/>
                <a:t>Page</a:t>
              </a:r>
              <a:r>
                <a:rPr lang="en-US" sz="1200" u="sng" dirty="0"/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F42DB3F-E802-C916-69BC-DBAB9C44126A}"/>
                </a:ext>
              </a:extLst>
            </p:cNvPr>
            <p:cNvSpPr/>
            <p:nvPr/>
          </p:nvSpPr>
          <p:spPr>
            <a:xfrm>
              <a:off x="6096000" y="2332203"/>
              <a:ext cx="5626812" cy="6879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9B23CF-C910-67B5-4BB0-F21AE15F539E}"/>
                </a:ext>
              </a:extLst>
            </p:cNvPr>
            <p:cNvSpPr txBox="1"/>
            <p:nvPr/>
          </p:nvSpPr>
          <p:spPr>
            <a:xfrm>
              <a:off x="6061753" y="2313654"/>
              <a:ext cx="8938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NSlots</a:t>
              </a:r>
              <a:endParaRPr lang="en-US" sz="1200" dirty="0"/>
            </a:p>
            <a:p>
              <a:r>
                <a:rPr lang="en-US" sz="1200" i="1" dirty="0"/>
                <a:t>32 bits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4DE8D72-1AA0-6061-710A-96C78DEF1007}"/>
                </a:ext>
              </a:extLst>
            </p:cNvPr>
            <p:cNvSpPr txBox="1"/>
            <p:nvPr/>
          </p:nvSpPr>
          <p:spPr>
            <a:xfrm>
              <a:off x="6955605" y="2313654"/>
              <a:ext cx="8938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NUsed</a:t>
              </a:r>
              <a:endParaRPr lang="en-US" sz="1200" dirty="0"/>
            </a:p>
            <a:p>
              <a:r>
                <a:rPr lang="en-US" sz="1200" i="1" dirty="0"/>
                <a:t>32 bits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F78395-A458-B765-909F-8389F40EC1D6}"/>
                </a:ext>
              </a:extLst>
            </p:cNvPr>
            <p:cNvSpPr txBox="1"/>
            <p:nvPr/>
          </p:nvSpPr>
          <p:spPr>
            <a:xfrm>
              <a:off x="6095999" y="3574527"/>
              <a:ext cx="258737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 err="1">
                  <a:solidFill>
                    <a:schemeClr val="accent2">
                      <a:lumMod val="75000"/>
                    </a:schemeClr>
                  </a:solidFill>
                </a:rPr>
                <a:t>TupleDesc</a:t>
              </a: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</a:rPr>
                <a:t>:</a:t>
              </a:r>
            </a:p>
            <a:p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</a:rPr>
                <a:t>	age int</a:t>
              </a:r>
            </a:p>
            <a:p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</a:rPr>
                <a:t>	dept int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D559AE-FF0D-F862-D2CE-5A85183F63D3}"/>
                </a:ext>
              </a:extLst>
            </p:cNvPr>
            <p:cNvSpPr txBox="1"/>
            <p:nvPr/>
          </p:nvSpPr>
          <p:spPr>
            <a:xfrm>
              <a:off x="7866578" y="2313654"/>
              <a:ext cx="8938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age1</a:t>
              </a:r>
            </a:p>
            <a:p>
              <a:r>
                <a:rPr lang="en-US" sz="1200" i="1" dirty="0"/>
                <a:t>64 bits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B2EC6A-4D61-BB0E-3A6B-4A07D64DEE2F}"/>
                </a:ext>
              </a:extLst>
            </p:cNvPr>
            <p:cNvSpPr txBox="1"/>
            <p:nvPr/>
          </p:nvSpPr>
          <p:spPr>
            <a:xfrm>
              <a:off x="8657690" y="2313654"/>
              <a:ext cx="8938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dept1</a:t>
              </a:r>
            </a:p>
            <a:p>
              <a:r>
                <a:rPr lang="en-US" sz="1200" i="1" dirty="0"/>
                <a:t>64 bits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FD8CB9B-0349-FE3A-2E98-A06C9DB6B8AB}"/>
                </a:ext>
              </a:extLst>
            </p:cNvPr>
            <p:cNvSpPr txBox="1"/>
            <p:nvPr/>
          </p:nvSpPr>
          <p:spPr>
            <a:xfrm>
              <a:off x="9448802" y="2313654"/>
              <a:ext cx="8938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age2</a:t>
              </a:r>
            </a:p>
            <a:p>
              <a:r>
                <a:rPr lang="en-US" sz="1200" i="1" dirty="0"/>
                <a:t>64 bits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B17158B-BEE6-F8C0-2412-3474447F229C}"/>
                </a:ext>
              </a:extLst>
            </p:cNvPr>
            <p:cNvSpPr txBox="1"/>
            <p:nvPr/>
          </p:nvSpPr>
          <p:spPr>
            <a:xfrm>
              <a:off x="10239914" y="2313654"/>
              <a:ext cx="8938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dept2</a:t>
              </a:r>
            </a:p>
            <a:p>
              <a:r>
                <a:rPr lang="en-US" sz="1200" i="1" dirty="0"/>
                <a:t>64 bits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4E57937-FE09-1EF1-BFC3-C2CA418B614D}"/>
                </a:ext>
              </a:extLst>
            </p:cNvPr>
            <p:cNvCxnSpPr/>
            <p:nvPr/>
          </p:nvCxnSpPr>
          <p:spPr>
            <a:xfrm>
              <a:off x="7839180" y="2313654"/>
              <a:ext cx="0" cy="706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2394C19-7B2F-6F7E-38C3-600248D93951}"/>
                </a:ext>
              </a:extLst>
            </p:cNvPr>
            <p:cNvCxnSpPr/>
            <p:nvPr/>
          </p:nvCxnSpPr>
          <p:spPr>
            <a:xfrm>
              <a:off x="9447088" y="2332203"/>
              <a:ext cx="0" cy="706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C0F4E79-E3C2-2285-4B48-1543D2F5F580}"/>
                </a:ext>
              </a:extLst>
            </p:cNvPr>
            <p:cNvCxnSpPr/>
            <p:nvPr/>
          </p:nvCxnSpPr>
          <p:spPr>
            <a:xfrm>
              <a:off x="11027596" y="2309942"/>
              <a:ext cx="0" cy="706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DA60FEC-50B7-9985-B06E-F6D1708919E8}"/>
                </a:ext>
              </a:extLst>
            </p:cNvPr>
            <p:cNvSpPr txBox="1"/>
            <p:nvPr/>
          </p:nvSpPr>
          <p:spPr>
            <a:xfrm>
              <a:off x="6621949" y="3011863"/>
              <a:ext cx="965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Header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6157B7-50AB-6612-70E1-FFDEFF715E14}"/>
                </a:ext>
              </a:extLst>
            </p:cNvPr>
            <p:cNvSpPr txBox="1"/>
            <p:nvPr/>
          </p:nvSpPr>
          <p:spPr>
            <a:xfrm>
              <a:off x="8354599" y="3051634"/>
              <a:ext cx="965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Tuple1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EFB1ECA-1B4E-E4BA-B908-7A561FF49D43}"/>
                </a:ext>
              </a:extLst>
            </p:cNvPr>
            <p:cNvSpPr txBox="1"/>
            <p:nvPr/>
          </p:nvSpPr>
          <p:spPr>
            <a:xfrm>
              <a:off x="9784419" y="3051634"/>
              <a:ext cx="965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Tuple2 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2249D9D-16A9-4802-CC76-95B3F3D4F19D}"/>
              </a:ext>
            </a:extLst>
          </p:cNvPr>
          <p:cNvCxnSpPr>
            <a:cxnSpLocks/>
          </p:cNvCxnSpPr>
          <p:nvPr/>
        </p:nvCxnSpPr>
        <p:spPr>
          <a:xfrm flipH="1" flipV="1">
            <a:off x="3036013" y="2396571"/>
            <a:ext cx="1510301" cy="209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5B0E665-9FF8-505F-4C5A-B9615DC5E075}"/>
              </a:ext>
            </a:extLst>
          </p:cNvPr>
          <p:cNvCxnSpPr>
            <a:cxnSpLocks/>
          </p:cNvCxnSpPr>
          <p:nvPr/>
        </p:nvCxnSpPr>
        <p:spPr>
          <a:xfrm flipH="1" flipV="1">
            <a:off x="3036013" y="2914650"/>
            <a:ext cx="1510301" cy="201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0998B74-100F-86E3-BB38-2845DA9CD960}"/>
              </a:ext>
            </a:extLst>
          </p:cNvPr>
          <p:cNvSpPr txBox="1"/>
          <p:nvPr/>
        </p:nvSpPr>
        <p:spPr>
          <a:xfrm>
            <a:off x="70244" y="2949864"/>
            <a:ext cx="75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Heap Page 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C63878E-DE57-E574-E575-E5774C0874F2}"/>
              </a:ext>
            </a:extLst>
          </p:cNvPr>
          <p:cNvSpPr txBox="1"/>
          <p:nvPr/>
        </p:nvSpPr>
        <p:spPr>
          <a:xfrm>
            <a:off x="29081" y="5033030"/>
            <a:ext cx="75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Heap Page 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EA7FE-5508-93D3-5A3B-98991C153226}"/>
              </a:ext>
            </a:extLst>
          </p:cNvPr>
          <p:cNvSpPr txBox="1"/>
          <p:nvPr/>
        </p:nvSpPr>
        <p:spPr>
          <a:xfrm>
            <a:off x="3974296" y="5039009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you need a way to deal with deletes!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999359-31B6-8E45-223E-4BBD868AAE2B}"/>
              </a:ext>
            </a:extLst>
          </p:cNvPr>
          <p:cNvSpPr txBox="1"/>
          <p:nvPr/>
        </p:nvSpPr>
        <p:spPr>
          <a:xfrm>
            <a:off x="2694387" y="2089915"/>
            <a:ext cx="1149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Page size 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8032-C662-BAE2-11A4-D7A6BB82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Buffer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C103E-2CB5-BB7B-FE6A-ADA000FBB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Buffer pool is an in-memory cache of pages</a:t>
            </a:r>
          </a:p>
          <a:p>
            <a:r>
              <a:rPr lang="en-US" sz="2400" dirty="0"/>
              <a:t>Allows </a:t>
            </a:r>
            <a:r>
              <a:rPr lang="en-US" sz="2400" dirty="0" err="1"/>
              <a:t>GoDB</a:t>
            </a:r>
            <a:r>
              <a:rPr lang="en-US" sz="2400" dirty="0"/>
              <a:t> to control how much memory is used and support tables larger than memory</a:t>
            </a:r>
          </a:p>
          <a:p>
            <a:r>
              <a:rPr lang="en-US" sz="2400" dirty="0"/>
              <a:t>For transactions, will be responsible for implementing page-level locking and two-phase commit (not until lab 3)</a:t>
            </a:r>
          </a:p>
          <a:p>
            <a:endParaRPr lang="en-US" sz="2400" dirty="0"/>
          </a:p>
          <a:p>
            <a:r>
              <a:rPr lang="en-US" sz="2400" dirty="0"/>
              <a:t>All iterators and operators should use the buffer pool </a:t>
            </a:r>
            <a:r>
              <a:rPr lang="en-US" sz="2400" dirty="0" err="1"/>
              <a:t>GetPage</a:t>
            </a:r>
            <a:r>
              <a:rPr lang="en-US" sz="2400" dirty="0"/>
              <a:t> method to access pages from heap files</a:t>
            </a:r>
          </a:p>
          <a:p>
            <a:r>
              <a:rPr lang="en-US" sz="2400" dirty="0"/>
              <a:t>Only the heap file </a:t>
            </a:r>
            <a:r>
              <a:rPr lang="en-US" sz="2400" dirty="0" err="1"/>
              <a:t>readPage</a:t>
            </a:r>
            <a:r>
              <a:rPr lang="en-US" sz="2400" dirty="0"/>
              <a:t> method directly reads data from disk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171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6D45-1403-6950-B9FE-726B0214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FA871-C3B2-F4CF-9681-1F8CC63F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99" y="1288622"/>
            <a:ext cx="8830849" cy="5294740"/>
          </a:xfrm>
        </p:spPr>
        <p:txBody>
          <a:bodyPr>
            <a:noAutofit/>
          </a:bodyPr>
          <a:lstStyle/>
          <a:p>
            <a:r>
              <a:rPr lang="en-US" sz="2000" dirty="0"/>
              <a:t>Each database operator (filter, project, join, </a:t>
            </a:r>
            <a:r>
              <a:rPr lang="en-US" sz="2000" dirty="0" err="1"/>
              <a:t>etc</a:t>
            </a:r>
            <a:r>
              <a:rPr lang="en-US" sz="2000" dirty="0"/>
              <a:t>) implements an </a:t>
            </a:r>
            <a:r>
              <a:rPr lang="en-US" sz="2000" i="1" dirty="0"/>
              <a:t>Iterator</a:t>
            </a:r>
          </a:p>
          <a:p>
            <a:endParaRPr lang="en-US" sz="2000" i="1" dirty="0"/>
          </a:p>
          <a:p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r>
              <a:rPr lang="en-US" sz="2000" dirty="0"/>
              <a:t>Iterator() returns a function that iterates through the operator’s records</a:t>
            </a:r>
          </a:p>
          <a:p>
            <a:r>
              <a:rPr lang="en-US" sz="2000" dirty="0"/>
              <a:t>Most operators take a child operator as a part of their constructor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Heap file Iterator iterates through pages on disk; other operators iterate through their child tuples</a:t>
            </a:r>
          </a:p>
          <a:p>
            <a:pPr lvl="1"/>
            <a:r>
              <a:rPr lang="en-US" sz="1600" dirty="0"/>
              <a:t>E.g., filter iterates through child tuples, applied the filter to them, and returns satisfying tuples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45BE0-7284-CBAF-141D-EFF298775E70}"/>
              </a:ext>
            </a:extLst>
          </p:cNvPr>
          <p:cNvSpPr txBox="1"/>
          <p:nvPr/>
        </p:nvSpPr>
        <p:spPr>
          <a:xfrm>
            <a:off x="649973" y="1692958"/>
            <a:ext cx="8229600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type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Operator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interface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Descriptor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</a:t>
            </a:r>
            <a:r>
              <a:rPr lang="en-US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TupleDesc</a:t>
            </a:r>
            <a:endParaRPr lang="en-US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pPr lvl="1"/>
            <a:r>
              <a:rPr lang="en-US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Iterator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tid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TransactionID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(</a:t>
            </a:r>
            <a:r>
              <a:rPr lang="en-US" sz="14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(</a:t>
            </a:r>
            <a:r>
              <a:rPr lang="en-US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Tuple, </a:t>
            </a:r>
            <a:r>
              <a:rPr lang="en-US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error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US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error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3A0B1-4D16-5690-D7E6-A9D6E849835B}"/>
              </a:ext>
            </a:extLst>
          </p:cNvPr>
          <p:cNvSpPr txBox="1"/>
          <p:nvPr/>
        </p:nvSpPr>
        <p:spPr>
          <a:xfrm>
            <a:off x="649973" y="3661049"/>
            <a:ext cx="8251728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NewIntFilter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constExpr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Expr, 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	op 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BoolOp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field Expr, child Operator) (</a:t>
            </a:r>
            <a:r>
              <a:rPr lang="en-US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Filter[</a:t>
            </a:r>
            <a:r>
              <a:rPr lang="en-US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int64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], </a:t>
            </a:r>
            <a:r>
              <a:rPr lang="en-US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error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 … }</a:t>
            </a:r>
          </a:p>
        </p:txBody>
      </p:sp>
    </p:spTree>
    <p:extLst>
      <p:ext uri="{BB962C8B-B14F-4D97-AF65-F5344CB8AC3E}">
        <p14:creationId xmlns:p14="http://schemas.microsoft.com/office/powerpoint/2010/main" val="418424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F986E6-3FC6-7EC8-2C69-F94E692B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650"/>
            <a:ext cx="8229600" cy="875312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What happens inside?</a:t>
            </a:r>
            <a:endParaRPr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FD80B99-76B5-2A8D-6A61-65639AA7C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39" y="855662"/>
            <a:ext cx="7772400" cy="5451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F7780E-B5A3-8121-AB12-1324AE5D653B}"/>
              </a:ext>
            </a:extLst>
          </p:cNvPr>
          <p:cNvSpPr/>
          <p:nvPr/>
        </p:nvSpPr>
        <p:spPr>
          <a:xfrm>
            <a:off x="809297" y="966952"/>
            <a:ext cx="1292772" cy="5150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5F2AD3-AA63-FF99-D95D-5BC11AA1A952}"/>
              </a:ext>
            </a:extLst>
          </p:cNvPr>
          <p:cNvSpPr/>
          <p:nvPr/>
        </p:nvSpPr>
        <p:spPr>
          <a:xfrm>
            <a:off x="2305926" y="1006582"/>
            <a:ext cx="3926707" cy="9063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A2BC1FF-952A-DC0C-CDD4-7D00F6B5ED2F}"/>
              </a:ext>
            </a:extLst>
          </p:cNvPr>
          <p:cNvSpPr/>
          <p:nvPr/>
        </p:nvSpPr>
        <p:spPr>
          <a:xfrm>
            <a:off x="2305926" y="2063804"/>
            <a:ext cx="6380874" cy="21326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Why do you need admission control? 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Why is scheduling important?</a:t>
            </a:r>
          </a:p>
        </p:txBody>
      </p:sp>
    </p:spTree>
    <p:extLst>
      <p:ext uri="{BB962C8B-B14F-4D97-AF65-F5344CB8AC3E}">
        <p14:creationId xmlns:p14="http://schemas.microsoft.com/office/powerpoint/2010/main" val="11753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A931B-50E3-B091-643C-FD2AF0CE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Iterator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8F5E3-AF8E-10F9-E29A-5347C3EEFB1D}"/>
              </a:ext>
            </a:extLst>
          </p:cNvPr>
          <p:cNvSpPr txBox="1"/>
          <p:nvPr/>
        </p:nvSpPr>
        <p:spPr>
          <a:xfrm>
            <a:off x="161183" y="2774752"/>
            <a:ext cx="8834771" cy="33239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(f </a:t>
            </a:r>
            <a:r>
              <a:rPr lang="en-US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Filter[T]) </a:t>
            </a:r>
            <a:r>
              <a:rPr lang="en-US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Iterator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tid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TransactionID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(</a:t>
            </a:r>
            <a:r>
              <a:rPr lang="en-US" sz="14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(</a:t>
            </a:r>
            <a:r>
              <a:rPr lang="en-US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Tuple, </a:t>
            </a:r>
            <a:r>
              <a:rPr lang="en-US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error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US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error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pPr lvl="1"/>
            <a:b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US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childIter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_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:=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f.child.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Iterator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tid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//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childIter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is current iterator state</a:t>
            </a:r>
          </a:p>
          <a:p>
            <a:pPr lvl="1"/>
            <a:r>
              <a:rPr lang="en-US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…</a:t>
            </a:r>
          </a:p>
          <a:p>
            <a:pPr lvl="1"/>
            <a:r>
              <a:rPr lang="en-US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(</a:t>
            </a:r>
            <a:r>
              <a:rPr lang="en-US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Tuple, </a:t>
            </a:r>
            <a:r>
              <a:rPr lang="en-US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error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pPr lvl="2"/>
            <a:r>
              <a:rPr lang="en-US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{</a:t>
            </a:r>
          </a:p>
          <a:p>
            <a:pPr lvl="2"/>
            <a:r>
              <a:rPr lang="en-US" sz="1400" dirty="0">
                <a:solidFill>
                  <a:srgbClr val="CCCCCC"/>
                </a:solidFill>
                <a:latin typeface="Menlo" panose="020B0609030804020204" pitchFamily="49" charset="0"/>
              </a:rPr>
              <a:t>	// get child tuple from </a:t>
            </a:r>
            <a:r>
              <a:rPr lang="en-US" sz="1400" dirty="0" err="1">
                <a:solidFill>
                  <a:srgbClr val="CCCCCC"/>
                </a:solidFill>
                <a:latin typeface="Menlo" panose="020B0609030804020204" pitchFamily="49" charset="0"/>
              </a:rPr>
              <a:t>childIter</a:t>
            </a:r>
            <a:endParaRPr lang="en-US" sz="140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lvl="2"/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	// get tuple fields (e.g., using </a:t>
            </a:r>
            <a:r>
              <a:rPr lang="en-US" sz="1400" dirty="0" err="1">
                <a:solidFill>
                  <a:srgbClr val="CCCCCC"/>
                </a:solidFill>
                <a:latin typeface="Menlo" panose="020B0609030804020204" pitchFamily="49" charset="0"/>
              </a:rPr>
              <a:t>E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val</a:t>
            </a:r>
            <a:r>
              <a:rPr lang="en-US" sz="1400" dirty="0" err="1">
                <a:solidFill>
                  <a:srgbClr val="CCCCCC"/>
                </a:solidFill>
                <a:latin typeface="Menlo" panose="020B0609030804020204" pitchFamily="49" charset="0"/>
              </a:rPr>
              <a:t>Expr</a:t>
            </a:r>
            <a:r>
              <a:rPr lang="en-US" sz="1400" dirty="0">
                <a:solidFill>
                  <a:srgbClr val="CCCCCC"/>
                </a:solidFill>
                <a:latin typeface="Menlo" panose="020B0609030804020204" pitchFamily="49" charset="0"/>
              </a:rPr>
              <a:t>)</a:t>
            </a:r>
          </a:p>
          <a:p>
            <a:pPr lvl="2"/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	// apply predicate</a:t>
            </a:r>
          </a:p>
          <a:p>
            <a:pPr lvl="2"/>
            <a:r>
              <a:rPr lang="en-US" sz="1400" dirty="0">
                <a:solidFill>
                  <a:srgbClr val="CCCCCC"/>
                </a:solidFill>
                <a:latin typeface="Menlo" panose="020B0609030804020204" pitchFamily="49" charset="0"/>
              </a:rPr>
              <a:t>	// if matches, return tuple</a:t>
            </a:r>
          </a:p>
          <a:p>
            <a:pPr lvl="2"/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	// else go onto next tuple</a:t>
            </a:r>
          </a:p>
          <a:p>
            <a:pPr lvl="2"/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}, _</a:t>
            </a:r>
          </a:p>
          <a:p>
            <a:pPr lvl="1"/>
            <a: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US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-US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A58B17-8FEF-C6CD-0F47-77E9189F4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50" y="1143000"/>
            <a:ext cx="8578576" cy="3263504"/>
          </a:xfrm>
        </p:spPr>
        <p:txBody>
          <a:bodyPr>
            <a:normAutofit/>
          </a:bodyPr>
          <a:lstStyle/>
          <a:p>
            <a:r>
              <a:rPr lang="en-US" sz="2800" dirty="0"/>
              <a:t>Returns a function that when called returns the next tuple</a:t>
            </a:r>
          </a:p>
          <a:p>
            <a:r>
              <a:rPr lang="en-US" sz="2800" dirty="0"/>
              <a:t>Needs to keep state of where it was in its child </a:t>
            </a:r>
          </a:p>
        </p:txBody>
      </p:sp>
    </p:spTree>
    <p:extLst>
      <p:ext uri="{BB962C8B-B14F-4D97-AF65-F5344CB8AC3E}">
        <p14:creationId xmlns:p14="http://schemas.microsoft.com/office/powerpoint/2010/main" val="13306202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03EC-F9BA-E757-B6A2-51BE229D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329" y="828022"/>
            <a:ext cx="7886700" cy="99417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156CF-E177-805E-1968-729362E600A6}"/>
              </a:ext>
            </a:extLst>
          </p:cNvPr>
          <p:cNvSpPr/>
          <p:nvPr/>
        </p:nvSpPr>
        <p:spPr>
          <a:xfrm>
            <a:off x="603929" y="1064291"/>
            <a:ext cx="785973" cy="7579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Client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5FADB2-8F11-1D68-21B5-E87C3A8E181A}"/>
              </a:ext>
            </a:extLst>
          </p:cNvPr>
          <p:cNvSpPr/>
          <p:nvPr/>
        </p:nvSpPr>
        <p:spPr>
          <a:xfrm>
            <a:off x="2063662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hf:</a:t>
            </a:r>
            <a:r>
              <a:rPr lang="en-US" sz="1600" i="1" dirty="0" err="1"/>
              <a:t>HeapFile</a:t>
            </a:r>
            <a:endParaRPr lang="en-US" sz="1600" i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5E9760-1CE1-B78F-8F0A-830B3827ECA8}"/>
              </a:ext>
            </a:extLst>
          </p:cNvPr>
          <p:cNvSpPr/>
          <p:nvPr/>
        </p:nvSpPr>
        <p:spPr>
          <a:xfrm>
            <a:off x="4612937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bp:</a:t>
            </a:r>
            <a:r>
              <a:rPr lang="en-US" sz="1600" i="1" dirty="0" err="1"/>
              <a:t>BufferPool</a:t>
            </a:r>
            <a:endParaRPr lang="en-US" sz="1600" i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BB6EC7B-7B7C-6725-DC55-B501F3F66071}"/>
              </a:ext>
            </a:extLst>
          </p:cNvPr>
          <p:cNvSpPr/>
          <p:nvPr/>
        </p:nvSpPr>
        <p:spPr>
          <a:xfrm>
            <a:off x="6233846" y="2567074"/>
            <a:ext cx="539393" cy="8211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E22C4F-3F59-7E2A-0ADF-B1E2F69B7AC7}"/>
              </a:ext>
            </a:extLst>
          </p:cNvPr>
          <p:cNvSpPr txBox="1"/>
          <p:nvPr/>
        </p:nvSpPr>
        <p:spPr>
          <a:xfrm>
            <a:off x="5878463" y="2259297"/>
            <a:ext cx="1250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pageCache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325941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03EC-F9BA-E757-B6A2-51BE229D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130" y="-18136"/>
            <a:ext cx="2812869" cy="99417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B9A8D-17A2-2AC0-0229-134395380478}"/>
              </a:ext>
            </a:extLst>
          </p:cNvPr>
          <p:cNvSpPr/>
          <p:nvPr/>
        </p:nvSpPr>
        <p:spPr>
          <a:xfrm>
            <a:off x="2478802" y="1250601"/>
            <a:ext cx="1576762" cy="385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Project(hf)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301EEF-F78D-693D-42F3-2AF89712691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110378" y="1635882"/>
            <a:ext cx="1156805" cy="3279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2BB999C-0526-17DE-9FF0-C3466E165663}"/>
              </a:ext>
            </a:extLst>
          </p:cNvPr>
          <p:cNvSpPr/>
          <p:nvPr/>
        </p:nvSpPr>
        <p:spPr>
          <a:xfrm>
            <a:off x="1389903" y="1963863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1CD68D-1A03-D30E-7F66-C2679987AB9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274799" y="1711201"/>
            <a:ext cx="835579" cy="2526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E9CBB8C-DA14-5ED5-F733-8F321EE07CE7}"/>
              </a:ext>
            </a:extLst>
          </p:cNvPr>
          <p:cNvGrpSpPr/>
          <p:nvPr/>
        </p:nvGrpSpPr>
        <p:grpSpPr>
          <a:xfrm>
            <a:off x="1389902" y="1201774"/>
            <a:ext cx="1088900" cy="307777"/>
            <a:chOff x="1853203" y="459239"/>
            <a:chExt cx="1451866" cy="41037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66B69D5-5973-399E-48B0-79B37446971E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flipV="1">
              <a:off x="1853203" y="781322"/>
              <a:ext cx="145186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B9F2EB-9078-EFD9-DC7B-533071897AAC}"/>
                </a:ext>
              </a:extLst>
            </p:cNvPr>
            <p:cNvSpPr txBox="1"/>
            <p:nvPr/>
          </p:nvSpPr>
          <p:spPr>
            <a:xfrm>
              <a:off x="1987408" y="459239"/>
              <a:ext cx="1317661" cy="4103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Iterator()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0D4635B-D2EA-EFD9-6BB1-3439A8DDF608}"/>
              </a:ext>
            </a:extLst>
          </p:cNvPr>
          <p:cNvSpPr/>
          <p:nvPr/>
        </p:nvSpPr>
        <p:spPr>
          <a:xfrm>
            <a:off x="603929" y="1064291"/>
            <a:ext cx="785973" cy="7579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D05ABB-5015-A75A-8B88-554022ADBCCE}"/>
              </a:ext>
            </a:extLst>
          </p:cNvPr>
          <p:cNvSpPr/>
          <p:nvPr/>
        </p:nvSpPr>
        <p:spPr>
          <a:xfrm>
            <a:off x="2063662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hf:</a:t>
            </a:r>
            <a:r>
              <a:rPr lang="en-US" sz="1600" i="1" dirty="0" err="1"/>
              <a:t>HeapFile</a:t>
            </a:r>
            <a:endParaRPr lang="en-US" sz="16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7F640E-8A04-5090-6AFD-EC53D7F48DA8}"/>
              </a:ext>
            </a:extLst>
          </p:cNvPr>
          <p:cNvSpPr/>
          <p:nvPr/>
        </p:nvSpPr>
        <p:spPr>
          <a:xfrm>
            <a:off x="4612937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bp:</a:t>
            </a:r>
            <a:r>
              <a:rPr lang="en-US" sz="1600" i="1" dirty="0" err="1"/>
              <a:t>BufferPool</a:t>
            </a:r>
            <a:endParaRPr lang="en-US" sz="16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787DB4-3735-0497-CFD5-44658C117E25}"/>
              </a:ext>
            </a:extLst>
          </p:cNvPr>
          <p:cNvSpPr/>
          <p:nvPr/>
        </p:nvSpPr>
        <p:spPr>
          <a:xfrm>
            <a:off x="6233846" y="2567074"/>
            <a:ext cx="539393" cy="8211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50612-5BCE-8300-63E2-5D088D67AEFC}"/>
              </a:ext>
            </a:extLst>
          </p:cNvPr>
          <p:cNvSpPr txBox="1"/>
          <p:nvPr/>
        </p:nvSpPr>
        <p:spPr>
          <a:xfrm>
            <a:off x="5878463" y="2259297"/>
            <a:ext cx="1250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pageCache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867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B9A8D-17A2-2AC0-0229-134395380478}"/>
              </a:ext>
            </a:extLst>
          </p:cNvPr>
          <p:cNvSpPr/>
          <p:nvPr/>
        </p:nvSpPr>
        <p:spPr>
          <a:xfrm>
            <a:off x="2478802" y="1250601"/>
            <a:ext cx="1576762" cy="385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Project(hf)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301EEF-F78D-693D-42F3-2AF89712691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110378" y="1635882"/>
            <a:ext cx="1156805" cy="32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2BB999C-0526-17DE-9FF0-C3466E165663}"/>
              </a:ext>
            </a:extLst>
          </p:cNvPr>
          <p:cNvSpPr/>
          <p:nvPr/>
        </p:nvSpPr>
        <p:spPr>
          <a:xfrm>
            <a:off x="1389903" y="1963863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6B69D5-5973-399E-48B0-79B37446971E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389902" y="1443242"/>
            <a:ext cx="10889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1CD68D-1A03-D30E-7F66-C2679987AB9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274799" y="1711201"/>
            <a:ext cx="835579" cy="252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B9F2EB-9078-EFD9-DC7B-533071897AAC}"/>
              </a:ext>
            </a:extLst>
          </p:cNvPr>
          <p:cNvSpPr txBox="1"/>
          <p:nvPr/>
        </p:nvSpPr>
        <p:spPr>
          <a:xfrm>
            <a:off x="1490556" y="1201679"/>
            <a:ext cx="988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Iterator()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19A0CD-8218-5F4B-17FA-2807111E13CC}"/>
              </a:ext>
            </a:extLst>
          </p:cNvPr>
          <p:cNvGrpSpPr/>
          <p:nvPr/>
        </p:nvGrpSpPr>
        <p:grpSpPr>
          <a:xfrm>
            <a:off x="2110378" y="2349144"/>
            <a:ext cx="1486702" cy="435860"/>
            <a:chOff x="2813837" y="1989192"/>
            <a:chExt cx="1982269" cy="58114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745B5F8-5EAA-13AB-3967-C2889B6A45E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2813837" y="1989192"/>
              <a:ext cx="959991" cy="581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0D970A-BA26-828F-2500-97949E5762F6}"/>
                </a:ext>
              </a:extLst>
            </p:cNvPr>
            <p:cNvSpPr txBox="1"/>
            <p:nvPr/>
          </p:nvSpPr>
          <p:spPr>
            <a:xfrm>
              <a:off x="3478445" y="2098535"/>
              <a:ext cx="1317661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Iterator()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D261CB6-1BAF-3B3F-6445-DD225AF67E85}"/>
              </a:ext>
            </a:extLst>
          </p:cNvPr>
          <p:cNvSpPr/>
          <p:nvPr/>
        </p:nvSpPr>
        <p:spPr>
          <a:xfrm>
            <a:off x="1343187" y="3606144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f2()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6775BF-6585-676A-818C-B80AC7C9F255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2063662" y="3170284"/>
            <a:ext cx="766709" cy="43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885AD63-ABCB-2124-281B-C476FB13C1CD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794166" y="2346754"/>
            <a:ext cx="269496" cy="125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8D3D0E3-4EFB-6592-8E18-4E347092F710}"/>
              </a:ext>
            </a:extLst>
          </p:cNvPr>
          <p:cNvSpPr txBox="1">
            <a:spLocks/>
          </p:cNvSpPr>
          <p:nvPr/>
        </p:nvSpPr>
        <p:spPr bwMode="auto">
          <a:xfrm>
            <a:off x="6331130" y="-18136"/>
            <a:ext cx="2812869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CC96B1-90FF-57E9-5CAD-86C352257DC0}"/>
              </a:ext>
            </a:extLst>
          </p:cNvPr>
          <p:cNvSpPr/>
          <p:nvPr/>
        </p:nvSpPr>
        <p:spPr>
          <a:xfrm>
            <a:off x="2063662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hf:</a:t>
            </a:r>
            <a:r>
              <a:rPr lang="en-US" sz="1600" i="1" dirty="0" err="1"/>
              <a:t>HeapFile</a:t>
            </a:r>
            <a:endParaRPr lang="en-US" sz="16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B9A644-CB65-A534-BF17-A46C961D188D}"/>
              </a:ext>
            </a:extLst>
          </p:cNvPr>
          <p:cNvSpPr/>
          <p:nvPr/>
        </p:nvSpPr>
        <p:spPr>
          <a:xfrm>
            <a:off x="4612937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bp:</a:t>
            </a:r>
            <a:r>
              <a:rPr lang="en-US" sz="1600" i="1" dirty="0" err="1"/>
              <a:t>BufferPool</a:t>
            </a:r>
            <a:endParaRPr lang="en-US" sz="16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D290B-FDC0-0311-0EB3-E02B890B6423}"/>
              </a:ext>
            </a:extLst>
          </p:cNvPr>
          <p:cNvSpPr/>
          <p:nvPr/>
        </p:nvSpPr>
        <p:spPr>
          <a:xfrm>
            <a:off x="6233846" y="2567074"/>
            <a:ext cx="539393" cy="8211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8C9DBC-4EE4-3A36-1275-D7652B11B050}"/>
              </a:ext>
            </a:extLst>
          </p:cNvPr>
          <p:cNvSpPr txBox="1"/>
          <p:nvPr/>
        </p:nvSpPr>
        <p:spPr>
          <a:xfrm>
            <a:off x="5878463" y="2259297"/>
            <a:ext cx="1250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pageCache</a:t>
            </a:r>
            <a:endParaRPr lang="en-US" sz="1400" i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EAC531-110E-E626-FE1E-29057CC02DC0}"/>
              </a:ext>
            </a:extLst>
          </p:cNvPr>
          <p:cNvSpPr/>
          <p:nvPr/>
        </p:nvSpPr>
        <p:spPr>
          <a:xfrm>
            <a:off x="603929" y="1064291"/>
            <a:ext cx="785973" cy="7579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498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641DBCF-2952-5AE5-2791-2D79D68FFEF2}"/>
              </a:ext>
            </a:extLst>
          </p:cNvPr>
          <p:cNvSpPr/>
          <p:nvPr/>
        </p:nvSpPr>
        <p:spPr>
          <a:xfrm>
            <a:off x="2063662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hf:</a:t>
            </a:r>
            <a:r>
              <a:rPr lang="en-US" sz="1600" i="1" dirty="0" err="1"/>
              <a:t>HeapFile</a:t>
            </a:r>
            <a:endParaRPr lang="en-US" sz="1600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6E033-7361-110E-75B4-AB33E20E0243}"/>
              </a:ext>
            </a:extLst>
          </p:cNvPr>
          <p:cNvSpPr/>
          <p:nvPr/>
        </p:nvSpPr>
        <p:spPr>
          <a:xfrm>
            <a:off x="4612937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bp:</a:t>
            </a:r>
            <a:r>
              <a:rPr lang="en-US" sz="1600" i="1" dirty="0" err="1"/>
              <a:t>BufferPool</a:t>
            </a:r>
            <a:endParaRPr lang="en-US" sz="1600" i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1642D9-FEF5-FB9B-E159-579DEF83A2E7}"/>
              </a:ext>
            </a:extLst>
          </p:cNvPr>
          <p:cNvSpPr/>
          <p:nvPr/>
        </p:nvSpPr>
        <p:spPr>
          <a:xfrm>
            <a:off x="6233846" y="2567074"/>
            <a:ext cx="539393" cy="8211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54B9D0-AA30-E3A5-ED5D-FDD340278149}"/>
              </a:ext>
            </a:extLst>
          </p:cNvPr>
          <p:cNvSpPr txBox="1"/>
          <p:nvPr/>
        </p:nvSpPr>
        <p:spPr>
          <a:xfrm>
            <a:off x="5878463" y="2259297"/>
            <a:ext cx="1250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pageCache</a:t>
            </a:r>
            <a:endParaRPr lang="en-US" sz="1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B9A8D-17A2-2AC0-0229-134395380478}"/>
              </a:ext>
            </a:extLst>
          </p:cNvPr>
          <p:cNvSpPr/>
          <p:nvPr/>
        </p:nvSpPr>
        <p:spPr>
          <a:xfrm>
            <a:off x="2478802" y="1250601"/>
            <a:ext cx="1576762" cy="385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Project(hf)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301EEF-F78D-693D-42F3-2AF89712691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110378" y="1635882"/>
            <a:ext cx="1156805" cy="32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2BB999C-0526-17DE-9FF0-C3466E165663}"/>
              </a:ext>
            </a:extLst>
          </p:cNvPr>
          <p:cNvSpPr/>
          <p:nvPr/>
        </p:nvSpPr>
        <p:spPr>
          <a:xfrm>
            <a:off x="1389903" y="1963863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6B69D5-5973-399E-48B0-79B37446971E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389902" y="1443242"/>
            <a:ext cx="10889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1CD68D-1A03-D30E-7F66-C2679987AB9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274799" y="1711201"/>
            <a:ext cx="835579" cy="252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B9F2EB-9078-EFD9-DC7B-533071897AAC}"/>
              </a:ext>
            </a:extLst>
          </p:cNvPr>
          <p:cNvSpPr txBox="1"/>
          <p:nvPr/>
        </p:nvSpPr>
        <p:spPr>
          <a:xfrm>
            <a:off x="1490556" y="1201679"/>
            <a:ext cx="988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Iterator()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19A0CD-8218-5F4B-17FA-2807111E13CC}"/>
              </a:ext>
            </a:extLst>
          </p:cNvPr>
          <p:cNvGrpSpPr/>
          <p:nvPr/>
        </p:nvGrpSpPr>
        <p:grpSpPr>
          <a:xfrm>
            <a:off x="2110378" y="2349144"/>
            <a:ext cx="1486702" cy="435860"/>
            <a:chOff x="2813837" y="1989192"/>
            <a:chExt cx="1982269" cy="58114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745B5F8-5EAA-13AB-3967-C2889B6A45E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2813837" y="1989192"/>
              <a:ext cx="959991" cy="581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0D970A-BA26-828F-2500-97949E5762F6}"/>
                </a:ext>
              </a:extLst>
            </p:cNvPr>
            <p:cNvSpPr txBox="1"/>
            <p:nvPr/>
          </p:nvSpPr>
          <p:spPr>
            <a:xfrm>
              <a:off x="3478445" y="2098535"/>
              <a:ext cx="1317661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Iterator()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D261CB6-1BAF-3B3F-6445-DD225AF67E85}"/>
              </a:ext>
            </a:extLst>
          </p:cNvPr>
          <p:cNvSpPr/>
          <p:nvPr/>
        </p:nvSpPr>
        <p:spPr>
          <a:xfrm>
            <a:off x="1343187" y="3606144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f2()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6775BF-6585-676A-818C-B80AC7C9F255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2063662" y="3170284"/>
            <a:ext cx="766709" cy="43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ABF09A4-05E7-F7A0-C14A-3721C9DBC8AA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2784137" y="3170285"/>
            <a:ext cx="2595509" cy="62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EFB6696-F439-2681-D0DF-F45A47D4DA08}"/>
              </a:ext>
            </a:extLst>
          </p:cNvPr>
          <p:cNvSpPr txBox="1"/>
          <p:nvPr/>
        </p:nvSpPr>
        <p:spPr>
          <a:xfrm>
            <a:off x="3061539" y="3273326"/>
            <a:ext cx="1071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GetPage</a:t>
            </a:r>
            <a:r>
              <a:rPr lang="en-US" sz="1400" i="1" dirty="0"/>
              <a:t>()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40DBD2-5708-4DB4-3A29-0519847C6632}"/>
              </a:ext>
            </a:extLst>
          </p:cNvPr>
          <p:cNvGrpSpPr/>
          <p:nvPr/>
        </p:nvGrpSpPr>
        <p:grpSpPr>
          <a:xfrm>
            <a:off x="3597080" y="2658466"/>
            <a:ext cx="1110290" cy="319178"/>
            <a:chOff x="4796106" y="2401622"/>
            <a:chExt cx="1480387" cy="42557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EE70A6-1655-61BF-F4C6-67C832CDD340}"/>
                </a:ext>
              </a:extLst>
            </p:cNvPr>
            <p:cNvSpPr txBox="1"/>
            <p:nvPr/>
          </p:nvSpPr>
          <p:spPr>
            <a:xfrm>
              <a:off x="4848385" y="2401622"/>
              <a:ext cx="1428108" cy="41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/>
                <a:t>readPage</a:t>
              </a:r>
              <a:r>
                <a:rPr lang="en-US" sz="1400" i="1" dirty="0"/>
                <a:t>()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9215FFD-8F53-760E-7F02-F15896B252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106" y="2827192"/>
              <a:ext cx="13544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olded Corner 51">
            <a:extLst>
              <a:ext uri="{FF2B5EF4-FFF2-40B4-BE49-F238E27FC236}">
                <a16:creationId xmlns:a16="http://schemas.microsoft.com/office/drawing/2014/main" id="{5B8A2FAB-3D5C-7E15-992D-79CB9FE2024E}"/>
              </a:ext>
            </a:extLst>
          </p:cNvPr>
          <p:cNvSpPr/>
          <p:nvPr/>
        </p:nvSpPr>
        <p:spPr>
          <a:xfrm>
            <a:off x="6365403" y="2670115"/>
            <a:ext cx="261429" cy="307530"/>
          </a:xfrm>
          <a:prstGeom prst="folded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97113-B7CE-9ECF-BAB9-B617C72D1139}"/>
              </a:ext>
            </a:extLst>
          </p:cNvPr>
          <p:cNvGrpSpPr/>
          <p:nvPr/>
        </p:nvGrpSpPr>
        <p:grpSpPr>
          <a:xfrm>
            <a:off x="2830371" y="3252292"/>
            <a:ext cx="2636767" cy="645190"/>
            <a:chOff x="3773827" y="3193389"/>
            <a:chExt cx="3515689" cy="86025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6EED5B3-4004-62B9-7D72-EE1B565621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73827" y="3193389"/>
              <a:ext cx="3515689" cy="8602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D86ED56-3309-A1B3-E690-1D7D0034AB43}"/>
                </a:ext>
              </a:extLst>
            </p:cNvPr>
            <p:cNvSpPr txBox="1"/>
            <p:nvPr/>
          </p:nvSpPr>
          <p:spPr>
            <a:xfrm>
              <a:off x="5612901" y="3532049"/>
              <a:ext cx="32096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8872B3-05C9-3699-7728-4D70DF1C70E9}"/>
              </a:ext>
            </a:extLst>
          </p:cNvPr>
          <p:cNvGrpSpPr/>
          <p:nvPr/>
        </p:nvGrpSpPr>
        <p:grpSpPr>
          <a:xfrm>
            <a:off x="3643796" y="3031784"/>
            <a:ext cx="969141" cy="369332"/>
            <a:chOff x="4858394" y="2899380"/>
            <a:chExt cx="1292188" cy="492443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A51A1D6-DE64-8C49-CABB-B629E137C4C7}"/>
                </a:ext>
              </a:extLst>
            </p:cNvPr>
            <p:cNvCxnSpPr>
              <a:cxnSpLocks/>
            </p:cNvCxnSpPr>
            <p:nvPr/>
          </p:nvCxnSpPr>
          <p:spPr>
            <a:xfrm>
              <a:off x="4858394" y="2964581"/>
              <a:ext cx="12921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90D83F3-C5A6-F326-B89D-86DC1EE7656C}"/>
                </a:ext>
              </a:extLst>
            </p:cNvPr>
            <p:cNvSpPr txBox="1"/>
            <p:nvPr/>
          </p:nvSpPr>
          <p:spPr>
            <a:xfrm>
              <a:off x="5306497" y="2899380"/>
              <a:ext cx="3209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p</a:t>
              </a:r>
            </a:p>
          </p:txBody>
        </p:sp>
      </p:grpSp>
      <p:sp>
        <p:nvSpPr>
          <p:cNvPr id="63" name="Folded Corner 62">
            <a:extLst>
              <a:ext uri="{FF2B5EF4-FFF2-40B4-BE49-F238E27FC236}">
                <a16:creationId xmlns:a16="http://schemas.microsoft.com/office/drawing/2014/main" id="{F9CFA30B-A24B-6F08-099C-DCD23C755FE5}"/>
              </a:ext>
            </a:extLst>
          </p:cNvPr>
          <p:cNvSpPr/>
          <p:nvPr/>
        </p:nvSpPr>
        <p:spPr>
          <a:xfrm>
            <a:off x="2548553" y="4042901"/>
            <a:ext cx="402699" cy="382032"/>
          </a:xfrm>
          <a:prstGeom prst="folded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&amp;p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885AD63-ABCB-2124-281B-C476FB13C1CD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794166" y="2346754"/>
            <a:ext cx="269496" cy="125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n 11">
            <a:extLst>
              <a:ext uri="{FF2B5EF4-FFF2-40B4-BE49-F238E27FC236}">
                <a16:creationId xmlns:a16="http://schemas.microsoft.com/office/drawing/2014/main" id="{4BCBA952-5BD1-ACF1-B9CD-857A22803944}"/>
              </a:ext>
            </a:extLst>
          </p:cNvPr>
          <p:cNvSpPr/>
          <p:nvPr/>
        </p:nvSpPr>
        <p:spPr>
          <a:xfrm>
            <a:off x="2001804" y="2638957"/>
            <a:ext cx="269496" cy="384451"/>
          </a:xfrm>
          <a:prstGeom prst="ca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4297FFB-7E39-686B-3FD9-10F0BF165A26}"/>
              </a:ext>
            </a:extLst>
          </p:cNvPr>
          <p:cNvSpPr txBox="1">
            <a:spLocks/>
          </p:cNvSpPr>
          <p:nvPr/>
        </p:nvSpPr>
        <p:spPr bwMode="auto">
          <a:xfrm>
            <a:off x="6331130" y="-18136"/>
            <a:ext cx="2812869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5CD30C-6853-F240-F81C-32EE352628DC}"/>
              </a:ext>
            </a:extLst>
          </p:cNvPr>
          <p:cNvSpPr/>
          <p:nvPr/>
        </p:nvSpPr>
        <p:spPr>
          <a:xfrm>
            <a:off x="603929" y="1064291"/>
            <a:ext cx="785973" cy="7579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9055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2" grpId="0" animBg="1"/>
      <p:bldP spid="63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B9A8D-17A2-2AC0-0229-134395380478}"/>
              </a:ext>
            </a:extLst>
          </p:cNvPr>
          <p:cNvSpPr/>
          <p:nvPr/>
        </p:nvSpPr>
        <p:spPr>
          <a:xfrm>
            <a:off x="2478802" y="1250601"/>
            <a:ext cx="1576762" cy="385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Project(hf)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301EEF-F78D-693D-42F3-2AF89712691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110378" y="1635882"/>
            <a:ext cx="1156805" cy="32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2BB999C-0526-17DE-9FF0-C3466E165663}"/>
              </a:ext>
            </a:extLst>
          </p:cNvPr>
          <p:cNvSpPr/>
          <p:nvPr/>
        </p:nvSpPr>
        <p:spPr>
          <a:xfrm>
            <a:off x="1389903" y="1963863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6B69D5-5973-399E-48B0-79B37446971E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389902" y="1443242"/>
            <a:ext cx="10889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1CD68D-1A03-D30E-7F66-C2679987AB9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274799" y="1711201"/>
            <a:ext cx="835579" cy="252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B9F2EB-9078-EFD9-DC7B-533071897AAC}"/>
              </a:ext>
            </a:extLst>
          </p:cNvPr>
          <p:cNvSpPr txBox="1"/>
          <p:nvPr/>
        </p:nvSpPr>
        <p:spPr>
          <a:xfrm>
            <a:off x="1490556" y="1201679"/>
            <a:ext cx="988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Iterator()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19A0CD-8218-5F4B-17FA-2807111E13CC}"/>
              </a:ext>
            </a:extLst>
          </p:cNvPr>
          <p:cNvGrpSpPr/>
          <p:nvPr/>
        </p:nvGrpSpPr>
        <p:grpSpPr>
          <a:xfrm>
            <a:off x="2110378" y="2349144"/>
            <a:ext cx="1486702" cy="435860"/>
            <a:chOff x="2813837" y="1989192"/>
            <a:chExt cx="1982269" cy="58114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745B5F8-5EAA-13AB-3967-C2889B6A45E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2813837" y="1989192"/>
              <a:ext cx="959991" cy="581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0D970A-BA26-828F-2500-97949E5762F6}"/>
                </a:ext>
              </a:extLst>
            </p:cNvPr>
            <p:cNvSpPr txBox="1"/>
            <p:nvPr/>
          </p:nvSpPr>
          <p:spPr>
            <a:xfrm>
              <a:off x="3478445" y="2098535"/>
              <a:ext cx="1317661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Iterator()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D261CB6-1BAF-3B3F-6445-DD225AF67E85}"/>
              </a:ext>
            </a:extLst>
          </p:cNvPr>
          <p:cNvSpPr/>
          <p:nvPr/>
        </p:nvSpPr>
        <p:spPr>
          <a:xfrm>
            <a:off x="1343187" y="3606144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f2()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6775BF-6585-676A-818C-B80AC7C9F255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2063662" y="3170284"/>
            <a:ext cx="766709" cy="43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ABF09A4-05E7-F7A0-C14A-3721C9DBC8AA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2784137" y="3170285"/>
            <a:ext cx="2595509" cy="62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EFB6696-F439-2681-D0DF-F45A47D4DA08}"/>
              </a:ext>
            </a:extLst>
          </p:cNvPr>
          <p:cNvSpPr txBox="1"/>
          <p:nvPr/>
        </p:nvSpPr>
        <p:spPr>
          <a:xfrm>
            <a:off x="3061539" y="3273326"/>
            <a:ext cx="1071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GetPage</a:t>
            </a:r>
            <a:r>
              <a:rPr lang="en-US" sz="1400" i="1" dirty="0"/>
              <a:t>()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EE70A6-1655-61BF-F4C6-67C832CDD340}"/>
              </a:ext>
            </a:extLst>
          </p:cNvPr>
          <p:cNvSpPr txBox="1"/>
          <p:nvPr/>
        </p:nvSpPr>
        <p:spPr>
          <a:xfrm>
            <a:off x="3636289" y="2658467"/>
            <a:ext cx="1071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readPage</a:t>
            </a:r>
            <a:r>
              <a:rPr lang="en-US" sz="1400" i="1" dirty="0"/>
              <a:t>()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9215FFD-8F53-760E-7F02-F15896B25215}"/>
              </a:ext>
            </a:extLst>
          </p:cNvPr>
          <p:cNvCxnSpPr>
            <a:cxnSpLocks/>
          </p:cNvCxnSpPr>
          <p:nvPr/>
        </p:nvCxnSpPr>
        <p:spPr>
          <a:xfrm flipH="1">
            <a:off x="3597080" y="2977644"/>
            <a:ext cx="1015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A51A1D6-DE64-8C49-CABB-B629E137C4C7}"/>
              </a:ext>
            </a:extLst>
          </p:cNvPr>
          <p:cNvCxnSpPr>
            <a:cxnSpLocks/>
          </p:cNvCxnSpPr>
          <p:nvPr/>
        </p:nvCxnSpPr>
        <p:spPr>
          <a:xfrm>
            <a:off x="3643796" y="3080686"/>
            <a:ext cx="9691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6EED5B3-4004-62B9-7D72-EE1B565621DF}"/>
              </a:ext>
            </a:extLst>
          </p:cNvPr>
          <p:cNvCxnSpPr>
            <a:cxnSpLocks/>
          </p:cNvCxnSpPr>
          <p:nvPr/>
        </p:nvCxnSpPr>
        <p:spPr>
          <a:xfrm flipH="1">
            <a:off x="2830371" y="3252292"/>
            <a:ext cx="2636767" cy="64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D86ED56-3309-A1B3-E690-1D7D0034AB43}"/>
              </a:ext>
            </a:extLst>
          </p:cNvPr>
          <p:cNvSpPr txBox="1"/>
          <p:nvPr/>
        </p:nvSpPr>
        <p:spPr>
          <a:xfrm>
            <a:off x="4209677" y="3506287"/>
            <a:ext cx="2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0D83F3-C5A6-F326-B89D-86DC1EE7656C}"/>
              </a:ext>
            </a:extLst>
          </p:cNvPr>
          <p:cNvSpPr txBox="1"/>
          <p:nvPr/>
        </p:nvSpPr>
        <p:spPr>
          <a:xfrm>
            <a:off x="3979872" y="3031785"/>
            <a:ext cx="2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55C7E0-C141-0711-7E44-610451A8BFA2}"/>
              </a:ext>
            </a:extLst>
          </p:cNvPr>
          <p:cNvGrpSpPr/>
          <p:nvPr/>
        </p:nvGrpSpPr>
        <p:grpSpPr>
          <a:xfrm>
            <a:off x="1724614" y="3991423"/>
            <a:ext cx="884220" cy="464286"/>
            <a:chOff x="2299485" y="4178900"/>
            <a:chExt cx="1178959" cy="619049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15E2F2C-A82A-C229-8382-6FBAD06CDB85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>
              <a:off x="2751549" y="4178900"/>
              <a:ext cx="646522" cy="323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6D51644-EA31-34DF-84F3-6937B9BA6502}"/>
                </a:ext>
              </a:extLst>
            </p:cNvPr>
            <p:cNvSpPr txBox="1"/>
            <p:nvPr/>
          </p:nvSpPr>
          <p:spPr>
            <a:xfrm>
              <a:off x="2299485" y="4387579"/>
              <a:ext cx="1178959" cy="4103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Iterator()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F6FC2848-3A91-9DB5-CC0B-746266F8D007}"/>
              </a:ext>
            </a:extLst>
          </p:cNvPr>
          <p:cNvSpPr/>
          <p:nvPr/>
        </p:nvSpPr>
        <p:spPr>
          <a:xfrm>
            <a:off x="1389421" y="4670504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f3()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5441015-6CFF-4B37-98D5-F98D9BAB6C5A}"/>
              </a:ext>
            </a:extLst>
          </p:cNvPr>
          <p:cNvCxnSpPr>
            <a:cxnSpLocks/>
            <a:endCxn id="69" idx="0"/>
          </p:cNvCxnSpPr>
          <p:nvPr/>
        </p:nvCxnSpPr>
        <p:spPr>
          <a:xfrm flipH="1">
            <a:off x="2109896" y="4396989"/>
            <a:ext cx="591166" cy="27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885AD63-ABCB-2124-281B-C476FB13C1CD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794166" y="2346754"/>
            <a:ext cx="269496" cy="125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2B06FB-D2F5-0304-6C8C-EF37BD802BB9}"/>
              </a:ext>
            </a:extLst>
          </p:cNvPr>
          <p:cNvCxnSpPr>
            <a:cxnSpLocks/>
          </p:cNvCxnSpPr>
          <p:nvPr/>
        </p:nvCxnSpPr>
        <p:spPr>
          <a:xfrm>
            <a:off x="1730535" y="3989036"/>
            <a:ext cx="51972" cy="681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98EBE49-E3FD-8709-B62F-58635195E8B9}"/>
              </a:ext>
            </a:extLst>
          </p:cNvPr>
          <p:cNvGrpSpPr/>
          <p:nvPr/>
        </p:nvGrpSpPr>
        <p:grpSpPr>
          <a:xfrm>
            <a:off x="1444145" y="3989036"/>
            <a:ext cx="245152" cy="681468"/>
            <a:chOff x="1925526" y="4175714"/>
            <a:chExt cx="326869" cy="908624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E1E7392-43FD-3844-3585-06B059861E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0867" y="4175714"/>
              <a:ext cx="71528" cy="908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E8583A6-B830-1A48-4808-A11ED044B3C2}"/>
                </a:ext>
              </a:extLst>
            </p:cNvPr>
            <p:cNvSpPr txBox="1"/>
            <p:nvPr/>
          </p:nvSpPr>
          <p:spPr>
            <a:xfrm>
              <a:off x="1925526" y="4459745"/>
              <a:ext cx="3209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604D27-F1C9-9036-224A-B1B5885B6C71}"/>
              </a:ext>
            </a:extLst>
          </p:cNvPr>
          <p:cNvGrpSpPr/>
          <p:nvPr/>
        </p:nvGrpSpPr>
        <p:grpSpPr>
          <a:xfrm>
            <a:off x="1687995" y="2357544"/>
            <a:ext cx="291938" cy="1235047"/>
            <a:chOff x="2250659" y="2000391"/>
            <a:chExt cx="389251" cy="164672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2A40918-4DA5-3A52-6868-D7B30C51542C}"/>
                </a:ext>
              </a:extLst>
            </p:cNvPr>
            <p:cNvSpPr txBox="1"/>
            <p:nvPr/>
          </p:nvSpPr>
          <p:spPr>
            <a:xfrm>
              <a:off x="2250659" y="2709964"/>
              <a:ext cx="3209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66ABB7F-B416-E184-20D7-069606D65A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5676" y="2000391"/>
              <a:ext cx="354234" cy="1646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CF14CA-AD77-3F91-584C-843164C23E31}"/>
              </a:ext>
            </a:extLst>
          </p:cNvPr>
          <p:cNvGrpSpPr/>
          <p:nvPr/>
        </p:nvGrpSpPr>
        <p:grpSpPr>
          <a:xfrm>
            <a:off x="1061087" y="1772416"/>
            <a:ext cx="918846" cy="430360"/>
            <a:chOff x="1414782" y="1220223"/>
            <a:chExt cx="1225128" cy="57381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9E96C2-FC38-840E-787F-B327E5852C91}"/>
                </a:ext>
              </a:extLst>
            </p:cNvPr>
            <p:cNvSpPr txBox="1"/>
            <p:nvPr/>
          </p:nvSpPr>
          <p:spPr>
            <a:xfrm>
              <a:off x="1414782" y="1301594"/>
              <a:ext cx="52554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t’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D976464-C681-DB41-C5A4-557EE8E0D0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3639" y="1220223"/>
              <a:ext cx="1096271" cy="2664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814F2E7E-1399-6CAD-C7D5-E27687AC224F}"/>
              </a:ext>
            </a:extLst>
          </p:cNvPr>
          <p:cNvSpPr txBox="1">
            <a:spLocks/>
          </p:cNvSpPr>
          <p:nvPr/>
        </p:nvSpPr>
        <p:spPr bwMode="auto">
          <a:xfrm>
            <a:off x="6331130" y="-18136"/>
            <a:ext cx="2812869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C75CA5-77AB-AEBA-2947-F2659FB112F7}"/>
              </a:ext>
            </a:extLst>
          </p:cNvPr>
          <p:cNvSpPr/>
          <p:nvPr/>
        </p:nvSpPr>
        <p:spPr>
          <a:xfrm>
            <a:off x="2063662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hf:</a:t>
            </a:r>
            <a:r>
              <a:rPr lang="en-US" sz="1600" i="1" dirty="0" err="1"/>
              <a:t>HeapFile</a:t>
            </a:r>
            <a:endParaRPr lang="en-US" sz="1600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D97059-561F-D5CC-9D3E-EC191041F446}"/>
              </a:ext>
            </a:extLst>
          </p:cNvPr>
          <p:cNvSpPr/>
          <p:nvPr/>
        </p:nvSpPr>
        <p:spPr>
          <a:xfrm>
            <a:off x="4612937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bp:</a:t>
            </a:r>
            <a:r>
              <a:rPr lang="en-US" sz="1600" i="1" dirty="0" err="1"/>
              <a:t>BufferPool</a:t>
            </a:r>
            <a:endParaRPr lang="en-US" sz="16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60DB2D-02D0-1864-19F7-17016D4E458B}"/>
              </a:ext>
            </a:extLst>
          </p:cNvPr>
          <p:cNvSpPr/>
          <p:nvPr/>
        </p:nvSpPr>
        <p:spPr>
          <a:xfrm>
            <a:off x="6233846" y="2567074"/>
            <a:ext cx="539393" cy="8211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CFC14B-E0E4-FFCB-D9CF-68B7079910B0}"/>
              </a:ext>
            </a:extLst>
          </p:cNvPr>
          <p:cNvSpPr txBox="1"/>
          <p:nvPr/>
        </p:nvSpPr>
        <p:spPr>
          <a:xfrm>
            <a:off x="5878463" y="2259297"/>
            <a:ext cx="1250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pageCache</a:t>
            </a:r>
            <a:endParaRPr lang="en-US" sz="1400" i="1" dirty="0"/>
          </a:p>
        </p:txBody>
      </p:sp>
      <p:sp>
        <p:nvSpPr>
          <p:cNvPr id="22" name="Folded Corner 21">
            <a:extLst>
              <a:ext uri="{FF2B5EF4-FFF2-40B4-BE49-F238E27FC236}">
                <a16:creationId xmlns:a16="http://schemas.microsoft.com/office/drawing/2014/main" id="{87B556FB-1273-1AFA-126D-3C4EABEAF668}"/>
              </a:ext>
            </a:extLst>
          </p:cNvPr>
          <p:cNvSpPr/>
          <p:nvPr/>
        </p:nvSpPr>
        <p:spPr>
          <a:xfrm>
            <a:off x="6365403" y="2670115"/>
            <a:ext cx="261429" cy="307530"/>
          </a:xfrm>
          <a:prstGeom prst="folded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3" name="Folded Corner 22">
            <a:extLst>
              <a:ext uri="{FF2B5EF4-FFF2-40B4-BE49-F238E27FC236}">
                <a16:creationId xmlns:a16="http://schemas.microsoft.com/office/drawing/2014/main" id="{3C7A9E52-2252-9F27-368D-A65DA4401D1B}"/>
              </a:ext>
            </a:extLst>
          </p:cNvPr>
          <p:cNvSpPr/>
          <p:nvPr/>
        </p:nvSpPr>
        <p:spPr>
          <a:xfrm>
            <a:off x="2548553" y="4042901"/>
            <a:ext cx="402699" cy="382032"/>
          </a:xfrm>
          <a:prstGeom prst="folded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&amp;p</a:t>
            </a:r>
          </a:p>
        </p:txBody>
      </p:sp>
      <p:sp>
        <p:nvSpPr>
          <p:cNvPr id="24" name="Can 23">
            <a:extLst>
              <a:ext uri="{FF2B5EF4-FFF2-40B4-BE49-F238E27FC236}">
                <a16:creationId xmlns:a16="http://schemas.microsoft.com/office/drawing/2014/main" id="{C2A62C5A-4BA1-CD2C-D04B-58965A606ABC}"/>
              </a:ext>
            </a:extLst>
          </p:cNvPr>
          <p:cNvSpPr/>
          <p:nvPr/>
        </p:nvSpPr>
        <p:spPr>
          <a:xfrm>
            <a:off x="2001804" y="2638957"/>
            <a:ext cx="269496" cy="384451"/>
          </a:xfrm>
          <a:prstGeom prst="ca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E0C1BA-0BFA-B7B1-0D38-AD469EA5BA90}"/>
              </a:ext>
            </a:extLst>
          </p:cNvPr>
          <p:cNvSpPr/>
          <p:nvPr/>
        </p:nvSpPr>
        <p:spPr>
          <a:xfrm>
            <a:off x="603929" y="1064291"/>
            <a:ext cx="785973" cy="7579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6872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75F3-1CC8-4B5B-9453-39837A6A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Records and Rids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85F3-D6D1-3C36-4B41-8F983F23A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query like:</a:t>
            </a:r>
            <a:br>
              <a:rPr lang="en-US" dirty="0"/>
            </a:br>
            <a:r>
              <a:rPr lang="en-US" dirty="0"/>
              <a:t>	DELETE FROM x WHERE f &gt; 10</a:t>
            </a:r>
            <a:br>
              <a:rPr lang="en-US" dirty="0"/>
            </a:br>
            <a:r>
              <a:rPr lang="en-US" dirty="0"/>
              <a:t>This is translated into a plan like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F3961-0761-C80E-11DD-CD4B4ADE7221}"/>
              </a:ext>
            </a:extLst>
          </p:cNvPr>
          <p:cNvSpPr/>
          <p:nvPr/>
        </p:nvSpPr>
        <p:spPr>
          <a:xfrm>
            <a:off x="2001033" y="4873708"/>
            <a:ext cx="1456151" cy="460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File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2C50C-7A0C-26AC-A343-EFBF8530C42F}"/>
              </a:ext>
            </a:extLst>
          </p:cNvPr>
          <p:cNvSpPr/>
          <p:nvPr/>
        </p:nvSpPr>
        <p:spPr>
          <a:xfrm>
            <a:off x="2001033" y="4132610"/>
            <a:ext cx="1456151" cy="460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94F4B3-5750-3B6C-A449-BE36FB3D63EE}"/>
              </a:ext>
            </a:extLst>
          </p:cNvPr>
          <p:cNvSpPr/>
          <p:nvPr/>
        </p:nvSpPr>
        <p:spPr>
          <a:xfrm>
            <a:off x="2007296" y="3397890"/>
            <a:ext cx="1456151" cy="460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E5823C-EE63-D1F8-007D-3AC73F04A9FC}"/>
              </a:ext>
            </a:extLst>
          </p:cNvPr>
          <p:cNvCxnSpPr>
            <a:stCxn id="4" idx="0"/>
            <a:endCxn id="5" idx="2"/>
          </p:cNvCxnSpPr>
          <p:nvPr/>
        </p:nvCxnSpPr>
        <p:spPr>
          <a:xfrm flipV="1">
            <a:off x="2729108" y="4592941"/>
            <a:ext cx="0" cy="28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32D352-2E7F-A737-5B48-577C2A043922}"/>
              </a:ext>
            </a:extLst>
          </p:cNvPr>
          <p:cNvCxnSpPr/>
          <p:nvPr/>
        </p:nvCxnSpPr>
        <p:spPr>
          <a:xfrm flipV="1">
            <a:off x="2729108" y="3851843"/>
            <a:ext cx="0" cy="28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A496997-CD13-AC2E-AF85-7A2BEAA00903}"/>
              </a:ext>
            </a:extLst>
          </p:cNvPr>
          <p:cNvSpPr/>
          <p:nvPr/>
        </p:nvSpPr>
        <p:spPr>
          <a:xfrm>
            <a:off x="3616891" y="3858221"/>
            <a:ext cx="955109" cy="20256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C4022-7749-A7F3-503C-4685612FFBCF}"/>
              </a:ext>
            </a:extLst>
          </p:cNvPr>
          <p:cNvSpPr txBox="1"/>
          <p:nvPr/>
        </p:nvSpPr>
        <p:spPr>
          <a:xfrm>
            <a:off x="4654201" y="3638029"/>
            <a:ext cx="3396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Q: How does the delete operator know which records to delete?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965EA-76E0-421A-3E39-109E397EF4AE}"/>
              </a:ext>
            </a:extLst>
          </p:cNvPr>
          <p:cNvSpPr txBox="1"/>
          <p:nvPr/>
        </p:nvSpPr>
        <p:spPr>
          <a:xfrm>
            <a:off x="4654201" y="4411376"/>
            <a:ext cx="3396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A: Each record from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HeapFile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is annotated with a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record 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that is used to identify the position of the record in the heap file to be deleted</a:t>
            </a:r>
          </a:p>
        </p:txBody>
      </p:sp>
    </p:spTree>
    <p:extLst>
      <p:ext uri="{BB962C8B-B14F-4D97-AF65-F5344CB8AC3E}">
        <p14:creationId xmlns:p14="http://schemas.microsoft.com/office/powerpoint/2010/main" val="22916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75F3-1CC8-4B5B-9453-39837A6A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88" y="0"/>
            <a:ext cx="7886700" cy="994172"/>
          </a:xfrm>
        </p:spPr>
        <p:txBody>
          <a:bodyPr/>
          <a:lstStyle/>
          <a:p>
            <a:r>
              <a:rPr lang="en-US" dirty="0"/>
              <a:t>Deleting Records and Rids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084126F-7FC0-189F-F57A-985D86717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2" y="1517245"/>
            <a:ext cx="8963156" cy="231343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Remove the provided tuple from the </a:t>
            </a:r>
            <a:r>
              <a:rPr lang="en-US" sz="1350" dirty="0" err="1">
                <a:solidFill>
                  <a:srgbClr val="6A9955"/>
                </a:solidFill>
                <a:latin typeface="Menlo" panose="020B0609030804020204" pitchFamily="49" charset="0"/>
              </a:rPr>
              <a:t>HeapFile</a:t>
            </a: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. This method should use the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[</a:t>
            </a:r>
            <a:r>
              <a:rPr lang="en-US" sz="1350" dirty="0" err="1">
                <a:solidFill>
                  <a:srgbClr val="6A9955"/>
                </a:solidFill>
                <a:latin typeface="Menlo" panose="020B0609030804020204" pitchFamily="49" charset="0"/>
              </a:rPr>
              <a:t>Tuple.Rid</a:t>
            </a: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] field of t to determine which tuple to remove.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This method is only called with tuples that are read from storage via the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[Iterator] method, so you can so you can supply the value of the Rid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for tuples as they are read via [Iterator]. Note that Rid is an empty interface,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so you can supply any object you wish. You will likely want to identify the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heap page and slot within the page that the tuple came from.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 err="1">
                <a:solidFill>
                  <a:srgbClr val="569CD6"/>
                </a:solidFill>
                <a:latin typeface="Menlo" panose="020B0609030804020204" pitchFamily="49" charset="0"/>
              </a:rPr>
              <a:t>func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 (f </a:t>
            </a:r>
            <a:r>
              <a:rPr lang="en-US" sz="1350" dirty="0">
                <a:solidFill>
                  <a:srgbClr val="D4D4D4"/>
                </a:solidFill>
                <a:latin typeface="Menlo" panose="020B0609030804020204" pitchFamily="49" charset="0"/>
              </a:rPr>
              <a:t>*</a:t>
            </a:r>
            <a:r>
              <a:rPr lang="en-US" sz="1350" dirty="0" err="1">
                <a:solidFill>
                  <a:srgbClr val="CCCCCC"/>
                </a:solidFill>
                <a:latin typeface="Menlo" panose="020B0609030804020204" pitchFamily="49" charset="0"/>
              </a:rPr>
              <a:t>HeapFile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) </a:t>
            </a:r>
            <a:r>
              <a:rPr lang="en-US" sz="1350" dirty="0" err="1">
                <a:solidFill>
                  <a:srgbClr val="DCDCAA"/>
                </a:solidFill>
                <a:latin typeface="Menlo" panose="020B0609030804020204" pitchFamily="49" charset="0"/>
              </a:rPr>
              <a:t>deleteTuple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(t </a:t>
            </a:r>
            <a:r>
              <a:rPr lang="en-US" sz="1350" dirty="0">
                <a:solidFill>
                  <a:srgbClr val="D4D4D4"/>
                </a:solidFill>
                <a:latin typeface="Menlo" panose="020B0609030804020204" pitchFamily="49" charset="0"/>
              </a:rPr>
              <a:t>*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Tuple, </a:t>
            </a:r>
            <a:r>
              <a:rPr lang="en-US" sz="1350" dirty="0" err="1">
                <a:solidFill>
                  <a:srgbClr val="CCCCCC"/>
                </a:solidFill>
                <a:latin typeface="Menlo" panose="020B0609030804020204" pitchFamily="49" charset="0"/>
              </a:rPr>
              <a:t>tid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 </a:t>
            </a:r>
            <a:r>
              <a:rPr lang="en-US" sz="1350" dirty="0" err="1">
                <a:solidFill>
                  <a:srgbClr val="CCCCCC"/>
                </a:solidFill>
                <a:latin typeface="Menlo" panose="020B0609030804020204" pitchFamily="49" charset="0"/>
              </a:rPr>
              <a:t>TransactionID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) </a:t>
            </a:r>
            <a:r>
              <a:rPr lang="en-US" sz="1350" dirty="0">
                <a:solidFill>
                  <a:srgbClr val="4EC9B0"/>
                </a:solidFill>
                <a:latin typeface="Menlo" panose="020B0609030804020204" pitchFamily="49" charset="0"/>
              </a:rPr>
              <a:t>error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 {</a:t>
            </a:r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235EC-BDF1-C0C4-0C84-91E9D40F0E7A}"/>
              </a:ext>
            </a:extLst>
          </p:cNvPr>
          <p:cNvSpPr txBox="1"/>
          <p:nvPr/>
        </p:nvSpPr>
        <p:spPr>
          <a:xfrm>
            <a:off x="90421" y="4084924"/>
            <a:ext cx="8731034" cy="238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deleteTuple</a:t>
            </a:r>
            <a:r>
              <a:rPr lang="en-US" dirty="0"/>
              <a:t> will be called by the delete operator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the </a:t>
            </a:r>
            <a:r>
              <a:rPr lang="en-US" dirty="0" err="1"/>
              <a:t>t.Rid</a:t>
            </a:r>
            <a:r>
              <a:rPr lang="en-US" dirty="0"/>
              <a:t> object, you can clear out the position in the heap file containing the record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</a:t>
            </a:r>
            <a:r>
              <a:rPr lang="en-US" dirty="0" err="1"/>
              <a:t>heapfile</a:t>
            </a:r>
            <a:r>
              <a:rPr lang="en-US" dirty="0"/>
              <a:t> implementation supplies the Rid in the iterator, and so you can identify this position however you like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 standard Rid implementation is a page number and a slot within the page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Recall that all pages have the same number of slots</a:t>
            </a:r>
          </a:p>
        </p:txBody>
      </p:sp>
    </p:spTree>
    <p:extLst>
      <p:ext uri="{BB962C8B-B14F-4D97-AF65-F5344CB8AC3E}">
        <p14:creationId xmlns:p14="http://schemas.microsoft.com/office/powerpoint/2010/main" val="17756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1B2CA81-2E65-7D49-875C-CDC2B9A85D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28600" y="228600"/>
            <a:ext cx="9144000" cy="6424613"/>
          </a:xfrm>
        </p:spPr>
        <p:txBody>
          <a:bodyPr lIns="90000" tIns="46800" rIns="90000" bIns="46800" anchor="t"/>
          <a:lstStyle/>
          <a:p>
            <a:pPr algn="l"/>
            <a:r>
              <a:rPr lang="en-US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computeFieldSum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string, td </a:t>
            </a:r>
            <a:r>
              <a:rPr lang="en-US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TupleDesc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sumField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string</a:t>
            </a:r>
          </a:p>
          <a:p>
            <a:pPr algn="l"/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(int, error) {</a:t>
            </a:r>
          </a:p>
          <a:p>
            <a:pPr algn="l"/>
            <a:endParaRPr lang="en-US" sz="1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l"/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//Create buffer pool 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bp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NewBufferPool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(10)</a:t>
            </a:r>
          </a:p>
          <a:p>
            <a:pPr lvl="1" algn="l"/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hf, err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NewHeapFile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myfile.dat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&amp;td, bp)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err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hf.LoadFromCSV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CSVfile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true, ",", false)</a:t>
            </a:r>
          </a:p>
          <a:p>
            <a:pPr lvl="1" algn="l"/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//find the column 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fieldNo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err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findFieldInTd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sumField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"",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}, &amp;td)</a:t>
            </a:r>
          </a:p>
          <a:p>
            <a:pPr lvl="1" algn="l"/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l"/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//Start a transaction -&gt; we will do the implementation in another lab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NewTID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bp.BeginTransaction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err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hf.Iterator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algn="l"/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//Iterate through the tuples and sum them up. 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sum := 0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for {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tup, err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tup.Fields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fieldNo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IntField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sum += int(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 algn="l"/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bp.CommitTransaction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//commit transaction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sum, nil 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the value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0115726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59D0-7D4D-C7A6-D9CC-82B10743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Fun!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9DF73-1836-4189-7B3E-58882C3C1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414" y="2226469"/>
            <a:ext cx="4766936" cy="3263504"/>
          </a:xfrm>
        </p:spPr>
        <p:txBody>
          <a:bodyPr/>
          <a:lstStyle/>
          <a:p>
            <a:r>
              <a:rPr lang="en-US" dirty="0"/>
              <a:t>Start early</a:t>
            </a:r>
          </a:p>
          <a:p>
            <a:r>
              <a:rPr lang="en-US" dirty="0"/>
              <a:t>Let us know what you find confusing on Piazza!</a:t>
            </a:r>
          </a:p>
          <a:p>
            <a:endParaRPr lang="en-US" dirty="0"/>
          </a:p>
        </p:txBody>
      </p:sp>
      <p:pic>
        <p:nvPicPr>
          <p:cNvPr id="1026" name="Picture 2" descr="Funny Homework Meme A Day May Come When I Start My Assignments Image">
            <a:extLst>
              <a:ext uri="{FF2B5EF4-FFF2-40B4-BE49-F238E27FC236}">
                <a16:creationId xmlns:a16="http://schemas.microsoft.com/office/drawing/2014/main" id="{AC36D77D-CE45-B030-40D8-3240709C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8" y="2226469"/>
            <a:ext cx="2997530" cy="31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8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F986E6-3FC6-7EC8-2C69-F94E692B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650"/>
            <a:ext cx="8229600" cy="875312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What happens inside?</a:t>
            </a:r>
            <a:endParaRPr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FD80B99-76B5-2A8D-6A61-65639AA7C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39" y="855662"/>
            <a:ext cx="7772400" cy="5451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F7780E-B5A3-8121-AB12-1324AE5D653B}"/>
              </a:ext>
            </a:extLst>
          </p:cNvPr>
          <p:cNvSpPr/>
          <p:nvPr/>
        </p:nvSpPr>
        <p:spPr>
          <a:xfrm>
            <a:off x="809297" y="966952"/>
            <a:ext cx="1292772" cy="5150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5F2AD3-AA63-FF99-D95D-5BC11AA1A952}"/>
              </a:ext>
            </a:extLst>
          </p:cNvPr>
          <p:cNvSpPr/>
          <p:nvPr/>
        </p:nvSpPr>
        <p:spPr>
          <a:xfrm>
            <a:off x="2305926" y="1006582"/>
            <a:ext cx="3926707" cy="9063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BBDE42-C1B0-0F54-7C7C-55B58B92C1B9}"/>
              </a:ext>
            </a:extLst>
          </p:cNvPr>
          <p:cNvSpPr/>
          <p:nvPr/>
        </p:nvSpPr>
        <p:spPr>
          <a:xfrm>
            <a:off x="2305926" y="2063804"/>
            <a:ext cx="6380874" cy="463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Client makes conn, </a:t>
            </a:r>
            <a:r>
              <a:rPr lang="en-US" sz="2800" dirty="0" err="1">
                <a:solidFill>
                  <a:schemeClr val="tx1"/>
                </a:solidFill>
              </a:rPr>
              <a:t>xmits</a:t>
            </a:r>
            <a:r>
              <a:rPr lang="en-US" sz="2800" dirty="0">
                <a:solidFill>
                  <a:schemeClr val="tx1"/>
                </a:solidFill>
              </a:rPr>
              <a:t> SQL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Admission control prevents too much incoming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Check role-based privileges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Query gets assigned to a “worker”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How should you do the work?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Process per worker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Thread per worker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Process pool</a:t>
            </a:r>
          </a:p>
        </p:txBody>
      </p:sp>
    </p:spTree>
    <p:extLst>
      <p:ext uri="{BB962C8B-B14F-4D97-AF65-F5344CB8AC3E}">
        <p14:creationId xmlns:p14="http://schemas.microsoft.com/office/powerpoint/2010/main" val="36330106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91174596-DD19-AD4E-B169-99ADCA4C7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What is </a:t>
            </a:r>
            <a:r>
              <a:rPr lang="en-GB" altLang="en-US" dirty="0" err="1"/>
              <a:t>GoDB</a:t>
            </a:r>
            <a:r>
              <a:rPr lang="en-GB" altLang="en-US" dirty="0"/>
              <a:t>?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4E9E6F7-33C4-4747-BAA4-A50A1B3A4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01000" cy="4891088"/>
          </a:xfrm>
        </p:spPr>
        <p:txBody>
          <a:bodyPr lIns="90000" tIns="46800" rIns="90000" bIns="46800"/>
          <a:lstStyle/>
          <a:p>
            <a:pPr marL="336550" indent="-336550" eaLnBrk="1" hangingPunct="1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A basic database system written in Go</a:t>
            </a:r>
          </a:p>
          <a:p>
            <a:pPr marL="336550" indent="-336550" eaLnBrk="1" hangingPunct="1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SQL Front-end (Provided for later labs)</a:t>
            </a:r>
          </a:p>
          <a:p>
            <a:pPr marL="736600" lvl="1" indent="-279400" eaLnBrk="1" hangingPunct="1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Heap files &amp; Buffer Pool (Lab 1)</a:t>
            </a:r>
          </a:p>
          <a:p>
            <a:pPr marL="736600" lvl="1" indent="-279400" eaLnBrk="1" hangingPunct="1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Basic Operators (Labs 2)</a:t>
            </a:r>
          </a:p>
          <a:p>
            <a:pPr marL="736600" lvl="1" indent="-279400" eaLnBrk="1" hangingPunct="1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Transactions &amp; Recovery (Lab 3)</a:t>
            </a:r>
          </a:p>
          <a:p>
            <a:pPr marL="736600" lvl="1" indent="-279400" eaLnBrk="1" hangingPunct="1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Indexes (Lab 4)</a:t>
            </a:r>
          </a:p>
        </p:txBody>
      </p:sp>
    </p:spTree>
    <p:extLst>
      <p:ext uri="{BB962C8B-B14F-4D97-AF65-F5344CB8AC3E}">
        <p14:creationId xmlns:p14="http://schemas.microsoft.com/office/powerpoint/2010/main" val="2704499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CE96D7C4-C740-B046-A15C-8751DAD98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-53975"/>
            <a:ext cx="7772400" cy="719138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Module Diagram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81B19E-46F5-A119-9929-77A86E517FFB}"/>
              </a:ext>
            </a:extLst>
          </p:cNvPr>
          <p:cNvSpPr/>
          <p:nvPr/>
        </p:nvSpPr>
        <p:spPr>
          <a:xfrm>
            <a:off x="298889" y="1074365"/>
            <a:ext cx="1736034" cy="410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catalog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06C36-3821-1767-0298-0F9A7A83FF47}"/>
              </a:ext>
            </a:extLst>
          </p:cNvPr>
          <p:cNvSpPr txBox="1"/>
          <p:nvPr/>
        </p:nvSpPr>
        <p:spPr>
          <a:xfrm>
            <a:off x="215134" y="1588932"/>
            <a:ext cx="30830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GetTable</a:t>
            </a:r>
            <a:r>
              <a:rPr lang="en-US" sz="1400" b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findTablesWithColumn</a:t>
            </a:r>
            <a:r>
              <a:rPr lang="en-US" sz="1400" b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400" b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381232-B351-DBE9-8334-7F555B80F146}"/>
              </a:ext>
            </a:extLst>
          </p:cNvPr>
          <p:cNvSpPr/>
          <p:nvPr/>
        </p:nvSpPr>
        <p:spPr>
          <a:xfrm>
            <a:off x="4546775" y="1054317"/>
            <a:ext cx="1736034" cy="410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buffer_pool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89D3D-DDF3-0674-BA2C-ECFEDD266437}"/>
              </a:ext>
            </a:extLst>
          </p:cNvPr>
          <p:cNvSpPr txBox="1"/>
          <p:nvPr/>
        </p:nvSpPr>
        <p:spPr>
          <a:xfrm>
            <a:off x="6429667" y="974813"/>
            <a:ext cx="23541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GetPage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FlushAllPages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1B66F-055C-955D-9A18-25137D45A0A5}"/>
              </a:ext>
            </a:extLst>
          </p:cNvPr>
          <p:cNvSpPr/>
          <p:nvPr/>
        </p:nvSpPr>
        <p:spPr>
          <a:xfrm>
            <a:off x="3111899" y="2403157"/>
            <a:ext cx="1736034" cy="410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heap_file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5BEB6-E848-AF88-0A69-C484DB4D2015}"/>
              </a:ext>
            </a:extLst>
          </p:cNvPr>
          <p:cNvSpPr txBox="1"/>
          <p:nvPr/>
        </p:nvSpPr>
        <p:spPr>
          <a:xfrm>
            <a:off x="2997355" y="2813974"/>
            <a:ext cx="364434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readPage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insertTuple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deleteTuple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flushPage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Iterator(…)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48C66A-03A9-32A5-3F37-B62B565B2564}"/>
              </a:ext>
            </a:extLst>
          </p:cNvPr>
          <p:cNvSpPr/>
          <p:nvPr/>
        </p:nvSpPr>
        <p:spPr>
          <a:xfrm>
            <a:off x="5923722" y="2356107"/>
            <a:ext cx="1736034" cy="410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heap_page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9EA52-18D3-259F-8564-A97DE0CAEA3E}"/>
              </a:ext>
            </a:extLst>
          </p:cNvPr>
          <p:cNvSpPr txBox="1"/>
          <p:nvPr/>
        </p:nvSpPr>
        <p:spPr>
          <a:xfrm>
            <a:off x="5923722" y="2879230"/>
            <a:ext cx="333954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isDirty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setDirty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insertTuple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deleteTuple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tupleIter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4799B6-66C2-C93F-9E5B-4B3B5EF179E3}"/>
              </a:ext>
            </a:extLst>
          </p:cNvPr>
          <p:cNvCxnSpPr>
            <a:cxnSpLocks/>
          </p:cNvCxnSpPr>
          <p:nvPr/>
        </p:nvCxnSpPr>
        <p:spPr>
          <a:xfrm>
            <a:off x="4940699" y="2608565"/>
            <a:ext cx="87464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996D30-5B1D-DDC7-CFE3-030F16FE6FBC}"/>
              </a:ext>
            </a:extLst>
          </p:cNvPr>
          <p:cNvCxnSpPr>
            <a:cxnSpLocks/>
          </p:cNvCxnSpPr>
          <p:nvPr/>
        </p:nvCxnSpPr>
        <p:spPr>
          <a:xfrm flipV="1">
            <a:off x="4301282" y="1645445"/>
            <a:ext cx="713220" cy="62519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144DA4-627A-BDC1-0DE1-1DC56302D65F}"/>
              </a:ext>
            </a:extLst>
          </p:cNvPr>
          <p:cNvSpPr txBox="1"/>
          <p:nvPr/>
        </p:nvSpPr>
        <p:spPr>
          <a:xfrm>
            <a:off x="4872217" y="22441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8A49D7-FAD0-C6D4-EEEE-50390D2A5993}"/>
              </a:ext>
            </a:extLst>
          </p:cNvPr>
          <p:cNvSpPr txBox="1"/>
          <p:nvPr/>
        </p:nvSpPr>
        <p:spPr>
          <a:xfrm>
            <a:off x="5539454" y="22129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24C567-12EA-8A19-E9B2-7C9DE1CC911C}"/>
              </a:ext>
            </a:extLst>
          </p:cNvPr>
          <p:cNvSpPr txBox="1"/>
          <p:nvPr/>
        </p:nvSpPr>
        <p:spPr>
          <a:xfrm>
            <a:off x="3287746" y="1713477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Reads/write pages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from file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1F7D12-1B71-C297-BD1D-39B2DF019028}"/>
              </a:ext>
            </a:extLst>
          </p:cNvPr>
          <p:cNvCxnSpPr>
            <a:cxnSpLocks/>
          </p:cNvCxnSpPr>
          <p:nvPr/>
        </p:nvCxnSpPr>
        <p:spPr>
          <a:xfrm flipH="1" flipV="1">
            <a:off x="5923722" y="1694349"/>
            <a:ext cx="580279" cy="53217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739E34A-0217-2E9A-1C83-E7E56B985C25}"/>
              </a:ext>
            </a:extLst>
          </p:cNvPr>
          <p:cNvSpPr txBox="1"/>
          <p:nvPr/>
        </p:nvSpPr>
        <p:spPr>
          <a:xfrm>
            <a:off x="6403162" y="1727207"/>
            <a:ext cx="238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Buffers pages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Marks pages as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direty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7041CD-4236-7C98-945E-C6E04EA6ADDB}"/>
              </a:ext>
            </a:extLst>
          </p:cNvPr>
          <p:cNvSpPr txBox="1"/>
          <p:nvPr/>
        </p:nvSpPr>
        <p:spPr>
          <a:xfrm>
            <a:off x="5610396" y="15719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D7655C-E19C-0836-C106-184AA04A169D}"/>
              </a:ext>
            </a:extLst>
          </p:cNvPr>
          <p:cNvSpPr txBox="1"/>
          <p:nvPr/>
        </p:nvSpPr>
        <p:spPr>
          <a:xfrm>
            <a:off x="6127650" y="19546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529C89-8E9E-D58A-EA59-164057D20DEB}"/>
              </a:ext>
            </a:extLst>
          </p:cNvPr>
          <p:cNvSpPr/>
          <p:nvPr/>
        </p:nvSpPr>
        <p:spPr>
          <a:xfrm>
            <a:off x="202749" y="4324996"/>
            <a:ext cx="1736034" cy="410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7E4695-453B-1C02-C19E-97BBB1B01C00}"/>
              </a:ext>
            </a:extLst>
          </p:cNvPr>
          <p:cNvSpPr txBox="1"/>
          <p:nvPr/>
        </p:nvSpPr>
        <p:spPr>
          <a:xfrm>
            <a:off x="5028670" y="4280687"/>
            <a:ext cx="2631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 operators return iterators as closures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2812E7-FC5F-7DE6-9BA8-738AC4288DF0}"/>
              </a:ext>
            </a:extLst>
          </p:cNvPr>
          <p:cNvSpPr/>
          <p:nvPr/>
        </p:nvSpPr>
        <p:spPr>
          <a:xfrm>
            <a:off x="3042413" y="5091428"/>
            <a:ext cx="1736034" cy="410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6E8313-5C6D-9F5F-7672-795B96C0BBC3}"/>
              </a:ext>
            </a:extLst>
          </p:cNvPr>
          <p:cNvSpPr/>
          <p:nvPr/>
        </p:nvSpPr>
        <p:spPr>
          <a:xfrm>
            <a:off x="3042413" y="5665850"/>
            <a:ext cx="1736034" cy="410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8148060-D6CB-A22A-D76C-C7945ACB6F78}"/>
              </a:ext>
            </a:extLst>
          </p:cNvPr>
          <p:cNvSpPr/>
          <p:nvPr/>
        </p:nvSpPr>
        <p:spPr>
          <a:xfrm>
            <a:off x="3042413" y="6240272"/>
            <a:ext cx="1736034" cy="410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A3624A-C1F1-6F95-9366-CFC98BF227D9}"/>
              </a:ext>
            </a:extLst>
          </p:cNvPr>
          <p:cNvSpPr/>
          <p:nvPr/>
        </p:nvSpPr>
        <p:spPr>
          <a:xfrm>
            <a:off x="3042413" y="4542298"/>
            <a:ext cx="1736034" cy="410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Scan</a:t>
            </a: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//</a:t>
            </a:r>
            <a:r>
              <a:rPr lang="en-US" sz="1050" dirty="0" err="1">
                <a:solidFill>
                  <a:schemeClr val="accent6">
                    <a:lumMod val="50000"/>
                  </a:schemeClr>
                </a:solidFill>
              </a:rPr>
              <a:t>heap_file.Iterator</a:t>
            </a: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09A78F4-82C3-4FE2-D649-1A6AA48BF2F1}"/>
              </a:ext>
            </a:extLst>
          </p:cNvPr>
          <p:cNvSpPr/>
          <p:nvPr/>
        </p:nvSpPr>
        <p:spPr>
          <a:xfrm>
            <a:off x="202749" y="5063659"/>
            <a:ext cx="1736034" cy="410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Optimizer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1FD05-9F31-5C06-2C34-BB57EB439C38}"/>
              </a:ext>
            </a:extLst>
          </p:cNvPr>
          <p:cNvSpPr/>
          <p:nvPr/>
        </p:nvSpPr>
        <p:spPr>
          <a:xfrm>
            <a:off x="2861609" y="4215330"/>
            <a:ext cx="2079090" cy="25692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E914054-CCE6-42B0-D69A-AA7666BBEF5C}"/>
              </a:ext>
            </a:extLst>
          </p:cNvPr>
          <p:cNvCxnSpPr>
            <a:cxnSpLocks/>
          </p:cNvCxnSpPr>
          <p:nvPr/>
        </p:nvCxnSpPr>
        <p:spPr>
          <a:xfrm>
            <a:off x="1938783" y="5317713"/>
            <a:ext cx="87464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21C9D30-A293-BBFE-C84E-874BED361D62}"/>
              </a:ext>
            </a:extLst>
          </p:cNvPr>
          <p:cNvSpPr txBox="1"/>
          <p:nvPr/>
        </p:nvSpPr>
        <p:spPr>
          <a:xfrm>
            <a:off x="2861609" y="4194148"/>
            <a:ext cx="14396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Operators</a:t>
            </a:r>
            <a:endParaRPr lang="en-US" sz="14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F0C1961-DFA3-B4AB-E774-7E7B1C9120D2}"/>
              </a:ext>
            </a:extLst>
          </p:cNvPr>
          <p:cNvCxnSpPr>
            <a:cxnSpLocks/>
          </p:cNvCxnSpPr>
          <p:nvPr/>
        </p:nvCxnSpPr>
        <p:spPr>
          <a:xfrm>
            <a:off x="4158522" y="3967238"/>
            <a:ext cx="0" cy="57506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B696735-9797-2C62-C900-0DD59D606CCE}"/>
              </a:ext>
            </a:extLst>
          </p:cNvPr>
          <p:cNvSpPr/>
          <p:nvPr/>
        </p:nvSpPr>
        <p:spPr>
          <a:xfrm>
            <a:off x="2997355" y="3700177"/>
            <a:ext cx="1850578" cy="26706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63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04085F43-4B35-E644-8F63-AF578F8F5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Catalog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A3C828-87C4-0C49-BCA4-0BC83E8E0F14}"/>
              </a:ext>
            </a:extLst>
          </p:cNvPr>
          <p:cNvSpPr/>
          <p:nvPr/>
        </p:nvSpPr>
        <p:spPr bwMode="auto">
          <a:xfrm>
            <a:off x="5638800" y="2819400"/>
            <a:ext cx="2819400" cy="1371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55" name="TextBox 7">
            <a:extLst>
              <a:ext uri="{FF2B5EF4-FFF2-40B4-BE49-F238E27FC236}">
                <a16:creationId xmlns:a16="http://schemas.microsoft.com/office/drawing/2014/main" id="{80029D6D-D124-D645-8335-3075D9BD2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62200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Table:</a:t>
            </a:r>
          </a:p>
        </p:txBody>
      </p:sp>
      <p:sp>
        <p:nvSpPr>
          <p:cNvPr id="23556" name="TextBox 8">
            <a:extLst>
              <a:ext uri="{FF2B5EF4-FFF2-40B4-BE49-F238E27FC236}">
                <a16:creationId xmlns:a16="http://schemas.microsoft.com/office/drawing/2014/main" id="{E8282BEB-A1F3-6648-9C17-6BCBD7CA7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95600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/>
              <a:t>String name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desc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TupleDesc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A84CA3-5300-734F-993F-D5ED6990B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19379"/>
              </p:ext>
            </p:extLst>
          </p:nvPr>
        </p:nvGraphicFramePr>
        <p:xfrm>
          <a:off x="838200" y="2286000"/>
          <a:ext cx="2923593" cy="1645920"/>
        </p:xfrm>
        <a:graphic>
          <a:graphicData uri="http://schemas.openxmlformats.org/drawingml/2006/table">
            <a:tbl>
              <a:tblPr/>
              <a:tblGrid>
                <a:gridCol w="1423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Tablename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574" name="TextBox 13">
            <a:extLst>
              <a:ext uri="{FF2B5EF4-FFF2-40B4-BE49-F238E27FC236}">
                <a16:creationId xmlns:a16="http://schemas.microsoft.com/office/drawing/2014/main" id="{094BB02E-B2FA-8947-A8C3-5C978FD28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Catalog:</a:t>
            </a:r>
          </a:p>
        </p:txBody>
      </p:sp>
      <p:cxnSp>
        <p:nvCxnSpPr>
          <p:cNvPr id="23575" name="Straight Connector 12">
            <a:extLst>
              <a:ext uri="{FF2B5EF4-FFF2-40B4-BE49-F238E27FC236}">
                <a16:creationId xmlns:a16="http://schemas.microsoft.com/office/drawing/2014/main" id="{D1BF50E0-A8CC-6C40-92BF-E4F2A3F7D3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32766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6" name="Straight Connector 17">
            <a:extLst>
              <a:ext uri="{FF2B5EF4-FFF2-40B4-BE49-F238E27FC236}">
                <a16:creationId xmlns:a16="http://schemas.microsoft.com/office/drawing/2014/main" id="{8F24556F-B6B1-B843-8814-FC75F9546F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26670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7" name="TextBox 13">
            <a:extLst>
              <a:ext uri="{FF2B5EF4-FFF2-40B4-BE49-F238E27FC236}">
                <a16:creationId xmlns:a16="http://schemas.microsoft.com/office/drawing/2014/main" id="{FE6DFFCD-3259-EA45-BAD9-0C14780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22896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=&gt; Stores a list of all tables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1037757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3C416405-F1C6-B343-BEA8-9A7D42100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err="1"/>
              <a:t>buffer_pool</a:t>
            </a:r>
            <a:endParaRPr lang="en-GB" altLang="en-US" dirty="0"/>
          </a:p>
        </p:txBody>
      </p:sp>
      <p:sp>
        <p:nvSpPr>
          <p:cNvPr id="25602" name="TextBox 13">
            <a:extLst>
              <a:ext uri="{FF2B5EF4-FFF2-40B4-BE49-F238E27FC236}">
                <a16:creationId xmlns:a16="http://schemas.microsoft.com/office/drawing/2014/main" id="{ED3F3C81-1ED5-4745-A069-EFDED6D31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178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Buffer Pool: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3B83E7-592B-0642-B352-12C4BEBB6ACB}"/>
              </a:ext>
            </a:extLst>
          </p:cNvPr>
          <p:cNvSpPr/>
          <p:nvPr/>
        </p:nvSpPr>
        <p:spPr bwMode="auto">
          <a:xfrm>
            <a:off x="5638800" y="2819400"/>
            <a:ext cx="2819400" cy="1371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4" name="TextBox 11">
            <a:extLst>
              <a:ext uri="{FF2B5EF4-FFF2-40B4-BE49-F238E27FC236}">
                <a16:creationId xmlns:a16="http://schemas.microsoft.com/office/drawing/2014/main" id="{5D3FE34A-7612-4543-A9EC-D1FE25FE1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62200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Page:</a:t>
            </a:r>
          </a:p>
        </p:txBody>
      </p:sp>
      <p:sp>
        <p:nvSpPr>
          <p:cNvPr id="25605" name="TextBox 14">
            <a:extLst>
              <a:ext uri="{FF2B5EF4-FFF2-40B4-BE49-F238E27FC236}">
                <a16:creationId xmlns:a16="http://schemas.microsoft.com/office/drawing/2014/main" id="{96114144-49BE-0448-809D-743C3FCB7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95600"/>
            <a:ext cx="2819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err="1">
                <a:solidFill>
                  <a:schemeClr val="tx1"/>
                </a:solidFill>
              </a:rPr>
              <a:t>PageNo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 err="1">
                <a:solidFill>
                  <a:schemeClr val="tx1"/>
                </a:solidFill>
              </a:rPr>
              <a:t>TupleDesc</a:t>
            </a:r>
            <a:r>
              <a:rPr lang="en-US" altLang="en-US" dirty="0">
                <a:solidFill>
                  <a:schemeClr val="tx1"/>
                </a:solidFill>
              </a:rPr>
              <a:t>/Header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Tuple tuples[]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67B9C3-3354-AE4B-B2D0-3E7E2C86430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286000"/>
          <a:ext cx="3276600" cy="2286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 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001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003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007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5623" name="Straight Connector 18">
            <a:extLst>
              <a:ext uri="{FF2B5EF4-FFF2-40B4-BE49-F238E27FC236}">
                <a16:creationId xmlns:a16="http://schemas.microsoft.com/office/drawing/2014/main" id="{E03CCCC0-8797-A843-8866-9BA44AC67F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32766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4" name="Straight Connector 19">
            <a:extLst>
              <a:ext uri="{FF2B5EF4-FFF2-40B4-BE49-F238E27FC236}">
                <a16:creationId xmlns:a16="http://schemas.microsoft.com/office/drawing/2014/main" id="{29D37047-4E80-894A-9CAE-B2A8813C7E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26670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5" name="TextBox 13">
            <a:extLst>
              <a:ext uri="{FF2B5EF4-FFF2-40B4-BE49-F238E27FC236}">
                <a16:creationId xmlns:a16="http://schemas.microsoft.com/office/drawing/2014/main" id="{B6829DF7-F98E-424F-84A5-9737D24E5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724400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/>
              <a:t>=&gt; Caches recently accessed database pages in memory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/>
              <a:t>=&gt; Manages read/write locks</a:t>
            </a:r>
          </a:p>
        </p:txBody>
      </p:sp>
    </p:spTree>
    <p:extLst>
      <p:ext uri="{BB962C8B-B14F-4D97-AF65-F5344CB8AC3E}">
        <p14:creationId xmlns:p14="http://schemas.microsoft.com/office/powerpoint/2010/main" val="2970886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87C12D18-3BAB-904C-AB3D-071A79DBF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err="1"/>
              <a:t>heap_page</a:t>
            </a:r>
            <a:r>
              <a:rPr lang="en-GB" alt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07D2C-7C92-9943-B5F3-EC8F3B33DCED}"/>
              </a:ext>
            </a:extLst>
          </p:cNvPr>
          <p:cNvSpPr/>
          <p:nvPr/>
        </p:nvSpPr>
        <p:spPr bwMode="auto">
          <a:xfrm>
            <a:off x="457200" y="2895600"/>
            <a:ext cx="2743200" cy="2286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699" name="TextBox 7">
            <a:extLst>
              <a:ext uri="{FF2B5EF4-FFF2-40B4-BE49-F238E27FC236}">
                <a16:creationId xmlns:a16="http://schemas.microsoft.com/office/drawing/2014/main" id="{5D77C3D1-350E-804C-800E-EED885E6B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438400"/>
            <a:ext cx="180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Heap Page:</a:t>
            </a:r>
          </a:p>
        </p:txBody>
      </p:sp>
      <p:sp>
        <p:nvSpPr>
          <p:cNvPr id="29700" name="TextBox 8">
            <a:extLst>
              <a:ext uri="{FF2B5EF4-FFF2-40B4-BE49-F238E27FC236}">
                <a16:creationId xmlns:a16="http://schemas.microsoft.com/office/drawing/2014/main" id="{56ACB7C8-095B-2A4E-88E0-FD9D2C724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2971800"/>
            <a:ext cx="299243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>
                <a:effectLst/>
                <a:latin typeface="Menlo" panose="020B0609030804020204" pitchFamily="49" charset="0"/>
              </a:rPr>
              <a:t>desc </a:t>
            </a:r>
            <a:r>
              <a:rPr lang="en-US" sz="1600" dirty="0" err="1">
                <a:solidFill>
                  <a:srgbClr val="569CD6"/>
                </a:solidFill>
                <a:latin typeface="Menlo" panose="020B0609030804020204" pitchFamily="49" charset="0"/>
              </a:rPr>
              <a:t>TupleDesc</a:t>
            </a:r>
            <a:endParaRPr lang="en-US" sz="1600" dirty="0">
              <a:solidFill>
                <a:srgbClr val="569CD6"/>
              </a:solidFill>
              <a:latin typeface="Menlo" panose="020B0609030804020204" pitchFamily="49" charset="0"/>
            </a:endParaRPr>
          </a:p>
          <a:p>
            <a:r>
              <a:rPr lang="en-US" sz="1600" b="0" dirty="0" err="1">
                <a:effectLst/>
                <a:latin typeface="Menlo" panose="020B0609030804020204" pitchFamily="49" charset="0"/>
              </a:rPr>
              <a:t>numSlots</a:t>
            </a:r>
            <a:r>
              <a:rPr lang="en-US" sz="1600" b="0" dirty="0"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int32</a:t>
            </a:r>
            <a:endParaRPr lang="en-US" sz="1600" b="0" dirty="0">
              <a:solidFill>
                <a:srgbClr val="FFFFFF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b="0" dirty="0" err="1">
                <a:effectLst/>
                <a:latin typeface="Menlo" panose="020B0609030804020204" pitchFamily="49" charset="0"/>
              </a:rPr>
              <a:t>numUsed</a:t>
            </a:r>
            <a:r>
              <a:rPr lang="en-US" sz="1600" b="0" dirty="0"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int32</a:t>
            </a:r>
            <a:endParaRPr lang="en-US" sz="1600" b="0" dirty="0">
              <a:solidFill>
                <a:srgbClr val="FFFFFF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b="0" dirty="0">
                <a:effectLst/>
                <a:latin typeface="Menlo" panose="020B0609030804020204" pitchFamily="49" charset="0"/>
              </a:rPr>
              <a:t>dirty </a:t>
            </a:r>
            <a:r>
              <a:rPr lang="en-US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bool</a:t>
            </a:r>
            <a:endParaRPr lang="en-US" sz="1600" b="0" dirty="0">
              <a:solidFill>
                <a:srgbClr val="FFFFFF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b="0" dirty="0">
                <a:effectLst/>
                <a:latin typeface="Menlo" panose="020B0609030804020204" pitchFamily="49" charset="0"/>
              </a:rPr>
              <a:t>tuples 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[]*Tuple</a:t>
            </a:r>
          </a:p>
          <a:p>
            <a:r>
              <a:rPr lang="en-US" sz="1600" b="0" dirty="0" err="1">
                <a:effectLst/>
                <a:latin typeface="Menlo" panose="020B0609030804020204" pitchFamily="49" charset="0"/>
              </a:rPr>
              <a:t>pageNo</a:t>
            </a:r>
            <a:r>
              <a:rPr lang="en-US" sz="1600" b="0" dirty="0"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endParaRPr lang="en-US" sz="1600" b="0" dirty="0">
              <a:solidFill>
                <a:srgbClr val="FFFFFF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b="0" dirty="0">
                <a:effectLst/>
                <a:latin typeface="Menlo" panose="020B0609030804020204" pitchFamily="49" charset="0"/>
              </a:rPr>
              <a:t>file 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*</a:t>
            </a:r>
            <a:r>
              <a:rPr lang="en-US" sz="1600" dirty="0" err="1">
                <a:solidFill>
                  <a:srgbClr val="569CD6"/>
                </a:solidFill>
                <a:latin typeface="Menlo" panose="020B0609030804020204" pitchFamily="49" charset="0"/>
              </a:rPr>
              <a:t>HeapFile</a:t>
            </a:r>
            <a:endParaRPr lang="en-US" sz="1600" dirty="0">
              <a:solidFill>
                <a:srgbClr val="569CD6"/>
              </a:solidFill>
              <a:latin typeface="Menlo" panose="020B060903080402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5781C4-AAE3-5240-844B-2A58EAF0FE89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2362200"/>
          <a:ext cx="5410200" cy="762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Field1 Type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Field1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Field2 Type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Field2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Field3 Type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Field3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713" name="Straight Arrow Connector 15">
            <a:extLst>
              <a:ext uri="{FF2B5EF4-FFF2-40B4-BE49-F238E27FC236}">
                <a16:creationId xmlns:a16="http://schemas.microsoft.com/office/drawing/2014/main" id="{79B1AD43-B401-2B46-B2E9-ED0D71A88B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2743200"/>
            <a:ext cx="1143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4" name="TextBox 22">
            <a:extLst>
              <a:ext uri="{FF2B5EF4-FFF2-40B4-BE49-F238E27FC236}">
                <a16:creationId xmlns:a16="http://schemas.microsoft.com/office/drawing/2014/main" id="{308EE101-EA03-354A-9A46-16B7E0DFC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828800"/>
            <a:ext cx="251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Tuple Descriptor: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AF5ADE1-D27A-C747-88BE-4B3B8421200A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3657600"/>
          <a:ext cx="4724400" cy="457200"/>
        </p:xfrm>
        <a:graphic>
          <a:graphicData uri="http://schemas.openxmlformats.org/drawingml/2006/table">
            <a:tbl>
              <a:tblPr/>
              <a:tblGrid>
                <a:gridCol w="133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01100110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11101101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727" name="Straight Arrow Connector 28">
            <a:extLst>
              <a:ext uri="{FF2B5EF4-FFF2-40B4-BE49-F238E27FC236}">
                <a16:creationId xmlns:a16="http://schemas.microsoft.com/office/drawing/2014/main" id="{A50537D3-02BF-7C41-9B7C-E208A5412E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0922" y="3886200"/>
            <a:ext cx="101047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8B42AA1-6D2D-6041-BC00-5F5FD17668E7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4800600"/>
          <a:ext cx="4724400" cy="457200"/>
        </p:xfrm>
        <a:graphic>
          <a:graphicData uri="http://schemas.openxmlformats.org/drawingml/2006/table">
            <a:tbl>
              <a:tblPr/>
              <a:tblGrid>
                <a:gridCol w="133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Empty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Tuple1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Tuple2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3B047F0-6189-A34A-B31D-465A5B67411C}"/>
              </a:ext>
            </a:extLst>
          </p:cNvPr>
          <p:cNvGraphicFramePr>
            <a:graphicFrameLocks noGrp="1"/>
          </p:cNvGraphicFramePr>
          <p:nvPr/>
        </p:nvGraphicFramePr>
        <p:xfrm>
          <a:off x="3962400" y="5710238"/>
          <a:ext cx="4724400" cy="457200"/>
        </p:xfrm>
        <a:graphic>
          <a:graphicData uri="http://schemas.openxmlformats.org/drawingml/2006/table">
            <a:tbl>
              <a:tblPr/>
              <a:tblGrid>
                <a:gridCol w="133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52" name="TextBox 20">
            <a:extLst>
              <a:ext uri="{FF2B5EF4-FFF2-40B4-BE49-F238E27FC236}">
                <a16:creationId xmlns:a16="http://schemas.microsoft.com/office/drawing/2014/main" id="{487C0D88-0E82-2E4A-9EF0-909EA3C7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00400"/>
            <a:ext cx="2185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Slotted Heap Page:</a:t>
            </a:r>
          </a:p>
        </p:txBody>
      </p:sp>
      <p:sp>
        <p:nvSpPr>
          <p:cNvPr id="29753" name="TextBox 23">
            <a:extLst>
              <a:ext uri="{FF2B5EF4-FFF2-40B4-BE49-F238E27FC236}">
                <a16:creationId xmlns:a16="http://schemas.microsoft.com/office/drawing/2014/main" id="{CA5C81DE-B3CD-B54A-B400-FBA09A47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4338638"/>
            <a:ext cx="1182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Tuples:</a:t>
            </a:r>
          </a:p>
        </p:txBody>
      </p:sp>
      <p:sp>
        <p:nvSpPr>
          <p:cNvPr id="29754" name="TextBox 26">
            <a:extLst>
              <a:ext uri="{FF2B5EF4-FFF2-40B4-BE49-F238E27FC236}">
                <a16:creationId xmlns:a16="http://schemas.microsoft.com/office/drawing/2014/main" id="{62B1C2E7-9848-464A-B63D-15B2F5F42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7102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Tuple:</a:t>
            </a:r>
          </a:p>
        </p:txBody>
      </p:sp>
      <p:cxnSp>
        <p:nvCxnSpPr>
          <p:cNvPr id="29755" name="Straight Arrow Connector 27">
            <a:extLst>
              <a:ext uri="{FF2B5EF4-FFF2-40B4-BE49-F238E27FC236}">
                <a16:creationId xmlns:a16="http://schemas.microsoft.com/office/drawing/2014/main" id="{32714482-1D87-AF47-9002-CCF0C72933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8400" y="4419600"/>
            <a:ext cx="1143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6" name="Straight Connector 14">
            <a:extLst>
              <a:ext uri="{FF2B5EF4-FFF2-40B4-BE49-F238E27FC236}">
                <a16:creationId xmlns:a16="http://schemas.microsoft.com/office/drawing/2014/main" id="{9FB9D569-DB37-D94B-8D26-EBB602C3B6B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62400" y="52578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7" name="Straight Connector 19">
            <a:extLst>
              <a:ext uri="{FF2B5EF4-FFF2-40B4-BE49-F238E27FC236}">
                <a16:creationId xmlns:a16="http://schemas.microsoft.com/office/drawing/2014/main" id="{6D020157-4F0F-A94D-8ACF-FA03572576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8400" y="5257800"/>
            <a:ext cx="2438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5E104AD-B029-5A4A-9AB6-533E59903BB5}"/>
              </a:ext>
            </a:extLst>
          </p:cNvPr>
          <p:cNvSpPr/>
          <p:nvPr/>
        </p:nvSpPr>
        <p:spPr bwMode="auto">
          <a:xfrm>
            <a:off x="4495800" y="3657600"/>
            <a:ext cx="304800" cy="3810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n>
                <a:solidFill>
                  <a:srgbClr val="FF0000"/>
                </a:solidFill>
              </a:ln>
              <a:noFill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E20D2-0A0F-9040-9874-DEC4A97C3222}"/>
              </a:ext>
            </a:extLst>
          </p:cNvPr>
          <p:cNvSpPr/>
          <p:nvPr/>
        </p:nvSpPr>
        <p:spPr bwMode="auto">
          <a:xfrm>
            <a:off x="3505200" y="4800600"/>
            <a:ext cx="990600" cy="3810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n>
                <a:solidFill>
                  <a:srgbClr val="FF0000"/>
                </a:solidFill>
              </a:ln>
              <a:noFill/>
              <a:latin typeface="Arial" charset="0"/>
              <a:ea typeface="ＭＳ Ｐゴシック" charset="0"/>
            </a:endParaRPr>
          </a:p>
        </p:txBody>
      </p:sp>
      <p:sp>
        <p:nvSpPr>
          <p:cNvPr id="29760" name="TextBox 13">
            <a:extLst>
              <a:ext uri="{FF2B5EF4-FFF2-40B4-BE49-F238E27FC236}">
                <a16:creationId xmlns:a16="http://schemas.microsoft.com/office/drawing/2014/main" id="{87155019-43F9-064C-9771-27A83DAD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2484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i="1">
                <a:solidFill>
                  <a:schemeClr val="tx1"/>
                </a:solidFill>
              </a:rPr>
              <a:t>Fields and Tuples are Fixed Width!</a:t>
            </a:r>
          </a:p>
        </p:txBody>
      </p:sp>
    </p:spTree>
    <p:extLst>
      <p:ext uri="{BB962C8B-B14F-4D97-AF65-F5344CB8AC3E}">
        <p14:creationId xmlns:p14="http://schemas.microsoft.com/office/powerpoint/2010/main" val="3105234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4B34FA16-DCB7-3044-BA32-E41267BEF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HeapFile </a:t>
            </a:r>
            <a:br>
              <a:rPr lang="en-GB" altLang="en-US"/>
            </a:br>
            <a:r>
              <a:rPr lang="en-GB" altLang="en-US"/>
              <a:t>(Implements DbFile)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79FA2F-91DD-5047-BFD0-03A91B1FF61E}"/>
              </a:ext>
            </a:extLst>
          </p:cNvPr>
          <p:cNvSpPr/>
          <p:nvPr/>
        </p:nvSpPr>
        <p:spPr bwMode="auto">
          <a:xfrm>
            <a:off x="457200" y="2895600"/>
            <a:ext cx="23622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651" name="TextBox 7">
            <a:extLst>
              <a:ext uri="{FF2B5EF4-FFF2-40B4-BE49-F238E27FC236}">
                <a16:creationId xmlns:a16="http://schemas.microsoft.com/office/drawing/2014/main" id="{7C357E2E-F909-8848-9F27-44A52828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Heap File:</a:t>
            </a:r>
          </a:p>
        </p:txBody>
      </p:sp>
      <p:sp>
        <p:nvSpPr>
          <p:cNvPr id="27652" name="TextBox 8">
            <a:extLst>
              <a:ext uri="{FF2B5EF4-FFF2-40B4-BE49-F238E27FC236}">
                <a16:creationId xmlns:a16="http://schemas.microsoft.com/office/drawing/2014/main" id="{BBD785E2-7CB7-614F-920B-51B9094AF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2362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err="1">
                <a:solidFill>
                  <a:schemeClr val="tx1"/>
                </a:solidFill>
              </a:rPr>
              <a:t>backingFile</a:t>
            </a:r>
            <a:r>
              <a:rPr lang="en-US" altLang="en-US" dirty="0">
                <a:solidFill>
                  <a:schemeClr val="tx1"/>
                </a:solidFill>
              </a:rPr>
              <a:t> string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td *</a:t>
            </a:r>
            <a:r>
              <a:rPr lang="en-US" altLang="en-US" dirty="0" err="1">
                <a:solidFill>
                  <a:schemeClr val="tx1"/>
                </a:solidFill>
              </a:rPr>
              <a:t>TupleDesc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Iterator</a:t>
            </a:r>
          </a:p>
        </p:txBody>
      </p:sp>
      <p:sp>
        <p:nvSpPr>
          <p:cNvPr id="27653" name="Folded Corner 1">
            <a:extLst>
              <a:ext uri="{FF2B5EF4-FFF2-40B4-BE49-F238E27FC236}">
                <a16:creationId xmlns:a16="http://schemas.microsoft.com/office/drawing/2014/main" id="{6BB3FF1E-5CE3-E348-BEA2-CD0A7391C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1909763"/>
            <a:ext cx="609600" cy="914400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4" name="TextBox 3">
            <a:extLst>
              <a:ext uri="{FF2B5EF4-FFF2-40B4-BE49-F238E27FC236}">
                <a16:creationId xmlns:a16="http://schemas.microsoft.com/office/drawing/2014/main" id="{792EDC25-6F03-6343-8C98-6B18982D7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1833563"/>
            <a:ext cx="4572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000">
                <a:solidFill>
                  <a:schemeClr val="tx1"/>
                </a:solidFill>
              </a:rPr>
              <a:t>_______________</a:t>
            </a:r>
          </a:p>
        </p:txBody>
      </p:sp>
      <p:cxnSp>
        <p:nvCxnSpPr>
          <p:cNvPr id="27655" name="Straight Arrow Connector 5">
            <a:extLst>
              <a:ext uri="{FF2B5EF4-FFF2-40B4-BE49-F238E27FC236}">
                <a16:creationId xmlns:a16="http://schemas.microsoft.com/office/drawing/2014/main" id="{33BBDC6A-0D36-0245-AC86-CECEFF3896B9}"/>
              </a:ext>
            </a:extLst>
          </p:cNvPr>
          <p:cNvCxnSpPr>
            <a:cxnSpLocks noChangeShapeType="1"/>
            <a:endCxn id="27653" idx="1"/>
          </p:cNvCxnSpPr>
          <p:nvPr/>
        </p:nvCxnSpPr>
        <p:spPr bwMode="auto">
          <a:xfrm flipV="1">
            <a:off x="2514600" y="2366963"/>
            <a:ext cx="1016000" cy="7207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49A87CB-D8A4-3D47-A324-0C896C16FB3D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3505200"/>
          <a:ext cx="5410200" cy="762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Field1 Type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Field1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Field2 Type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Field2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Field3 Type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Field3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7668" name="Straight Arrow Connector 15">
            <a:extLst>
              <a:ext uri="{FF2B5EF4-FFF2-40B4-BE49-F238E27FC236}">
                <a16:creationId xmlns:a16="http://schemas.microsoft.com/office/drawing/2014/main" id="{D291D4B4-160D-4C45-BEE2-01F6F3A20C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3581400"/>
            <a:ext cx="990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9" name="TextBox 21">
            <a:extLst>
              <a:ext uri="{FF2B5EF4-FFF2-40B4-BE49-F238E27FC236}">
                <a16:creationId xmlns:a16="http://schemas.microsoft.com/office/drawing/2014/main" id="{2133614E-40EC-044C-8BDF-DE150A3BC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144780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File (on disk):</a:t>
            </a:r>
          </a:p>
        </p:txBody>
      </p:sp>
      <p:sp>
        <p:nvSpPr>
          <p:cNvPr id="27670" name="TextBox 22">
            <a:extLst>
              <a:ext uri="{FF2B5EF4-FFF2-40B4-BE49-F238E27FC236}">
                <a16:creationId xmlns:a16="http://schemas.microsoft.com/office/drawing/2014/main" id="{EE878C2C-5610-7043-B92C-BA8D67E3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71800"/>
            <a:ext cx="251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Tuple Descriptor: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5C733A9-7FD5-8346-B472-7EA751E7ADA7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5410200"/>
          <a:ext cx="4724400" cy="457200"/>
        </p:xfrm>
        <a:graphic>
          <a:graphicData uri="http://schemas.openxmlformats.org/drawingml/2006/table">
            <a:tbl>
              <a:tblPr/>
              <a:tblGrid>
                <a:gridCol w="133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83" name="TextBox 25">
            <a:extLst>
              <a:ext uri="{FF2B5EF4-FFF2-40B4-BE49-F238E27FC236}">
                <a16:creationId xmlns:a16="http://schemas.microsoft.com/office/drawing/2014/main" id="{FE13F79B-5921-104D-A510-7A1C226C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876800"/>
            <a:ext cx="536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Iterate through Tuples in Heap Pages:</a:t>
            </a:r>
          </a:p>
        </p:txBody>
      </p:sp>
      <p:cxnSp>
        <p:nvCxnSpPr>
          <p:cNvPr id="27684" name="Straight Arrow Connector 28">
            <a:extLst>
              <a:ext uri="{FF2B5EF4-FFF2-40B4-BE49-F238E27FC236}">
                <a16:creationId xmlns:a16="http://schemas.microsoft.com/office/drawing/2014/main" id="{DC8FFFE0-B603-D54A-BECC-CAE89B255B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4191000"/>
            <a:ext cx="1066800" cy="144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66578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F986E6-3FC6-7EC8-2C69-F94E692B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650"/>
            <a:ext cx="8229600" cy="875312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What happens inside?</a:t>
            </a:r>
            <a:endParaRPr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FD80B99-76B5-2A8D-6A61-65639AA7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9" y="855662"/>
            <a:ext cx="7772400" cy="5451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CFC31D-4968-A91D-9459-274E4C79F945}"/>
              </a:ext>
            </a:extLst>
          </p:cNvPr>
          <p:cNvSpPr/>
          <p:nvPr/>
        </p:nvSpPr>
        <p:spPr>
          <a:xfrm>
            <a:off x="6458586" y="961701"/>
            <a:ext cx="1781524" cy="5150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6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F986E6-3FC6-7EC8-2C69-F94E692B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650"/>
            <a:ext cx="8229600" cy="875312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What happens inside?</a:t>
            </a:r>
            <a:endParaRPr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FD80B99-76B5-2A8D-6A61-65639AA7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9" y="855662"/>
            <a:ext cx="7772400" cy="54519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4CD864-E801-B50D-2164-39B7F35487F6}"/>
              </a:ext>
            </a:extLst>
          </p:cNvPr>
          <p:cNvSpPr/>
          <p:nvPr/>
        </p:nvSpPr>
        <p:spPr>
          <a:xfrm>
            <a:off x="2305926" y="2063803"/>
            <a:ext cx="3926707" cy="20982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7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5152</TotalTime>
  <Words>5329</Words>
  <Application>Microsoft Macintosh PowerPoint</Application>
  <PresentationFormat>On-screen Show (4:3)</PresentationFormat>
  <Paragraphs>1305</Paragraphs>
  <Slides>75</Slides>
  <Notes>30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Calibri</vt:lpstr>
      <vt:lpstr>Courier</vt:lpstr>
      <vt:lpstr>Courier New</vt:lpstr>
      <vt:lpstr>Helvetica</vt:lpstr>
      <vt:lpstr>Menlo</vt:lpstr>
      <vt:lpstr>Times New Roman</vt:lpstr>
      <vt:lpstr>Office Theme</vt:lpstr>
      <vt:lpstr>6.5830 Lecture 4</vt:lpstr>
      <vt:lpstr>What happens inside?</vt:lpstr>
      <vt:lpstr>What happens inside?</vt:lpstr>
      <vt:lpstr>What happens inside?</vt:lpstr>
      <vt:lpstr>What happens inside?</vt:lpstr>
      <vt:lpstr>What happens inside?</vt:lpstr>
      <vt:lpstr>What happens inside?</vt:lpstr>
      <vt:lpstr>What happens inside?</vt:lpstr>
      <vt:lpstr>What happens inside?</vt:lpstr>
      <vt:lpstr>What happens inside?</vt:lpstr>
      <vt:lpstr>What happens inside?</vt:lpstr>
      <vt:lpstr>DB Core Components</vt:lpstr>
      <vt:lpstr>Flow of a Query</vt:lpstr>
      <vt:lpstr>Plan for Next Few Lectures</vt:lpstr>
      <vt:lpstr>Query Processing Steps</vt:lpstr>
      <vt:lpstr>Query Processing Steps</vt:lpstr>
      <vt:lpstr>Query Rewriting</vt:lpstr>
      <vt:lpstr>View Substitution</vt:lpstr>
      <vt:lpstr>Predicate Transforms</vt:lpstr>
      <vt:lpstr>Predicate Transforms</vt:lpstr>
      <vt:lpstr>Subquery Flattening</vt:lpstr>
      <vt:lpstr>Subquery Flattening</vt:lpstr>
      <vt:lpstr>Study Break (Tricky)</vt:lpstr>
      <vt:lpstr>https://clicker.mit.edu/6.5830/</vt:lpstr>
      <vt:lpstr>Answer</vt:lpstr>
      <vt:lpstr>Sample DB</vt:lpstr>
      <vt:lpstr>Query Processing Steps</vt:lpstr>
      <vt:lpstr>Plan Formulation</vt:lpstr>
      <vt:lpstr>Query Optimization</vt:lpstr>
      <vt:lpstr>Joins and Ordering</vt:lpstr>
      <vt:lpstr>Plan for Next Few Lectures</vt:lpstr>
      <vt:lpstr>Query Execution</vt:lpstr>
      <vt:lpstr>Physical Layout</vt:lpstr>
      <vt:lpstr>Physical Layout</vt:lpstr>
      <vt:lpstr>Physical Layout</vt:lpstr>
      <vt:lpstr>How would you store records  on disk?</vt:lpstr>
      <vt:lpstr>Accessing Data</vt:lpstr>
      <vt:lpstr>Heap Scan</vt:lpstr>
      <vt:lpstr>PowerPoint Presentation</vt:lpstr>
      <vt:lpstr>Page designs</vt:lpstr>
      <vt:lpstr>Page designs</vt:lpstr>
      <vt:lpstr>Slotted pages</vt:lpstr>
      <vt:lpstr>Slotted pages</vt:lpstr>
      <vt:lpstr>Index</vt:lpstr>
      <vt:lpstr>Tree Index</vt:lpstr>
      <vt:lpstr>Index Scan</vt:lpstr>
      <vt:lpstr>Clustered Index</vt:lpstr>
      <vt:lpstr>Clustered Index</vt:lpstr>
      <vt:lpstr>Let’s take a short break</vt:lpstr>
      <vt:lpstr>Connecting Operators: Iterator Model</vt:lpstr>
      <vt:lpstr>Iterator Model</vt:lpstr>
      <vt:lpstr>Lab1: What is GoDB?</vt:lpstr>
      <vt:lpstr>What is GoDB Missing?</vt:lpstr>
      <vt:lpstr>GoDB Storage Layout</vt:lpstr>
      <vt:lpstr>Tuples and Tuple Descriptors</vt:lpstr>
      <vt:lpstr>Tuples and Tuple Descriptors (cont.)</vt:lpstr>
      <vt:lpstr>Storage Layout Diagram</vt:lpstr>
      <vt:lpstr>Buffer Pool</vt:lpstr>
      <vt:lpstr>Iterators</vt:lpstr>
      <vt:lpstr>Iterator Implementation</vt:lpstr>
      <vt:lpstr>Example</vt:lpstr>
      <vt:lpstr>Example</vt:lpstr>
      <vt:lpstr>PowerPoint Presentation</vt:lpstr>
      <vt:lpstr>PowerPoint Presentation</vt:lpstr>
      <vt:lpstr>PowerPoint Presentation</vt:lpstr>
      <vt:lpstr>Deleting Records and Rids</vt:lpstr>
      <vt:lpstr>Deleting Records and Rids</vt:lpstr>
      <vt:lpstr>PowerPoint Presentation</vt:lpstr>
      <vt:lpstr>Have Fun!</vt:lpstr>
      <vt:lpstr>What is GoDB?</vt:lpstr>
      <vt:lpstr>Module Diagram</vt:lpstr>
      <vt:lpstr>Catalog</vt:lpstr>
      <vt:lpstr>buffer_pool</vt:lpstr>
      <vt:lpstr>heap_page </vt:lpstr>
      <vt:lpstr>HeapFile  (Implements DbFile)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6.830 Lecture 4</dc:title>
  <dc:creator> </dc:creator>
  <cp:lastModifiedBy>Tim Kraska</cp:lastModifiedBy>
  <cp:revision>34</cp:revision>
  <cp:lastPrinted>2022-09-21T18:33:45Z</cp:lastPrinted>
  <dcterms:created xsi:type="dcterms:W3CDTF">2015-09-21T14:57:07Z</dcterms:created>
  <dcterms:modified xsi:type="dcterms:W3CDTF">2023-09-18T18:17:05Z</dcterms:modified>
</cp:coreProperties>
</file>