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439" r:id="rId3"/>
    <p:sldId id="440" r:id="rId4"/>
    <p:sldId id="441" r:id="rId5"/>
    <p:sldId id="442" r:id="rId6"/>
    <p:sldId id="443" r:id="rId7"/>
    <p:sldId id="444" r:id="rId8"/>
    <p:sldId id="447" r:id="rId9"/>
    <p:sldId id="445" r:id="rId10"/>
    <p:sldId id="448" r:id="rId11"/>
    <p:sldId id="429" r:id="rId12"/>
    <p:sldId id="430" r:id="rId13"/>
    <p:sldId id="446" r:id="rId14"/>
    <p:sldId id="323" r:id="rId15"/>
    <p:sldId id="280" r:id="rId16"/>
    <p:sldId id="282" r:id="rId17"/>
    <p:sldId id="320" r:id="rId18"/>
    <p:sldId id="449" r:id="rId19"/>
    <p:sldId id="288" r:id="rId20"/>
    <p:sldId id="289" r:id="rId21"/>
    <p:sldId id="322" r:id="rId22"/>
    <p:sldId id="324" r:id="rId23"/>
    <p:sldId id="318" r:id="rId24"/>
    <p:sldId id="325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319" r:id="rId39"/>
    <p:sldId id="274" r:id="rId40"/>
    <p:sldId id="275" r:id="rId41"/>
    <p:sldId id="276" r:id="rId42"/>
    <p:sldId id="326" r:id="rId43"/>
    <p:sldId id="327" r:id="rId44"/>
    <p:sldId id="450" r:id="rId45"/>
    <p:sldId id="452" r:id="rId46"/>
    <p:sldId id="451" r:id="rId47"/>
    <p:sldId id="328" r:id="rId48"/>
    <p:sldId id="329" r:id="rId49"/>
    <p:sldId id="317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3"/>
    <p:restoredTop sz="59483"/>
  </p:normalViewPr>
  <p:slideViewPr>
    <p:cSldViewPr snapToGrid="0" snapToObjects="1">
      <p:cViewPr varScale="1">
        <p:scale>
          <a:sx n="69" d="100"/>
          <a:sy n="69" d="100"/>
        </p:scale>
        <p:origin x="2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07392-645F-8E48-B164-11C16AF2A57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DC3B-B5F6-2447-BF77-D1F36268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map(key) -&gt; {rid} -- could also store map(key) -&gt; {record}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suppose we have a hash-table that for employees stored on disk hashed on the 'name' attribute.  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h(name) -&gt; {1..k}</a:t>
            </a:r>
          </a:p>
          <a:p>
            <a:br>
              <a:rPr lang="en-US" dirty="0">
                <a:effectLst/>
                <a:latin typeface="Helvetica" pitchFamily="2" charset="0"/>
              </a:rPr>
            </a:b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h(x) =  x mod k;  //not very uniform but works </a:t>
            </a:r>
          </a:p>
          <a:p>
            <a:r>
              <a:rPr lang="en-US" dirty="0">
                <a:effectLst/>
                <a:latin typeface="Helvetica" pitchFamily="2" charset="0"/>
              </a:rPr>
              <a:t>(consider performance when number of distinct values is small, or all numbers even)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7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balanced tree structure, like a binary red-black tree or an AVL tree you might have seen in an intro to </a:t>
            </a:r>
            <a:r>
              <a:rPr lang="en-US" dirty="0" err="1"/>
              <a:t>algs</a:t>
            </a:r>
            <a:r>
              <a:rPr lang="en-US" dirty="0"/>
              <a:t> course.</a:t>
            </a:r>
          </a:p>
          <a:p>
            <a:endParaRPr lang="en-US" dirty="0"/>
          </a:p>
          <a:p>
            <a:r>
              <a:rPr lang="en-US" dirty="0"/>
              <a:t>B in a </a:t>
            </a:r>
            <a:r>
              <a:rPr lang="en-US" dirty="0" err="1"/>
              <a:t>B+Tree</a:t>
            </a:r>
            <a:r>
              <a:rPr lang="en-US" dirty="0"/>
              <a:t> refers to the branching factor.  We choose B to reflect what we can fit on a page.  Not just a binary tree!</a:t>
            </a:r>
          </a:p>
          <a:p>
            <a:endParaRPr lang="en-US" dirty="0"/>
          </a:p>
          <a:p>
            <a:r>
              <a:rPr lang="en-US" dirty="0"/>
              <a:t>If we had 4096 pages and 8 bytes per slot, we’d have 512 values as the branching factor.  So to figure out the depth, take the number of values and find </a:t>
            </a:r>
            <a:r>
              <a:rPr lang="en-US" dirty="0" err="1"/>
              <a:t>log_B</a:t>
            </a:r>
            <a:r>
              <a:rPr lang="en-US" dirty="0"/>
              <a:t>, or log base 512.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80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Note that simply quantifying the amount of data accessed doesn't capture sequential vs random.   (Slides)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8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1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The sequential scan operator will not store fetched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pages in the buffer pool to avoid overhead.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Memory is local to running query.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Works well if operator needs to read a large sequence of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pages that are contiguous on disk.</a:t>
            </a:r>
            <a:br>
              <a:rPr lang="en-US" sz="1800" dirty="0">
                <a:solidFill>
                  <a:srgbClr val="565656"/>
                </a:solidFill>
                <a:effectLst/>
                <a:latin typeface="CrimsonText"/>
              </a:rPr>
            </a:br>
            <a:r>
              <a:rPr lang="en-US" sz="1800" dirty="0">
                <a:solidFill>
                  <a:srgbClr val="565656"/>
                </a:solidFill>
                <a:effectLst/>
                <a:latin typeface="TimesNewRomanPSMT"/>
              </a:rPr>
              <a:t>→ 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Can also be used for temporary data (sorting, joins). </a:t>
            </a:r>
            <a:endParaRPr lang="en-US" dirty="0"/>
          </a:p>
          <a:p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Called "</a:t>
            </a:r>
            <a:r>
              <a:rPr lang="en-US" sz="1800" dirty="0">
                <a:solidFill>
                  <a:srgbClr val="E23A3F"/>
                </a:solidFill>
                <a:effectLst/>
                <a:latin typeface="CrimsonText"/>
              </a:rPr>
              <a:t>Light Scans</a:t>
            </a:r>
            <a:r>
              <a:rPr lang="en-US" sz="1800" dirty="0">
                <a:solidFill>
                  <a:srgbClr val="565656"/>
                </a:solidFill>
                <a:effectLst/>
                <a:latin typeface="CrimsonText"/>
              </a:rPr>
              <a:t>" in Informix.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2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44ACA4D-4A3C-5F4A-9172-204984BAA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226518F3-63F7-CE41-AAE3-08DC1CAD4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explain select </a:t>
            </a:r>
            <a:r>
              <a:rPr lang="en-US" altLang="en-US" dirty="0" err="1">
                <a:ea typeface="Yu Gothic" panose="020B0400000000000000" pitchFamily="34" charset="-128"/>
              </a:rPr>
              <a:t>ename</a:t>
            </a:r>
            <a:r>
              <a:rPr lang="en-US" altLang="en-US" dirty="0">
                <a:ea typeface="Yu Gothic" panose="020B0400000000000000" pitchFamily="34" charset="-128"/>
              </a:rPr>
              <a:t>, count(*)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from emp, dept, kids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where </a:t>
            </a:r>
            <a:r>
              <a:rPr lang="en-US" altLang="en-US" dirty="0" err="1">
                <a:ea typeface="Yu Gothic" panose="020B0400000000000000" pitchFamily="34" charset="-128"/>
              </a:rPr>
              <a:t>emp.dno</a:t>
            </a:r>
            <a:r>
              <a:rPr lang="en-US" altLang="en-US" dirty="0">
                <a:ea typeface="Yu Gothic" panose="020B0400000000000000" pitchFamily="34" charset="-128"/>
              </a:rPr>
              <a:t>=</a:t>
            </a:r>
            <a:r>
              <a:rPr lang="en-US" altLang="en-US" dirty="0" err="1">
                <a:ea typeface="Yu Gothic" panose="020B0400000000000000" pitchFamily="34" charset="-128"/>
              </a:rPr>
              <a:t>dept.dno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kids.eno</a:t>
            </a:r>
            <a:r>
              <a:rPr lang="en-US" altLang="en-US" dirty="0">
                <a:ea typeface="Yu Gothic" panose="020B0400000000000000" pitchFamily="34" charset="-128"/>
              </a:rPr>
              <a:t>=</a:t>
            </a:r>
            <a:r>
              <a:rPr lang="en-US" altLang="en-US" dirty="0" err="1">
                <a:ea typeface="Yu Gothic" panose="020B0400000000000000" pitchFamily="34" charset="-128"/>
              </a:rPr>
              <a:t>emp.eno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emp.sal</a:t>
            </a:r>
            <a:r>
              <a:rPr lang="en-US" altLang="en-US" dirty="0">
                <a:ea typeface="Yu Gothic" panose="020B0400000000000000" pitchFamily="34" charset="-128"/>
              </a:rPr>
              <a:t> &gt; 50000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and </a:t>
            </a:r>
            <a:r>
              <a:rPr lang="en-US" altLang="en-US" dirty="0" err="1">
                <a:ea typeface="Yu Gothic" panose="020B0400000000000000" pitchFamily="34" charset="-128"/>
              </a:rPr>
              <a:t>dept.bldg</a:t>
            </a:r>
            <a:r>
              <a:rPr lang="en-US" altLang="en-US" dirty="0">
                <a:ea typeface="Yu Gothic" panose="020B0400000000000000" pitchFamily="34" charset="-128"/>
              </a:rPr>
              <a:t> = 1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group by </a:t>
            </a:r>
            <a:r>
              <a:rPr lang="en-US" altLang="en-US" dirty="0" err="1">
                <a:ea typeface="Yu Gothic" panose="020B0400000000000000" pitchFamily="34" charset="-128"/>
              </a:rPr>
              <a:t>ename</a:t>
            </a: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having count(*) &gt; 7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Yu Gothic" panose="020B0400000000000000" pitchFamily="34" charset="-128"/>
              </a:rPr>
              <a:t>;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Yu Gothic" panose="020B04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 ||  </a:t>
            </a:r>
            <a:r>
              <a:rPr lang="en-US" altLang="en-US" sz="1200" dirty="0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Concatenate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  <a:ea typeface="Yu Gothic" panose="020B0400000000000000" pitchFamily="34" charset="-128"/>
              </a:rPr>
              <a:t> </a:t>
            </a:r>
            <a:endParaRPr lang="en-US" altLang="en-US" dirty="0">
              <a:ea typeface="Yu Gothic" panose="020B0400000000000000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FC41DB65-9D74-D04A-BA9A-B5F76235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50FC84-DC8F-664C-9F18-D07D90D86CE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6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04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index is usually a copy of at least one column, so there’s a space penalty</a:t>
            </a:r>
          </a:p>
          <a:p>
            <a:endParaRPr lang="en-US" dirty="0"/>
          </a:p>
          <a:p>
            <a:r>
              <a:rPr lang="en-US" dirty="0"/>
              <a:t>BUT ALSO, updates get more expensive!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effectLst/>
                <a:latin typeface="Helvetica" pitchFamily="2" charset="0"/>
              </a:rPr>
              <a:t>THERE ARE tradeoffs between different storage representations</a:t>
            </a:r>
          </a:p>
          <a:p>
            <a:r>
              <a:rPr lang="en-US" dirty="0">
                <a:effectLst/>
                <a:latin typeface="Helvetica" pitchFamily="2" charset="0"/>
              </a:rPr>
              <a:t>scan vs. search vs. insert vs. delete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1DC3B-B5F6-2447-BF77-D1F36268ED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1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5E01-4822-D14C-90CD-D14C6CB8CDA0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B038-C0D4-FD46-BEC4-2D63C41D0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93170"/>
            <a:ext cx="7772400" cy="1470025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6.5830 Lecture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761688"/>
            <a:ext cx="8976049" cy="1584689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September 25, 2023</a:t>
            </a:r>
          </a:p>
          <a:p>
            <a:r>
              <a:rPr lang="en-US" dirty="0">
                <a:latin typeface="Helvetica" pitchFamily="2" charset="0"/>
              </a:rPr>
              <a:t>Buffer pool &amp; cost estimation </a:t>
            </a:r>
            <a:r>
              <a:rPr lang="en-US" dirty="0" err="1">
                <a:latin typeface="Helvetica" pitchFamily="2" charset="0"/>
              </a:rPr>
              <a:t>ctd</a:t>
            </a:r>
            <a:r>
              <a:rPr lang="en-US" dirty="0">
                <a:latin typeface="Helvetica" pitchFamily="2" charset="0"/>
              </a:rPr>
              <a:t>. and indexing</a:t>
            </a:r>
          </a:p>
        </p:txBody>
      </p:sp>
      <p:pic>
        <p:nvPicPr>
          <p:cNvPr id="5" name="Picture 4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D3627C79-8A0C-3922-4636-BA4609FF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339" y="787386"/>
            <a:ext cx="2991321" cy="4529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BEB1E0-3A15-13D0-236F-91C14325F6E7}"/>
              </a:ext>
            </a:extLst>
          </p:cNvPr>
          <p:cNvSpPr txBox="1"/>
          <p:nvPr/>
        </p:nvSpPr>
        <p:spPr>
          <a:xfrm>
            <a:off x="3389848" y="5317347"/>
            <a:ext cx="2364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Florent Willems, “The Accountant”</a:t>
            </a:r>
          </a:p>
        </p:txBody>
      </p:sp>
    </p:spTree>
    <p:extLst>
      <p:ext uri="{BB962C8B-B14F-4D97-AF65-F5344CB8AC3E}">
        <p14:creationId xmlns:p14="http://schemas.microsoft.com/office/powerpoint/2010/main" val="256564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2330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Assuming disk can do 100 MB/sec I/O, and 10ms / seek</a:t>
            </a:r>
          </a:p>
          <a:p>
            <a:r>
              <a:rPr lang="en-US" dirty="0"/>
              <a:t>And the following schema: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grades (</a:t>
            </a:r>
            <a:r>
              <a:rPr lang="en-US" sz="3100" dirty="0" err="1">
                <a:latin typeface="Courier"/>
                <a:cs typeface="Courier"/>
              </a:rPr>
              <a:t>cid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</a:t>
            </a:r>
            <a:r>
              <a:rPr lang="en-US" sz="3100" dirty="0" err="1">
                <a:latin typeface="Courier"/>
                <a:cs typeface="Courier"/>
              </a:rPr>
              <a:t>g_sid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students (</a:t>
            </a:r>
            <a:r>
              <a:rPr lang="en-US" sz="3100" dirty="0" err="1">
                <a:latin typeface="Courier"/>
                <a:cs typeface="Courier"/>
              </a:rPr>
              <a:t>s_int</a:t>
            </a:r>
            <a:r>
              <a:rPr lang="en-US" sz="31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Estimate the time to join these two tables, using nested loops, assuming students fits in memory but grades does not, and students contains 10K records (grades contains 1M records).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EDCDDB-1A88-5EBD-6165-734C25D6FF96}"/>
              </a:ext>
            </a:extLst>
          </p:cNvPr>
          <p:cNvSpPr txBox="1">
            <a:spLocks/>
          </p:cNvSpPr>
          <p:nvPr/>
        </p:nvSpPr>
        <p:spPr>
          <a:xfrm>
            <a:off x="409289" y="22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86C61-41D4-F3A2-619E-FAD9C68442C8}"/>
              </a:ext>
            </a:extLst>
          </p:cNvPr>
          <p:cNvSpPr txBox="1"/>
          <p:nvPr/>
        </p:nvSpPr>
        <p:spPr>
          <a:xfrm>
            <a:off x="778748" y="4913644"/>
            <a:ext cx="3441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Both"/>
            </a:pPr>
            <a:r>
              <a:rPr lang="en-US" sz="2400" dirty="0"/>
              <a:t> 0</a:t>
            </a:r>
            <a:r>
              <a:rPr lang="en-US" sz="2400" dirty="0">
                <a:sym typeface="Wingdings"/>
              </a:rPr>
              <a:t>.244 s</a:t>
            </a:r>
          </a:p>
          <a:p>
            <a:pPr marL="342900" indent="-342900">
              <a:buAutoNum type="alphaUcParenBoth"/>
            </a:pPr>
            <a:r>
              <a:rPr lang="en-US" sz="2400" dirty="0"/>
              <a:t> 2300.0 s</a:t>
            </a:r>
          </a:p>
          <a:p>
            <a:pPr marL="342900" indent="-342900">
              <a:buAutoNum type="alphaUcParenBoth"/>
            </a:pPr>
            <a:r>
              <a:rPr lang="en-US" sz="2400" dirty="0"/>
              <a:t> 4000.0 s</a:t>
            </a:r>
          </a:p>
          <a:p>
            <a:pPr marL="342900" indent="-342900">
              <a:buAutoNum type="alphaUcParenBoth"/>
            </a:pPr>
            <a:r>
              <a:rPr lang="en-US" sz="2400" dirty="0"/>
              <a:t> I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387601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 Join Grades and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grades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students (</a:t>
            </a:r>
            <a:r>
              <a:rPr lang="en-US" sz="2400" dirty="0" err="1">
                <a:latin typeface="Courier"/>
                <a:cs typeface="Courier"/>
              </a:rPr>
              <a:t>s_int</a:t>
            </a:r>
            <a:r>
              <a:rPr lang="en-US" sz="24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10 K students </a:t>
            </a:r>
            <a:r>
              <a:rPr lang="en-US" sz="2400" dirty="0">
                <a:sym typeface="Wingdings"/>
              </a:rPr>
              <a:t>x (100 + 8 + 4 bytes)  = 1.1 MB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Students Inner (Preferred)</a:t>
            </a:r>
          </a:p>
          <a:p>
            <a:r>
              <a:rPr lang="en-US" sz="2400" dirty="0"/>
              <a:t>Cache students in buffer pool in memory: 1.1/100 s = .011 s</a:t>
            </a:r>
          </a:p>
          <a:p>
            <a:r>
              <a:rPr lang="en-US" sz="2400" dirty="0"/>
              <a:t>One pass over students (cached) for each grade (no additional cost beside caching)</a:t>
            </a:r>
          </a:p>
          <a:p>
            <a:r>
              <a:rPr lang="en-US" sz="2400" dirty="0"/>
              <a:t>Time to scan grades (previous slide) = .23 s</a:t>
            </a:r>
          </a:p>
          <a:p>
            <a:pPr>
              <a:buFont typeface="Wingdings" charset="2"/>
              <a:buChar char="è"/>
            </a:pPr>
            <a:r>
              <a:rPr lang="en-US" sz="2400" dirty="0">
                <a:sym typeface="Wingdings"/>
              </a:rPr>
              <a:t>.244 s</a:t>
            </a:r>
          </a:p>
          <a:p>
            <a:pPr>
              <a:buFont typeface="Wingdings" charset="2"/>
              <a:buChar char="è"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Grades Inner</a:t>
            </a:r>
          </a:p>
          <a:p>
            <a:r>
              <a:rPr lang="en-US" sz="2400" dirty="0"/>
              <a:t>One pass over grades for each student, at .22 sec / pass, plus one seek at 10 </a:t>
            </a:r>
            <a:r>
              <a:rPr lang="en-US" sz="2400" dirty="0" err="1"/>
              <a:t>ms</a:t>
            </a:r>
            <a:r>
              <a:rPr lang="en-US" sz="2400" dirty="0"/>
              <a:t> (.01 sec) </a:t>
            </a:r>
            <a:r>
              <a:rPr lang="en-US" sz="2400" dirty="0">
                <a:sym typeface="Wingdings"/>
              </a:rPr>
              <a:t> .23 sec / pass</a:t>
            </a:r>
            <a:endParaRPr lang="en-US" sz="2400" dirty="0"/>
          </a:p>
          <a:p>
            <a:pPr>
              <a:buFont typeface="Wingdings" charset="2"/>
              <a:buChar char="è"/>
            </a:pPr>
            <a:r>
              <a:rPr lang="en-US" sz="2400" dirty="0"/>
              <a:t>2300 seconds overall</a:t>
            </a:r>
          </a:p>
          <a:p>
            <a:pPr>
              <a:buFont typeface="Wingdings" charset="2"/>
              <a:buChar char="è"/>
            </a:pPr>
            <a:endParaRPr lang="en-US" sz="2400" dirty="0"/>
          </a:p>
          <a:p>
            <a:r>
              <a:rPr lang="en-US" sz="2400" dirty="0"/>
              <a:t>(Time to scan students is .011 s, so negligible)</a:t>
            </a:r>
          </a:p>
        </p:txBody>
      </p:sp>
    </p:spTree>
    <p:extLst>
      <p:ext uri="{BB962C8B-B14F-4D97-AF65-F5344CB8AC3E}">
        <p14:creationId xmlns:p14="http://schemas.microsoft.com/office/powerpoint/2010/main" val="282285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09EB-9185-7043-A257-670D2BC5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Access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E646-AB91-654C-B3E9-24E987008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method: way to access the records of the database</a:t>
            </a:r>
          </a:p>
          <a:p>
            <a:r>
              <a:rPr lang="en-US" dirty="0"/>
              <a:t>3 main types:</a:t>
            </a:r>
          </a:p>
          <a:p>
            <a:pPr lvl="1"/>
            <a:r>
              <a:rPr lang="en-US" dirty="0"/>
              <a:t>Heap file / heap scan</a:t>
            </a:r>
          </a:p>
          <a:p>
            <a:pPr lvl="1"/>
            <a:r>
              <a:rPr lang="en-US" dirty="0"/>
              <a:t>Hash index / index lookup</a:t>
            </a:r>
          </a:p>
          <a:p>
            <a:pPr lvl="1"/>
            <a:r>
              <a:rPr lang="en-US" dirty="0" err="1"/>
              <a:t>B+Tree</a:t>
            </a:r>
            <a:r>
              <a:rPr lang="en-US" dirty="0"/>
              <a:t> index / index lookup / scan </a:t>
            </a:r>
            <a:r>
              <a:rPr lang="en-US" dirty="0">
                <a:sym typeface="Wingdings" pitchFamily="2" charset="2"/>
              </a:rPr>
              <a:t> next time</a:t>
            </a:r>
            <a:endParaRPr lang="en-US" dirty="0"/>
          </a:p>
          <a:p>
            <a:r>
              <a:rPr lang="en-US" dirty="0"/>
              <a:t>Many alternatives: e.g., R-trees </a:t>
            </a:r>
            <a:r>
              <a:rPr lang="en-US" sz="2800" dirty="0">
                <a:sym typeface="Wingdings" pitchFamily="2" charset="2"/>
              </a:rPr>
              <a:t> next time</a:t>
            </a:r>
            <a:endParaRPr lang="en-US" sz="2800" dirty="0"/>
          </a:p>
          <a:p>
            <a:r>
              <a:rPr lang="en-US" dirty="0"/>
              <a:t>Each has different performance tradeoffs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352A-44F8-BA41-ACDC-7B195F12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for Indexes</a:t>
            </a:r>
          </a:p>
        </p:txBody>
      </p:sp>
      <p:pic>
        <p:nvPicPr>
          <p:cNvPr id="1028" name="Picture 4" descr="Red Black Trees (with implementation in C++, Java, and Python) | Algorithm  Tutor">
            <a:extLst>
              <a:ext uri="{FF2B5EF4-FFF2-40B4-BE49-F238E27FC236}">
                <a16:creationId xmlns:a16="http://schemas.microsoft.com/office/drawing/2014/main" id="{858C1B93-6CA0-F013-65AA-15914AE1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5" y="1765156"/>
            <a:ext cx="7130005" cy="43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4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3FEE-A25C-4146-896D-5FDE25FE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for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BA042-C1CF-B54B-984C-593ED4F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2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attributes to index?</a:t>
            </a:r>
          </a:p>
          <a:p>
            <a:pPr lvl="1"/>
            <a:r>
              <a:rPr lang="en-US" dirty="0"/>
              <a:t>Why not index everything?</a:t>
            </a:r>
          </a:p>
          <a:p>
            <a:r>
              <a:rPr lang="en-US" dirty="0"/>
              <a:t>Index structure:</a:t>
            </a:r>
          </a:p>
          <a:p>
            <a:pPr lvl="1"/>
            <a:r>
              <a:rPr lang="en-US" dirty="0"/>
              <a:t>Leaves as data</a:t>
            </a:r>
          </a:p>
          <a:p>
            <a:pPr lvl="2"/>
            <a:r>
              <a:rPr lang="en-US" dirty="0"/>
              <a:t>Only one index?</a:t>
            </a:r>
          </a:p>
          <a:p>
            <a:pPr lvl="2"/>
            <a:r>
              <a:rPr lang="en-US" dirty="0"/>
              <a:t>“Primary Index” (no duplicates)</a:t>
            </a:r>
          </a:p>
          <a:p>
            <a:pPr lvl="1"/>
            <a:r>
              <a:rPr lang="en-US" dirty="0"/>
              <a:t>Leaves as pointers to heap file</a:t>
            </a:r>
          </a:p>
          <a:p>
            <a:pPr lvl="2"/>
            <a:r>
              <a:rPr lang="en-US" dirty="0"/>
              <a:t>“Secondary Index”</a:t>
            </a:r>
          </a:p>
          <a:p>
            <a:pPr lvl="2"/>
            <a:r>
              <a:rPr lang="en-US" dirty="0"/>
              <a:t>Clustered vs </a:t>
            </a:r>
            <a:r>
              <a:rPr lang="en-US" dirty="0" err="1"/>
              <a:t>unclustered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08333A-D93B-D444-853E-2933D333FC3E}"/>
              </a:ext>
            </a:extLst>
          </p:cNvPr>
          <p:cNvSpPr txBox="1"/>
          <p:nvPr/>
        </p:nvSpPr>
        <p:spPr>
          <a:xfrm>
            <a:off x="534096" y="5827870"/>
            <a:ext cx="376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6.5830 we will use secondary indexes, and distinguish between clustered and </a:t>
            </a:r>
            <a:r>
              <a:rPr lang="en-US" dirty="0" err="1"/>
              <a:t>unclustered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D94C5E-1449-D043-9F10-86C46F992EF1}"/>
              </a:ext>
            </a:extLst>
          </p:cNvPr>
          <p:cNvGrpSpPr/>
          <p:nvPr/>
        </p:nvGrpSpPr>
        <p:grpSpPr>
          <a:xfrm>
            <a:off x="5040810" y="1417638"/>
            <a:ext cx="3536691" cy="2036481"/>
            <a:chOff x="5040810" y="1417638"/>
            <a:chExt cx="3536691" cy="2036481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F0FBADE7-21B9-1947-8FA3-B00D32C39701}"/>
                </a:ext>
              </a:extLst>
            </p:cNvPr>
            <p:cNvSpPr/>
            <p:nvPr/>
          </p:nvSpPr>
          <p:spPr>
            <a:xfrm>
              <a:off x="6528317" y="1417638"/>
              <a:ext cx="1771650" cy="12573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Primary Index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B499B-9661-2646-B185-876B4DCBBB14}"/>
                </a:ext>
              </a:extLst>
            </p:cNvPr>
            <p:cNvSpPr txBox="1"/>
            <p:nvPr/>
          </p:nvSpPr>
          <p:spPr>
            <a:xfrm>
              <a:off x="5816800" y="3084787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R1 R2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AD528-0BDA-3349-825F-25E53ED95FE5}"/>
                </a:ext>
              </a:extLst>
            </p:cNvPr>
            <p:cNvSpPr txBox="1"/>
            <p:nvPr/>
          </p:nvSpPr>
          <p:spPr>
            <a:xfrm>
              <a:off x="6882647" y="307995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R3 R4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93DC10-F5D3-064C-AAB1-B20FAB3D4324}"/>
                </a:ext>
              </a:extLst>
            </p:cNvPr>
            <p:cNvSpPr txBox="1"/>
            <p:nvPr/>
          </p:nvSpPr>
          <p:spPr>
            <a:xfrm>
              <a:off x="7857411" y="307995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F42D58-98A4-3949-930B-907D3A7B4C36}"/>
                </a:ext>
              </a:extLst>
            </p:cNvPr>
            <p:cNvCxnSpPr>
              <a:cxnSpLocks/>
              <a:stCxn id="4" idx="2"/>
              <a:endCxn id="5" idx="0"/>
            </p:cNvCxnSpPr>
            <p:nvPr/>
          </p:nvCxnSpPr>
          <p:spPr>
            <a:xfrm flipH="1">
              <a:off x="6176845" y="2674938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8767232-C9EA-A247-9E95-69A745A48B7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7235548" y="2674938"/>
              <a:ext cx="7144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27711B7-DC51-4A4A-9667-D31FC784DE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7746505" y="2674938"/>
              <a:ext cx="470951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9E6809-E8E1-8E4D-8E79-F9929E550A0B}"/>
                </a:ext>
              </a:extLst>
            </p:cNvPr>
            <p:cNvSpPr txBox="1"/>
            <p:nvPr/>
          </p:nvSpPr>
          <p:spPr>
            <a:xfrm>
              <a:off x="5040810" y="3042013"/>
              <a:ext cx="100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2F5D4C-8636-854D-B94F-0711F1F68159}"/>
              </a:ext>
            </a:extLst>
          </p:cNvPr>
          <p:cNvGrpSpPr/>
          <p:nvPr/>
        </p:nvGrpSpPr>
        <p:grpSpPr>
          <a:xfrm>
            <a:off x="4250902" y="3902592"/>
            <a:ext cx="4409110" cy="2658078"/>
            <a:chOff x="4250902" y="3902592"/>
            <a:chExt cx="4409110" cy="2658078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2795E7A2-D102-2A41-9D90-3454FD55BC0C}"/>
                </a:ext>
              </a:extLst>
            </p:cNvPr>
            <p:cNvSpPr/>
            <p:nvPr/>
          </p:nvSpPr>
          <p:spPr>
            <a:xfrm>
              <a:off x="6368475" y="3902592"/>
              <a:ext cx="1771650" cy="12573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Secondary Index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562FC1-36D4-EF4D-8CCB-80E73BFC8AB9}"/>
                </a:ext>
              </a:extLst>
            </p:cNvPr>
            <p:cNvSpPr txBox="1"/>
            <p:nvPr/>
          </p:nvSpPr>
          <p:spPr>
            <a:xfrm>
              <a:off x="545496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R1 R2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026E2-08D6-8A48-8923-C5AE6C3D065C}"/>
                </a:ext>
              </a:extLst>
            </p:cNvPr>
            <p:cNvSpPr txBox="1"/>
            <p:nvPr/>
          </p:nvSpPr>
          <p:spPr>
            <a:xfrm>
              <a:off x="617505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R3 R4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B9B081-0812-B649-A707-CE06B2022410}"/>
                </a:ext>
              </a:extLst>
            </p:cNvPr>
            <p:cNvSpPr txBox="1"/>
            <p:nvPr/>
          </p:nvSpPr>
          <p:spPr>
            <a:xfrm>
              <a:off x="6895148" y="6149600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736552-8A30-F24C-960D-7DA36055FC9E}"/>
                </a:ext>
              </a:extLst>
            </p:cNvPr>
            <p:cNvSpPr txBox="1"/>
            <p:nvPr/>
          </p:nvSpPr>
          <p:spPr>
            <a:xfrm>
              <a:off x="5899311" y="5556728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4700BF-8B38-A04C-B41E-22A7AFF21538}"/>
                </a:ext>
              </a:extLst>
            </p:cNvPr>
            <p:cNvSpPr txBox="1"/>
            <p:nvPr/>
          </p:nvSpPr>
          <p:spPr>
            <a:xfrm>
              <a:off x="7939922" y="5551891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D488B28-34C2-FF46-A8C2-E1F819836C4A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6259356" y="5146879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3652B92-346C-F442-BF71-C7A36123E189}"/>
                </a:ext>
              </a:extLst>
            </p:cNvPr>
            <p:cNvCxnSpPr>
              <a:cxnSpLocks/>
            </p:cNvCxnSpPr>
            <p:nvPr/>
          </p:nvCxnSpPr>
          <p:spPr>
            <a:xfrm>
              <a:off x="7318059" y="5146879"/>
              <a:ext cx="7144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8DF483F-7D7B-4F47-95E0-6EDA24C84D89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7829016" y="5146879"/>
              <a:ext cx="470951" cy="40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35CCC8-218B-2C43-AAA4-C1B50E29D1BE}"/>
                </a:ext>
              </a:extLst>
            </p:cNvPr>
            <p:cNvSpPr txBox="1"/>
            <p:nvPr/>
          </p:nvSpPr>
          <p:spPr>
            <a:xfrm>
              <a:off x="6923903" y="5556728"/>
              <a:ext cx="72009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DCF0B19-4885-9A4F-A5C9-3C2C55B40F37}"/>
                </a:ext>
              </a:extLst>
            </p:cNvPr>
            <p:cNvSpPr/>
            <p:nvPr/>
          </p:nvSpPr>
          <p:spPr>
            <a:xfrm>
              <a:off x="5958961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BDDA37-329A-1742-B2CA-EB6692757C40}"/>
                </a:ext>
              </a:extLst>
            </p:cNvPr>
            <p:cNvSpPr/>
            <p:nvPr/>
          </p:nvSpPr>
          <p:spPr>
            <a:xfrm>
              <a:off x="6168907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167CD6-9A1A-A743-9961-BE155B709D7E}"/>
                </a:ext>
              </a:extLst>
            </p:cNvPr>
            <p:cNvSpPr/>
            <p:nvPr/>
          </p:nvSpPr>
          <p:spPr>
            <a:xfrm>
              <a:off x="6378060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67CB5F-8EA7-7A4B-A890-2D20B8E319B1}"/>
                </a:ext>
              </a:extLst>
            </p:cNvPr>
            <p:cNvSpPr/>
            <p:nvPr/>
          </p:nvSpPr>
          <p:spPr>
            <a:xfrm>
              <a:off x="6975833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20A995-608F-7249-AFB5-6A9C44ABB545}"/>
                </a:ext>
              </a:extLst>
            </p:cNvPr>
            <p:cNvSpPr/>
            <p:nvPr/>
          </p:nvSpPr>
          <p:spPr>
            <a:xfrm>
              <a:off x="7173556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547AB7-5458-0441-BEBC-A5E676A67034}"/>
                </a:ext>
              </a:extLst>
            </p:cNvPr>
            <p:cNvSpPr/>
            <p:nvPr/>
          </p:nvSpPr>
          <p:spPr>
            <a:xfrm>
              <a:off x="7371279" y="5656304"/>
              <a:ext cx="123964" cy="1239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0F513A5-1B35-A641-B0ED-51256672F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0974" y="5767917"/>
              <a:ext cx="351472" cy="40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B7FB93F-F65A-484A-9428-519B2FF73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4675" y="5794032"/>
              <a:ext cx="250621" cy="3837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56B070E-1AFB-1F4B-8AF2-B75B272C3A3A}"/>
                </a:ext>
              </a:extLst>
            </p:cNvPr>
            <p:cNvCxnSpPr>
              <a:cxnSpLocks/>
              <a:stCxn id="32" idx="4"/>
            </p:cNvCxnSpPr>
            <p:nvPr/>
          </p:nvCxnSpPr>
          <p:spPr>
            <a:xfrm flipH="1">
              <a:off x="6327052" y="5780268"/>
              <a:ext cx="112990" cy="416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9FE72E0-2B84-C145-8ABF-DC8F2601F19D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flipH="1">
              <a:off x="6702537" y="5780268"/>
              <a:ext cx="335278" cy="397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29ED46-0DCF-9545-B0B1-FA587F9F0517}"/>
                </a:ext>
              </a:extLst>
            </p:cNvPr>
            <p:cNvSpPr txBox="1"/>
            <p:nvPr/>
          </p:nvSpPr>
          <p:spPr>
            <a:xfrm>
              <a:off x="4839509" y="5556585"/>
              <a:ext cx="1008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Pointers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C8CAB3-9A84-5A40-86F8-E78DDB254F33}"/>
                </a:ext>
              </a:extLst>
            </p:cNvPr>
            <p:cNvSpPr txBox="1"/>
            <p:nvPr/>
          </p:nvSpPr>
          <p:spPr>
            <a:xfrm>
              <a:off x="4250902" y="6191338"/>
              <a:ext cx="1131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Heap File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4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Index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3BEC6-39B0-8644-B00F-16F16A538602}"/>
              </a:ext>
            </a:extLst>
          </p:cNvPr>
          <p:cNvCxnSpPr>
            <a:endCxn id="14" idx="0"/>
          </p:cNvCxnSpPr>
          <p:nvPr/>
        </p:nvCxnSpPr>
        <p:spPr>
          <a:xfrm flipH="1">
            <a:off x="2376487" y="2100263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2CF3B0-C25B-0C4E-A924-DB54EBB065F4}"/>
              </a:ext>
            </a:extLst>
          </p:cNvPr>
          <p:cNvCxnSpPr>
            <a:cxnSpLocks/>
          </p:cNvCxnSpPr>
          <p:nvPr/>
        </p:nvCxnSpPr>
        <p:spPr>
          <a:xfrm>
            <a:off x="1485900" y="3057525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DF9CC-2F75-C140-BAD1-AC37CE9488C5}"/>
              </a:ext>
            </a:extLst>
          </p:cNvPr>
          <p:cNvCxnSpPr>
            <a:cxnSpLocks/>
          </p:cNvCxnSpPr>
          <p:nvPr/>
        </p:nvCxnSpPr>
        <p:spPr>
          <a:xfrm>
            <a:off x="1857375" y="3100388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2D15BE-EEF4-3940-8CEC-5B47E7F448BF}"/>
              </a:ext>
            </a:extLst>
          </p:cNvPr>
          <p:cNvCxnSpPr>
            <a:cxnSpLocks/>
          </p:cNvCxnSpPr>
          <p:nvPr/>
        </p:nvCxnSpPr>
        <p:spPr>
          <a:xfrm>
            <a:off x="2200275" y="3086100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97765E-AA81-674F-A783-46991C554D10}"/>
              </a:ext>
            </a:extLst>
          </p:cNvPr>
          <p:cNvCxnSpPr>
            <a:cxnSpLocks/>
          </p:cNvCxnSpPr>
          <p:nvPr/>
        </p:nvCxnSpPr>
        <p:spPr>
          <a:xfrm>
            <a:off x="2586038" y="3086100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4B2690-CE32-D64A-9661-B618E014C67A}"/>
              </a:ext>
            </a:extLst>
          </p:cNvPr>
          <p:cNvCxnSpPr>
            <a:cxnSpLocks/>
          </p:cNvCxnSpPr>
          <p:nvPr/>
        </p:nvCxnSpPr>
        <p:spPr>
          <a:xfrm>
            <a:off x="3143250" y="3114675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5B27D98-8B29-9640-905B-C2A67638C2DF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A7AD11-5A80-A44F-88B5-9007E85AB0D8}"/>
              </a:ext>
            </a:extLst>
          </p:cNvPr>
          <p:cNvSpPr txBox="1"/>
          <p:nvPr/>
        </p:nvSpPr>
        <p:spPr>
          <a:xfrm>
            <a:off x="752475" y="61960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E5E809-E10B-2A4B-98BB-ABA455471D24}"/>
              </a:ext>
            </a:extLst>
          </p:cNvPr>
          <p:cNvSpPr txBox="1"/>
          <p:nvPr/>
        </p:nvSpPr>
        <p:spPr>
          <a:xfrm rot="16200000">
            <a:off x="338137" y="5395913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A065D6-60E7-DF41-AFCB-370A440A7483}"/>
              </a:ext>
            </a:extLst>
          </p:cNvPr>
          <p:cNvSpPr txBox="1"/>
          <p:nvPr/>
        </p:nvSpPr>
        <p:spPr>
          <a:xfrm>
            <a:off x="11287125" y="1414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959FB-F93C-6F4E-BD79-262FEF5D593B}"/>
              </a:ext>
            </a:extLst>
          </p:cNvPr>
          <p:cNvSpPr txBox="1"/>
          <p:nvPr/>
        </p:nvSpPr>
        <p:spPr>
          <a:xfrm>
            <a:off x="7407797" y="1783795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3DC99C-4161-BB41-B57A-D5ED8690B4AE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732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DB15162-CD79-0445-B037-93B5DF94DDA2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2409826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AAABAF-88B5-1148-84D9-F766E78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0FF558-D862-234D-A9F0-62CB1D67007A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4311649"/>
          <a:ext cx="1647826" cy="17605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582814-3131-B947-A532-B036694BDB3E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4349749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9E339B-F6F0-164D-89FF-F6656D6B68E7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4359274"/>
          <a:ext cx="1703875" cy="1689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D6ED40-4161-1748-9753-AE20CD90424F}"/>
              </a:ext>
            </a:extLst>
          </p:cNvPr>
          <p:cNvSpPr txBox="1"/>
          <p:nvPr/>
        </p:nvSpPr>
        <p:spPr>
          <a:xfrm>
            <a:off x="757238" y="5386388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6D014-32A6-8D4B-8050-2D6B9A8798C3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1528763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F492D-C243-9A45-9DBB-828E661132F6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2452688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09E7AE-ACCA-F14B-A9A8-73E17FB29C4D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2433638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DD80BE5-C886-1849-AC41-E2A9F9E64BA7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242887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2E4FE9-1A05-D448-8627-72EE4AC3F3DF}"/>
              </a:ext>
            </a:extLst>
          </p:cNvPr>
          <p:cNvSpPr txBox="1"/>
          <p:nvPr/>
        </p:nvSpPr>
        <p:spPr>
          <a:xfrm>
            <a:off x="7158037" y="742950"/>
            <a:ext cx="211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Traverse the records in Attr1 order, or lookup a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3819-8EC0-E643-9A56-4EBF6D91B155}"/>
              </a:ext>
            </a:extLst>
          </p:cNvPr>
          <p:cNvSpPr txBox="1"/>
          <p:nvPr/>
        </p:nvSpPr>
        <p:spPr>
          <a:xfrm>
            <a:off x="7143750" y="2343151"/>
            <a:ext cx="145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Attr1 &gt;= 6 &amp; </a:t>
            </a:r>
          </a:p>
          <a:p>
            <a:r>
              <a:rPr lang="en-US" b="1" dirty="0"/>
              <a:t>Attr1 &lt; 9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C891C0-62A0-0F4F-9199-DEA850C35FAE}"/>
              </a:ext>
            </a:extLst>
          </p:cNvPr>
          <p:cNvCxnSpPr/>
          <p:nvPr/>
        </p:nvCxnSpPr>
        <p:spPr>
          <a:xfrm>
            <a:off x="4757738" y="1185862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763607-D941-5A4C-BD04-A53C02EFA9CF}"/>
              </a:ext>
            </a:extLst>
          </p:cNvPr>
          <p:cNvCxnSpPr/>
          <p:nvPr/>
        </p:nvCxnSpPr>
        <p:spPr>
          <a:xfrm>
            <a:off x="5367338" y="2066924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D41ACC-1B6B-B848-B735-7E33679F264F}"/>
              </a:ext>
            </a:extLst>
          </p:cNvPr>
          <p:cNvGrpSpPr/>
          <p:nvPr/>
        </p:nvGrpSpPr>
        <p:grpSpPr>
          <a:xfrm>
            <a:off x="2914650" y="2928938"/>
            <a:ext cx="4529138" cy="1443037"/>
            <a:chOff x="2914650" y="2928938"/>
            <a:chExt cx="4529138" cy="144303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0E5E8D6-A16E-DB45-BA93-ECFDA41C9C8D}"/>
                </a:ext>
              </a:extLst>
            </p:cNvPr>
            <p:cNvCxnSpPr/>
            <p:nvPr/>
          </p:nvCxnSpPr>
          <p:spPr>
            <a:xfrm>
              <a:off x="5043488" y="3028950"/>
              <a:ext cx="2400300" cy="1343025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2912EC-4405-5B4A-A9C4-68DA553F35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675" y="3043238"/>
              <a:ext cx="1143000" cy="127158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95ED51-D339-C443-85B4-CED803D45DAC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086475" y="2928938"/>
              <a:ext cx="666202" cy="143033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341843-7D2E-354D-B48E-03132F51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4650" y="2957513"/>
              <a:ext cx="3557588" cy="135731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E1A468-4944-9241-9115-95867C419A37}"/>
              </a:ext>
            </a:extLst>
          </p:cNvPr>
          <p:cNvCxnSpPr/>
          <p:nvPr/>
        </p:nvCxnSpPr>
        <p:spPr>
          <a:xfrm>
            <a:off x="4276726" y="3890961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C8E7D4-D849-7D4A-90C1-42AEDA1D8D82}"/>
              </a:ext>
            </a:extLst>
          </p:cNvPr>
          <p:cNvCxnSpPr/>
          <p:nvPr/>
        </p:nvCxnSpPr>
        <p:spPr>
          <a:xfrm>
            <a:off x="5343526" y="115728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A53A020-8890-E94A-B1D0-29E2C37CA640}"/>
              </a:ext>
            </a:extLst>
          </p:cNvPr>
          <p:cNvCxnSpPr/>
          <p:nvPr/>
        </p:nvCxnSpPr>
        <p:spPr>
          <a:xfrm>
            <a:off x="6081713" y="1981198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3CE69B-86FF-CA4B-8A81-6C6E3E8F7C9F}"/>
              </a:ext>
            </a:extLst>
          </p:cNvPr>
          <p:cNvCxnSpPr/>
          <p:nvPr/>
        </p:nvCxnSpPr>
        <p:spPr>
          <a:xfrm>
            <a:off x="6791325" y="3919536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2F7955-C49E-024A-9DC9-2650D55E7558}"/>
              </a:ext>
            </a:extLst>
          </p:cNvPr>
          <p:cNvSpPr txBox="1"/>
          <p:nvPr/>
        </p:nvSpPr>
        <p:spPr>
          <a:xfrm>
            <a:off x="1457324" y="6243638"/>
            <a:ext cx="61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random access! – this is an “</a:t>
            </a:r>
            <a:r>
              <a:rPr lang="en-US" b="1" dirty="0" err="1"/>
              <a:t>unclustered</a:t>
            </a:r>
            <a:r>
              <a:rPr lang="en-US" b="1" dirty="0"/>
              <a:t>” index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9B2515-FE60-CA45-8B42-963A65B2795F}"/>
              </a:ext>
            </a:extLst>
          </p:cNvPr>
          <p:cNvSpPr txBox="1"/>
          <p:nvPr/>
        </p:nvSpPr>
        <p:spPr>
          <a:xfrm>
            <a:off x="7700946" y="4745832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7387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08" y="36909"/>
            <a:ext cx="6637873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Costs of Random Access</a:t>
            </a:r>
            <a:br>
              <a:rPr lang="en-US" sz="3200" dirty="0"/>
            </a:br>
            <a:r>
              <a:rPr lang="en-US" sz="3200" dirty="0"/>
              <a:t>https://</a:t>
            </a:r>
            <a:r>
              <a:rPr lang="en-US" sz="3200" dirty="0" err="1"/>
              <a:t>clicker.mit.edu</a:t>
            </a:r>
            <a:r>
              <a:rPr lang="en-US" sz="3200" dirty="0"/>
              <a:t>/6.5830/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07C27-417E-4C4D-9E5C-69B66F7A47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30823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Consider an SSD with 100 </a:t>
                </a:r>
                <a:r>
                  <a:rPr lang="en-US" dirty="0" err="1"/>
                  <a:t>usec</a:t>
                </a:r>
                <a:r>
                  <a:rPr lang="en-US" dirty="0"/>
                  <a:t> latency, 1 GB/sec BW</a:t>
                </a:r>
              </a:p>
              <a:p>
                <a:r>
                  <a:rPr lang="en-US" dirty="0"/>
                  <a:t>Query accesses B bytes, R bytes per record, whole table is T bytes</a:t>
                </a:r>
              </a:p>
              <a:p>
                <a:r>
                  <a:rPr lang="en-US" dirty="0"/>
                  <a:t>Seq scan time S = T / 1GB/sec</a:t>
                </a:r>
              </a:p>
              <a:p>
                <a:r>
                  <a:rPr lang="en-US" dirty="0"/>
                  <a:t>Rand access via index time = 100 </a:t>
                </a:r>
                <a:r>
                  <a:rPr lang="en-US" dirty="0" err="1"/>
                  <a:t>usec</a:t>
                </a:r>
                <a:r>
                  <a:rPr lang="en-US" dirty="0"/>
                  <a:t> * B/R + B / 1GB/sec</a:t>
                </a:r>
              </a:p>
              <a:p>
                <a:r>
                  <a:rPr lang="en-US" dirty="0"/>
                  <a:t>Suppose R is 100 bytes, T is 10 GB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is it cheaper to scan than do random lookups via index?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lphaLcParenBoth"/>
                </a:pPr>
                <a:r>
                  <a:rPr lang="en-US" dirty="0"/>
                  <a:t>Scans larger than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1MB (0.01%)</a:t>
                </a:r>
              </a:p>
              <a:p>
                <a:pPr marL="514350" indent="-514350">
                  <a:buAutoNum type="alphaLcParenBoth"/>
                </a:pPr>
                <a:r>
                  <a:rPr lang="en-US" dirty="0"/>
                  <a:t>Scans larger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10MB (0.1%)</a:t>
                </a:r>
              </a:p>
              <a:p>
                <a:pPr marL="514350" indent="-514350">
                  <a:buAutoNum type="alphaLcParenBoth"/>
                </a:pPr>
                <a:r>
                  <a:rPr lang="en-US" dirty="0"/>
                  <a:t>Scans larger than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100MB (1%)</a:t>
                </a:r>
              </a:p>
              <a:p>
                <a:pPr marL="514350" indent="-514350">
                  <a:buAutoNum type="alphaLcParenBoth"/>
                </a:pPr>
                <a:r>
                  <a:rPr lang="en-US" dirty="0"/>
                  <a:t>Scans larger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1GB (10%)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07C27-417E-4C4D-9E5C-69B66F7A47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308231"/>
              </a:xfrm>
              <a:blipFill>
                <a:blip r:embed="rId3"/>
                <a:stretch>
                  <a:fillRect l="-1080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5EAFE-3391-CF4A-8E7E-932A6E10DA4B}"/>
              </a:ext>
            </a:extLst>
          </p:cNvPr>
          <p:cNvGrpSpPr/>
          <p:nvPr/>
        </p:nvGrpSpPr>
        <p:grpSpPr>
          <a:xfrm>
            <a:off x="5737860" y="185499"/>
            <a:ext cx="3200402" cy="1414701"/>
            <a:chOff x="5634988" y="4857750"/>
            <a:chExt cx="3200402" cy="1414701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C12D5CB-63B9-7746-8275-B87A59BDAEB5}"/>
                </a:ext>
              </a:extLst>
            </p:cNvPr>
            <p:cNvSpPr/>
            <p:nvPr/>
          </p:nvSpPr>
          <p:spPr>
            <a:xfrm rot="5400000">
              <a:off x="7077789" y="4094559"/>
              <a:ext cx="314800" cy="3200401"/>
            </a:xfrm>
            <a:prstGeom prst="rightBrace">
              <a:avLst>
                <a:gd name="adj1" fmla="val 8333"/>
                <a:gd name="adj2" fmla="val 502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2C2C6D-A8ED-4343-A241-19D7FE5F94B1}"/>
                </a:ext>
              </a:extLst>
            </p:cNvPr>
            <p:cNvGrpSpPr/>
            <p:nvPr/>
          </p:nvGrpSpPr>
          <p:grpSpPr>
            <a:xfrm>
              <a:off x="5634989" y="4857750"/>
              <a:ext cx="3200401" cy="1414701"/>
              <a:chOff x="5634989" y="4857750"/>
              <a:chExt cx="3200401" cy="14147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EB20876-BC2A-1743-84D1-950E57CE9A0B}"/>
                  </a:ext>
                </a:extLst>
              </p:cNvPr>
              <p:cNvGrpSpPr/>
              <p:nvPr/>
            </p:nvGrpSpPr>
            <p:grpSpPr>
              <a:xfrm>
                <a:off x="5634989" y="4857750"/>
                <a:ext cx="3200401" cy="628650"/>
                <a:chOff x="5634989" y="4857750"/>
                <a:chExt cx="3200401" cy="62865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97D66C-C9FC-2C4D-B569-67443AB94C51}"/>
                    </a:ext>
                  </a:extLst>
                </p:cNvPr>
                <p:cNvSpPr/>
                <p:nvPr/>
              </p:nvSpPr>
              <p:spPr>
                <a:xfrm>
                  <a:off x="7031298" y="4857750"/>
                  <a:ext cx="1804092" cy="62865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Entire Table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60CAD12-44D3-0044-9010-CCE46D5FDFAF}"/>
                    </a:ext>
                  </a:extLst>
                </p:cNvPr>
                <p:cNvSpPr/>
                <p:nvPr/>
              </p:nvSpPr>
              <p:spPr>
                <a:xfrm>
                  <a:off x="5634989" y="4857750"/>
                  <a:ext cx="1396309" cy="62865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Portion Read</a:t>
                  </a:r>
                </a:p>
                <a:p>
                  <a:pPr algn="ctr"/>
                  <a:r>
                    <a:rPr lang="en-US" dirty="0"/>
                    <a:t>(B bytes)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300E8A-B3DC-EB4C-808C-C0E4D58550AF}"/>
                  </a:ext>
                </a:extLst>
              </p:cNvPr>
              <p:cNvSpPr txBox="1"/>
              <p:nvPr/>
            </p:nvSpPr>
            <p:spPr>
              <a:xfrm>
                <a:off x="6823710" y="5903119"/>
                <a:ext cx="925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 bytes</a:t>
                </a: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4550E9F-B172-4BD4-8059-44480EB29B5E}"/>
              </a:ext>
            </a:extLst>
          </p:cNvPr>
          <p:cNvSpPr txBox="1">
            <a:spLocks/>
          </p:cNvSpPr>
          <p:nvPr/>
        </p:nvSpPr>
        <p:spPr>
          <a:xfrm>
            <a:off x="288709" y="38899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3015" y="274638"/>
            <a:ext cx="8229600" cy="1143000"/>
          </a:xfrm>
        </p:spPr>
        <p:txBody>
          <a:bodyPr/>
          <a:lstStyle/>
          <a:p>
            <a:r>
              <a:rPr lang="en-US" dirty="0"/>
              <a:t>Costs of Random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latency, 1 GB/sec BW</a:t>
            </a:r>
          </a:p>
          <a:p>
            <a:r>
              <a:rPr lang="en-US" dirty="0"/>
              <a:t>Query accesses B bytes, R bytes per record, whole table is T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Rand access via index time = 100 </a:t>
            </a:r>
            <a:r>
              <a:rPr lang="en-US" dirty="0" err="1"/>
              <a:t>usec</a:t>
            </a:r>
            <a:r>
              <a:rPr lang="en-US" dirty="0"/>
              <a:t> * B/R + B / 1GB/sec</a:t>
            </a:r>
          </a:p>
          <a:p>
            <a:r>
              <a:rPr lang="en-US" dirty="0"/>
              <a:t>Suppose R is 100 bytes, T is 10 GB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100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-6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6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629255"/>
            <a:ext cx="478917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10 MB, cheaper to scan</a:t>
            </a:r>
            <a:r>
              <a:rPr lang="en-US" sz="2800" dirty="0"/>
              <a:t> </a:t>
            </a:r>
            <a:r>
              <a:rPr lang="en-US" sz="2800" baseline="30000" dirty="0"/>
              <a:t>entire 10 GB table than to use index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25EAFE-3391-CF4A-8E7E-932A6E10DA4B}"/>
              </a:ext>
            </a:extLst>
          </p:cNvPr>
          <p:cNvGrpSpPr/>
          <p:nvPr/>
        </p:nvGrpSpPr>
        <p:grpSpPr>
          <a:xfrm>
            <a:off x="5737860" y="185499"/>
            <a:ext cx="3200402" cy="1414701"/>
            <a:chOff x="5634988" y="4857750"/>
            <a:chExt cx="3200402" cy="1414701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5C12D5CB-63B9-7746-8275-B87A59BDAEB5}"/>
                </a:ext>
              </a:extLst>
            </p:cNvPr>
            <p:cNvSpPr/>
            <p:nvPr/>
          </p:nvSpPr>
          <p:spPr>
            <a:xfrm rot="5400000">
              <a:off x="7077789" y="4094559"/>
              <a:ext cx="314800" cy="3200401"/>
            </a:xfrm>
            <a:prstGeom prst="rightBrace">
              <a:avLst>
                <a:gd name="adj1" fmla="val 8333"/>
                <a:gd name="adj2" fmla="val 502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2C2C6D-A8ED-4343-A241-19D7FE5F94B1}"/>
                </a:ext>
              </a:extLst>
            </p:cNvPr>
            <p:cNvGrpSpPr/>
            <p:nvPr/>
          </p:nvGrpSpPr>
          <p:grpSpPr>
            <a:xfrm>
              <a:off x="5634989" y="4857750"/>
              <a:ext cx="3200401" cy="1414701"/>
              <a:chOff x="5634989" y="4857750"/>
              <a:chExt cx="3200401" cy="14147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EB20876-BC2A-1743-84D1-950E57CE9A0B}"/>
                  </a:ext>
                </a:extLst>
              </p:cNvPr>
              <p:cNvGrpSpPr/>
              <p:nvPr/>
            </p:nvGrpSpPr>
            <p:grpSpPr>
              <a:xfrm>
                <a:off x="5634989" y="4857750"/>
                <a:ext cx="3200401" cy="628650"/>
                <a:chOff x="5634989" y="4857750"/>
                <a:chExt cx="3200401" cy="62865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97D66C-C9FC-2C4D-B569-67443AB94C51}"/>
                    </a:ext>
                  </a:extLst>
                </p:cNvPr>
                <p:cNvSpPr/>
                <p:nvPr/>
              </p:nvSpPr>
              <p:spPr>
                <a:xfrm>
                  <a:off x="7031298" y="4857750"/>
                  <a:ext cx="1804092" cy="628650"/>
                </a:xfrm>
                <a:prstGeom prst="rect">
                  <a:avLst/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Entire Table</a:t>
                  </a: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60CAD12-44D3-0044-9010-CCE46D5FDFAF}"/>
                    </a:ext>
                  </a:extLst>
                </p:cNvPr>
                <p:cNvSpPr/>
                <p:nvPr/>
              </p:nvSpPr>
              <p:spPr>
                <a:xfrm>
                  <a:off x="5634989" y="4857750"/>
                  <a:ext cx="1396309" cy="628650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Portion Read</a:t>
                  </a:r>
                </a:p>
                <a:p>
                  <a:pPr algn="ctr"/>
                  <a:r>
                    <a:rPr lang="en-US" dirty="0"/>
                    <a:t>(B bytes)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300E8A-B3DC-EB4C-808C-C0E4D58550AF}"/>
                  </a:ext>
                </a:extLst>
              </p:cNvPr>
              <p:cNvSpPr txBox="1"/>
              <p:nvPr/>
            </p:nvSpPr>
            <p:spPr>
              <a:xfrm>
                <a:off x="6823710" y="5903119"/>
                <a:ext cx="925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 bytes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06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95AA-03BA-A74E-AB62-968E9ADA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2708"/>
            <a:ext cx="8229600" cy="4525963"/>
          </a:xfrm>
        </p:spPr>
        <p:txBody>
          <a:bodyPr/>
          <a:lstStyle/>
          <a:p>
            <a:r>
              <a:rPr lang="en-US" dirty="0"/>
              <a:t>Order pages on disk in index order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38299" y="5098890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5136990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900740" y="5146515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57238" y="6173629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43287" y="2316004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23974" y="3239929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76487" y="2887504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85900" y="3844766"/>
            <a:ext cx="3443288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57375" y="3887629"/>
            <a:ext cx="2728913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200275" y="3873341"/>
            <a:ext cx="428625" cy="230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86038" y="3873341"/>
            <a:ext cx="2671762" cy="2228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43250" y="3901916"/>
            <a:ext cx="3914775" cy="2214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33799" y="3220879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29174" y="3216117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52475" y="69832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38137" y="6183154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773098A-B6D6-124A-AA73-96D36FDFFA95}"/>
              </a:ext>
            </a:extLst>
          </p:cNvPr>
          <p:cNvGraphicFramePr>
            <a:graphicFrameLocks noGrp="1"/>
          </p:cNvGraphicFramePr>
          <p:nvPr/>
        </p:nvGraphicFramePr>
        <p:xfrm>
          <a:off x="5924549" y="3197067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DFD2FAF-0064-6F46-973B-AB5C0613CCFF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F34AE5-09F5-1845-B448-332572F74DDC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</p:spTree>
    <p:extLst>
      <p:ext uri="{BB962C8B-B14F-4D97-AF65-F5344CB8AC3E}">
        <p14:creationId xmlns:p14="http://schemas.microsoft.com/office/powerpoint/2010/main" val="235999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9168-E422-3BE4-BD8C-1C59492A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A6ED-BB84-7F84-37A6-ED831C662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Buffer Pools</a:t>
            </a:r>
          </a:p>
          <a:p>
            <a:r>
              <a:rPr lang="en-US" dirty="0"/>
              <a:t>Pre-Fetching</a:t>
            </a:r>
          </a:p>
          <a:p>
            <a:r>
              <a:rPr lang="en-US" dirty="0"/>
              <a:t>Scan Sharing</a:t>
            </a:r>
          </a:p>
          <a:p>
            <a:r>
              <a:rPr lang="en-US" dirty="0"/>
              <a:t>Buffer Pool Bypass</a:t>
            </a:r>
          </a:p>
        </p:txBody>
      </p:sp>
    </p:spTree>
    <p:extLst>
      <p:ext uri="{BB962C8B-B14F-4D97-AF65-F5344CB8AC3E}">
        <p14:creationId xmlns:p14="http://schemas.microsoft.com/office/powerpoint/2010/main" val="317648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1043-75B3-D842-AC1F-05F49F18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</a:t>
            </a:r>
          </a:p>
        </p:txBody>
      </p:sp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837CBAEE-AB1C-4848-ABBC-CC99E1A2C0BF}"/>
              </a:ext>
            </a:extLst>
          </p:cNvPr>
          <p:cNvGraphicFramePr>
            <a:graphicFrameLocks noGrp="1"/>
          </p:cNvGraphicFramePr>
          <p:nvPr/>
        </p:nvGraphicFramePr>
        <p:xfrm>
          <a:off x="1615150" y="5087157"/>
          <a:ext cx="1647826" cy="26408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8000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22592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296035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244025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257174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88027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37074"/>
                  </a:ext>
                </a:extLst>
              </a:tr>
              <a:tr h="880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7254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C05C248-4A11-3D43-8F65-9560BA1613F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5125257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97718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909848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C06A3F10-2D82-9C4C-940A-A6520B5141D5}"/>
              </a:ext>
            </a:extLst>
          </p:cNvPr>
          <p:cNvGraphicFramePr>
            <a:graphicFrameLocks noGrp="1"/>
          </p:cNvGraphicFramePr>
          <p:nvPr/>
        </p:nvGraphicFramePr>
        <p:xfrm>
          <a:off x="5877591" y="5134782"/>
          <a:ext cx="1703875" cy="246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143">
                  <a:extLst>
                    <a:ext uri="{9D8B030D-6E8A-4147-A177-3AD203B41FA5}">
                      <a16:colId xmlns:a16="http://schemas.microsoft.com/office/drawing/2014/main" val="4160385226"/>
                    </a:ext>
                  </a:extLst>
                </a:gridCol>
                <a:gridCol w="353243">
                  <a:extLst>
                    <a:ext uri="{9D8B030D-6E8A-4147-A177-3AD203B41FA5}">
                      <a16:colId xmlns:a16="http://schemas.microsoft.com/office/drawing/2014/main" val="3258426808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834841171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328033870"/>
                    </a:ext>
                  </a:extLst>
                </a:gridCol>
                <a:gridCol w="324163">
                  <a:extLst>
                    <a:ext uri="{9D8B030D-6E8A-4147-A177-3AD203B41FA5}">
                      <a16:colId xmlns:a16="http://schemas.microsoft.com/office/drawing/2014/main" val="1028948975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err="1"/>
                        <a:t>Hdr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77038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2559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0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EE73C06-52BF-B246-BB0A-65EEA2F1139E}"/>
              </a:ext>
            </a:extLst>
          </p:cNvPr>
          <p:cNvSpPr txBox="1"/>
          <p:nvPr/>
        </p:nvSpPr>
        <p:spPr>
          <a:xfrm>
            <a:off x="734089" y="6161896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FD03F72-1AB5-564E-B7E2-9AB3E3AFA567}"/>
              </a:ext>
            </a:extLst>
          </p:cNvPr>
          <p:cNvGraphicFramePr>
            <a:graphicFrameLocks noGrp="1"/>
          </p:cNvGraphicFramePr>
          <p:nvPr/>
        </p:nvGraphicFramePr>
        <p:xfrm>
          <a:off x="3420138" y="2304271"/>
          <a:ext cx="2343150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471488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&lt;3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≥3,</a:t>
                      </a:r>
                    </a:p>
                    <a:p>
                      <a:r>
                        <a:rPr lang="en-US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≥5,</a:t>
                      </a:r>
                    </a:p>
                    <a:p>
                      <a:r>
                        <a:rPr lang="en-US" dirty="0"/>
                        <a:t>&lt;7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≥8,</a:t>
                      </a:r>
                    </a:p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9EE440E-6F3B-A14D-A7E6-B58DFCBD92C3}"/>
              </a:ext>
            </a:extLst>
          </p:cNvPr>
          <p:cNvGraphicFramePr>
            <a:graphicFrameLocks noGrp="1"/>
          </p:cNvGraphicFramePr>
          <p:nvPr/>
        </p:nvGraphicFramePr>
        <p:xfrm>
          <a:off x="1300825" y="3228196"/>
          <a:ext cx="2105026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420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317196">
                  <a:extLst>
                    <a:ext uri="{9D8B030D-6E8A-4147-A177-3AD203B41FA5}">
                      <a16:colId xmlns:a16="http://schemas.microsoft.com/office/drawing/2014/main" val="394690959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301915073"/>
                    </a:ext>
                  </a:extLst>
                </a:gridCol>
                <a:gridCol w="528659">
                  <a:extLst>
                    <a:ext uri="{9D8B030D-6E8A-4147-A177-3AD203B41FA5}">
                      <a16:colId xmlns:a16="http://schemas.microsoft.com/office/drawing/2014/main" val="35005379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1E10EB-F459-844E-B5E7-73545F9C1C1A}"/>
              </a:ext>
            </a:extLst>
          </p:cNvPr>
          <p:cNvCxnSpPr>
            <a:endCxn id="26" idx="0"/>
          </p:cNvCxnSpPr>
          <p:nvPr/>
        </p:nvCxnSpPr>
        <p:spPr>
          <a:xfrm flipH="1">
            <a:off x="2353338" y="2875771"/>
            <a:ext cx="1381126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4CC1A0-650E-C94F-9410-013D105D8760}"/>
              </a:ext>
            </a:extLst>
          </p:cNvPr>
          <p:cNvCxnSpPr>
            <a:cxnSpLocks/>
          </p:cNvCxnSpPr>
          <p:nvPr/>
        </p:nvCxnSpPr>
        <p:spPr>
          <a:xfrm>
            <a:off x="1462751" y="3833033"/>
            <a:ext cx="890587" cy="1254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323BC5-4D78-0846-92FD-A10EA6798301}"/>
              </a:ext>
            </a:extLst>
          </p:cNvPr>
          <p:cNvCxnSpPr>
            <a:cxnSpLocks/>
          </p:cNvCxnSpPr>
          <p:nvPr/>
        </p:nvCxnSpPr>
        <p:spPr>
          <a:xfrm>
            <a:off x="1834226" y="3875896"/>
            <a:ext cx="816377" cy="1211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29ED99-4FC3-3341-ABB2-9013D89080F0}"/>
              </a:ext>
            </a:extLst>
          </p:cNvPr>
          <p:cNvCxnSpPr>
            <a:cxnSpLocks/>
          </p:cNvCxnSpPr>
          <p:nvPr/>
        </p:nvCxnSpPr>
        <p:spPr>
          <a:xfrm>
            <a:off x="2177126" y="3861608"/>
            <a:ext cx="716545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98BE9E-8731-7840-ABB0-C71570B34B00}"/>
              </a:ext>
            </a:extLst>
          </p:cNvPr>
          <p:cNvCxnSpPr>
            <a:cxnSpLocks/>
          </p:cNvCxnSpPr>
          <p:nvPr/>
        </p:nvCxnSpPr>
        <p:spPr>
          <a:xfrm>
            <a:off x="2562889" y="3861608"/>
            <a:ext cx="557212" cy="12255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33CD93-70EC-594D-9E07-1D34A3B080B8}"/>
              </a:ext>
            </a:extLst>
          </p:cNvPr>
          <p:cNvCxnSpPr>
            <a:cxnSpLocks/>
          </p:cNvCxnSpPr>
          <p:nvPr/>
        </p:nvCxnSpPr>
        <p:spPr>
          <a:xfrm>
            <a:off x="3120101" y="3890183"/>
            <a:ext cx="1100137" cy="1239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C617749-EC89-A34E-AAC9-A60D232E6731}"/>
              </a:ext>
            </a:extLst>
          </p:cNvPr>
          <p:cNvGraphicFramePr>
            <a:graphicFrameLocks noGrp="1"/>
          </p:cNvGraphicFramePr>
          <p:nvPr/>
        </p:nvGraphicFramePr>
        <p:xfrm>
          <a:off x="3710650" y="3209146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721146E-2CD2-C941-BFBF-7EE42FB02D8D}"/>
              </a:ext>
            </a:extLst>
          </p:cNvPr>
          <p:cNvGraphicFramePr>
            <a:graphicFrameLocks noGrp="1"/>
          </p:cNvGraphicFramePr>
          <p:nvPr/>
        </p:nvGraphicFramePr>
        <p:xfrm>
          <a:off x="4806025" y="3204384"/>
          <a:ext cx="745247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394092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253983E-C436-8040-9D36-794625A5DD44}"/>
              </a:ext>
            </a:extLst>
          </p:cNvPr>
          <p:cNvSpPr txBox="1"/>
          <p:nvPr/>
        </p:nvSpPr>
        <p:spPr>
          <a:xfrm>
            <a:off x="729326" y="69715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Attrn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636A9-8E18-1447-9C69-0CF2F60B09BE}"/>
              </a:ext>
            </a:extLst>
          </p:cNvPr>
          <p:cNvSpPr txBox="1"/>
          <p:nvPr/>
        </p:nvSpPr>
        <p:spPr>
          <a:xfrm rot="16200000">
            <a:off x="314988" y="6171421"/>
            <a:ext cx="13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B6BC080-E58A-C541-B365-AA74A71399E9}"/>
              </a:ext>
            </a:extLst>
          </p:cNvPr>
          <p:cNvGraphicFramePr>
            <a:graphicFrameLocks noGrp="1"/>
          </p:cNvGraphicFramePr>
          <p:nvPr/>
        </p:nvGraphicFramePr>
        <p:xfrm>
          <a:off x="5901400" y="3185334"/>
          <a:ext cx="904514" cy="685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242">
                  <a:extLst>
                    <a:ext uri="{9D8B030D-6E8A-4147-A177-3AD203B41FA5}">
                      <a16:colId xmlns:a16="http://schemas.microsoft.com/office/drawing/2014/main" val="3771890531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4035150659"/>
                    </a:ext>
                  </a:extLst>
                </a:gridCol>
                <a:gridCol w="295136">
                  <a:extLst>
                    <a:ext uri="{9D8B030D-6E8A-4147-A177-3AD203B41FA5}">
                      <a16:colId xmlns:a16="http://schemas.microsoft.com/office/drawing/2014/main" val="376006907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63901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7609B38-101B-AC4C-983F-5D85906799C0}"/>
              </a:ext>
            </a:extLst>
          </p:cNvPr>
          <p:cNvSpPr txBox="1">
            <a:spLocks/>
          </p:cNvSpPr>
          <p:nvPr/>
        </p:nvSpPr>
        <p:spPr bwMode="auto">
          <a:xfrm>
            <a:off x="457200" y="13927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Order pages on disk in index order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4E386-B2DF-114E-82E7-F032B56E84D3}"/>
              </a:ext>
            </a:extLst>
          </p:cNvPr>
          <p:cNvSpPr txBox="1"/>
          <p:nvPr/>
        </p:nvSpPr>
        <p:spPr>
          <a:xfrm>
            <a:off x="7470014" y="2477571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File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95EEB8-AD91-BA43-B0CB-10EFABDC5FA2}"/>
              </a:ext>
            </a:extLst>
          </p:cNvPr>
          <p:cNvSpPr txBox="1"/>
          <p:nvPr/>
        </p:nvSpPr>
        <p:spPr>
          <a:xfrm>
            <a:off x="7763163" y="5439608"/>
            <a:ext cx="127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C2B30-A66B-724D-BBBB-E250732C7629}"/>
              </a:ext>
            </a:extLst>
          </p:cNvPr>
          <p:cNvSpPr txBox="1"/>
          <p:nvPr/>
        </p:nvSpPr>
        <p:spPr>
          <a:xfrm>
            <a:off x="3961549" y="4235701"/>
            <a:ext cx="478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 record random I/O  </a:t>
            </a:r>
            <a:r>
              <a:rPr lang="en-US" i="1" dirty="0">
                <a:sym typeface="Wingdings" pitchFamily="2" charset="2"/>
              </a:rPr>
              <a:t> per page random I/O </a:t>
            </a:r>
            <a:r>
              <a:rPr lang="en-US" i="1" dirty="0"/>
              <a:t>for index scans on Attr1 (but only Attr1!)</a:t>
            </a:r>
          </a:p>
        </p:txBody>
      </p:sp>
    </p:spTree>
    <p:extLst>
      <p:ext uri="{BB962C8B-B14F-4D97-AF65-F5344CB8AC3E}">
        <p14:creationId xmlns:p14="http://schemas.microsoft.com/office/powerpoint/2010/main" val="1406069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A90-7ADA-8645-B415-E0F94169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7C27-417E-4C4D-9E5C-69B66F7A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Consider an SSD with 100 </a:t>
            </a:r>
            <a:r>
              <a:rPr lang="en-US" dirty="0" err="1"/>
              <a:t>usec</a:t>
            </a:r>
            <a:r>
              <a:rPr lang="en-US" dirty="0"/>
              <a:t> latency, 1 GB/sec BW</a:t>
            </a:r>
          </a:p>
          <a:p>
            <a:r>
              <a:rPr lang="en-US" dirty="0"/>
              <a:t>Query accesses B bytes, R bytes per record, whole table is T bytes</a:t>
            </a:r>
          </a:p>
          <a:p>
            <a:r>
              <a:rPr lang="en-US" b="1" dirty="0"/>
              <a:t>Pages are P bytes</a:t>
            </a:r>
          </a:p>
          <a:p>
            <a:r>
              <a:rPr lang="en-US" dirty="0"/>
              <a:t>Seq scan time S = T / 1GB/sec</a:t>
            </a:r>
          </a:p>
          <a:p>
            <a:r>
              <a:rPr lang="en-US" dirty="0"/>
              <a:t>Clustered index access time = 100 </a:t>
            </a:r>
            <a:r>
              <a:rPr lang="en-US" dirty="0" err="1"/>
              <a:t>usec</a:t>
            </a:r>
            <a:r>
              <a:rPr lang="en-US" dirty="0"/>
              <a:t> * B/P</a:t>
            </a:r>
            <a:r>
              <a:rPr lang="en-US" strike="sngStrike" dirty="0">
                <a:solidFill>
                  <a:srgbClr val="FF0000"/>
                </a:solidFill>
              </a:rPr>
              <a:t>R</a:t>
            </a:r>
            <a:r>
              <a:rPr lang="en-US" dirty="0"/>
              <a:t> + B / 1GB/sec</a:t>
            </a:r>
          </a:p>
          <a:p>
            <a:r>
              <a:rPr lang="en-US" dirty="0"/>
              <a:t>Suppose R is 100 bytes, T is 10 GB, </a:t>
            </a:r>
            <a:r>
              <a:rPr lang="en-US" b="1" dirty="0"/>
              <a:t>P is 1 MB</a:t>
            </a:r>
          </a:p>
          <a:p>
            <a:endParaRPr lang="en-US" dirty="0"/>
          </a:p>
          <a:p>
            <a:r>
              <a:rPr lang="en-US" dirty="0"/>
              <a:t>When is it cheaper to scan than do random lookups via clustered index? 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100x10</a:t>
            </a:r>
            <a:r>
              <a:rPr lang="en-US" baseline="30000" dirty="0"/>
              <a:t>-6</a:t>
            </a:r>
            <a:r>
              <a:rPr lang="en-US" dirty="0"/>
              <a:t> * B / </a:t>
            </a:r>
            <a:r>
              <a:rPr lang="en-US" b="1" dirty="0"/>
              <a:t>1x10</a:t>
            </a:r>
            <a:r>
              <a:rPr lang="en-US" b="1" baseline="30000" dirty="0"/>
              <a:t>6</a:t>
            </a:r>
            <a:r>
              <a:rPr lang="en-US" dirty="0"/>
              <a:t> + B/1x10</a:t>
            </a:r>
            <a:r>
              <a:rPr lang="en-US" baseline="30000" dirty="0"/>
              <a:t>9</a:t>
            </a:r>
            <a:r>
              <a:rPr lang="en-US" dirty="0"/>
              <a:t> &gt; 10x10</a:t>
            </a:r>
            <a:r>
              <a:rPr lang="en-US" baseline="30000" dirty="0"/>
              <a:t>9</a:t>
            </a:r>
            <a:r>
              <a:rPr lang="en-US" dirty="0"/>
              <a:t> / 1x10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1x10</a:t>
            </a:r>
            <a:r>
              <a:rPr lang="en-US" baseline="30000" dirty="0"/>
              <a:t>-12</a:t>
            </a:r>
            <a:r>
              <a:rPr lang="en-US" dirty="0"/>
              <a:t>B + 1x10</a:t>
            </a:r>
            <a:r>
              <a:rPr lang="en-US" baseline="30000" dirty="0"/>
              <a:t>-9</a:t>
            </a:r>
            <a:r>
              <a:rPr lang="en-US" dirty="0"/>
              <a:t>B &gt; 10</a:t>
            </a:r>
          </a:p>
          <a:p>
            <a:pPr marL="457200" lvl="1" indent="0">
              <a:buNone/>
            </a:pPr>
            <a:r>
              <a:rPr lang="en-US" dirty="0"/>
              <a:t>B &gt; 9.99x10</a:t>
            </a:r>
            <a:r>
              <a:rPr lang="en-US" baseline="30000" dirty="0"/>
              <a:t>9</a:t>
            </a:r>
          </a:p>
          <a:p>
            <a:pPr marL="457200" lvl="1" indent="0">
              <a:buNone/>
            </a:pPr>
            <a:br>
              <a:rPr lang="en-US" baseline="30000" dirty="0"/>
            </a:br>
            <a:endParaRPr lang="en-US" baseline="30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83BCB-D05D-BF49-ACA3-B49A475C059B}"/>
              </a:ext>
            </a:extLst>
          </p:cNvPr>
          <p:cNvSpPr/>
          <p:nvPr/>
        </p:nvSpPr>
        <p:spPr>
          <a:xfrm>
            <a:off x="457200" y="5461257"/>
            <a:ext cx="5120640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aseline="30000" dirty="0"/>
              <a:t>For scans of larger than 9.9 GB, cheaper to</a:t>
            </a:r>
            <a:r>
              <a:rPr lang="en-US" sz="2800" dirty="0"/>
              <a:t> </a:t>
            </a:r>
            <a:r>
              <a:rPr lang="en-US" sz="2800" baseline="30000" dirty="0"/>
              <a:t>scan entire 10 GB table than to use</a:t>
            </a:r>
            <a:r>
              <a:rPr lang="en-US" sz="2800" dirty="0"/>
              <a:t> </a:t>
            </a:r>
            <a:r>
              <a:rPr lang="en-US" sz="2800" b="1" baseline="30000" dirty="0"/>
              <a:t>clustered</a:t>
            </a:r>
            <a:r>
              <a:rPr lang="en-US" sz="2800" baseline="30000" dirty="0"/>
              <a:t> index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6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992A-D96C-AE47-A0DA-999CE8D1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F788-329A-2047-B96B-EB92609B8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of access methods</a:t>
            </a:r>
          </a:p>
          <a:p>
            <a:r>
              <a:rPr lang="en-US" dirty="0"/>
              <a:t>Heap files (already seen)</a:t>
            </a:r>
          </a:p>
          <a:p>
            <a:r>
              <a:rPr lang="en-US" dirty="0"/>
              <a:t>Hash indexes </a:t>
            </a:r>
          </a:p>
          <a:p>
            <a:r>
              <a:rPr lang="en-US" dirty="0"/>
              <a:t>Trees (B+/R)</a:t>
            </a:r>
          </a:p>
        </p:txBody>
      </p:sp>
    </p:spTree>
    <p:extLst>
      <p:ext uri="{BB962C8B-B14F-4D97-AF65-F5344CB8AC3E}">
        <p14:creationId xmlns:p14="http://schemas.microsoft.com/office/powerpoint/2010/main" val="383315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57412"/>
              </p:ext>
            </p:extLst>
          </p:nvPr>
        </p:nvGraphicFramePr>
        <p:xfrm>
          <a:off x="377190" y="1316964"/>
          <a:ext cx="8229601" cy="267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459">
                  <a:extLst>
                    <a:ext uri="{9D8B030D-6E8A-4147-A177-3AD203B41FA5}">
                      <a16:colId xmlns:a16="http://schemas.microsoft.com/office/drawing/2014/main" val="1926267987"/>
                    </a:ext>
                  </a:extLst>
                </a:gridCol>
              </a:tblGrid>
              <a:tr h="4778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Heap</a:t>
                      </a:r>
                      <a:r>
                        <a:rPr lang="en-US" sz="2400" baseline="0" dirty="0"/>
                        <a:t> 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B+Tree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 </a:t>
                      </a:r>
                      <a:r>
                        <a:rPr lang="en-US" sz="2400" i="1" dirty="0"/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50" y="4123794"/>
            <a:ext cx="5867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 : number of tuples</a:t>
            </a:r>
          </a:p>
          <a:p>
            <a:r>
              <a:rPr lang="en-US" sz="2800" dirty="0"/>
              <a:t>P : number of pages in file</a:t>
            </a:r>
          </a:p>
          <a:p>
            <a:r>
              <a:rPr lang="en-US" sz="2800" dirty="0"/>
              <a:t>B : branching factor of B-Tree</a:t>
            </a:r>
          </a:p>
          <a:p>
            <a:r>
              <a:rPr lang="en-US" sz="2800" dirty="0"/>
              <a:t>R : number of pages in scanned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1922D-E205-A240-96D8-683368E631DD}"/>
              </a:ext>
            </a:extLst>
          </p:cNvPr>
          <p:cNvSpPr txBox="1"/>
          <p:nvPr/>
        </p:nvSpPr>
        <p:spPr>
          <a:xfrm>
            <a:off x="6141826" y="4364842"/>
            <a:ext cx="7200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R1 R2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A7F4D-825A-BA40-A6B1-5A951C4FA749}"/>
              </a:ext>
            </a:extLst>
          </p:cNvPr>
          <p:cNvSpPr txBox="1"/>
          <p:nvPr/>
        </p:nvSpPr>
        <p:spPr>
          <a:xfrm>
            <a:off x="6861916" y="4364842"/>
            <a:ext cx="7200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R3 R4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6F88F-5564-EA4D-AAAB-3B122015FA2D}"/>
              </a:ext>
            </a:extLst>
          </p:cNvPr>
          <p:cNvSpPr txBox="1"/>
          <p:nvPr/>
        </p:nvSpPr>
        <p:spPr>
          <a:xfrm>
            <a:off x="7582006" y="4364842"/>
            <a:ext cx="7200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64E49-E9A2-E34D-99FF-04331921997C}"/>
              </a:ext>
            </a:extLst>
          </p:cNvPr>
          <p:cNvSpPr txBox="1"/>
          <p:nvPr/>
        </p:nvSpPr>
        <p:spPr>
          <a:xfrm>
            <a:off x="5022268" y="4349131"/>
            <a:ext cx="113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Heap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3730F-CE9F-FC4B-950E-31991ADB7E90}"/>
              </a:ext>
            </a:extLst>
          </p:cNvPr>
          <p:cNvSpPr txBox="1"/>
          <p:nvPr/>
        </p:nvSpPr>
        <p:spPr>
          <a:xfrm>
            <a:off x="5776147" y="4752039"/>
            <a:ext cx="335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Sequentially stored pages, no seeks between records or pages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29D8C-0CED-464C-A907-1C117D652E64}"/>
              </a:ext>
            </a:extLst>
          </p:cNvPr>
          <p:cNvSpPr txBox="1"/>
          <p:nvPr/>
        </p:nvSpPr>
        <p:spPr>
          <a:xfrm>
            <a:off x="6294372" y="405721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653EA-6B15-0149-8B63-1F2BCF488AEF}"/>
              </a:ext>
            </a:extLst>
          </p:cNvPr>
          <p:cNvSpPr txBox="1"/>
          <p:nvPr/>
        </p:nvSpPr>
        <p:spPr>
          <a:xfrm>
            <a:off x="7027890" y="404541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7EAF8-C3EE-BE4C-98ED-EAEFBFCC36BF}"/>
              </a:ext>
            </a:extLst>
          </p:cNvPr>
          <p:cNvSpPr txBox="1"/>
          <p:nvPr/>
        </p:nvSpPr>
        <p:spPr>
          <a:xfrm>
            <a:off x="7747980" y="404892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39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392B-273B-8941-B2EF-DC6D387B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Indexing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FC51-DBBC-1849-9B00-F86E783F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 hash table with pointers to records in heap file</a:t>
            </a:r>
          </a:p>
          <a:p>
            <a:r>
              <a:rPr lang="en-US" dirty="0"/>
              <a:t>Hash table keyed on a particular attribute</a:t>
            </a:r>
          </a:p>
          <a:p>
            <a:pPr lvl="1"/>
            <a:r>
              <a:rPr lang="en-US" dirty="0"/>
              <a:t>Composite keys also possible</a:t>
            </a:r>
          </a:p>
          <a:p>
            <a:r>
              <a:rPr lang="en-US" dirty="0"/>
              <a:t>Supports O(1) equality lookup of records</a:t>
            </a:r>
          </a:p>
          <a:p>
            <a:pPr lvl="1"/>
            <a:r>
              <a:rPr lang="en-US" dirty="0"/>
              <a:t>E.g., employees named “</a:t>
            </a:r>
            <a:r>
              <a:rPr lang="en-US" dirty="0" err="1"/>
              <a:t>sam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46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653272"/>
              </p:ext>
            </p:extLst>
          </p:nvPr>
        </p:nvGraphicFramePr>
        <p:xfrm>
          <a:off x="4882240" y="1419076"/>
          <a:ext cx="240049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</a:t>
                      </a:r>
                      <a:r>
                        <a:rPr lang="en-US" baseline="0" dirty="0"/>
                        <a:t> Disk Hash Table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2731" y="922116"/>
            <a:ext cx="16524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buckets, on n disk pages</a:t>
            </a:r>
          </a:p>
          <a:p>
            <a:endParaRPr lang="en-US" dirty="0"/>
          </a:p>
          <a:p>
            <a:r>
              <a:rPr lang="en-US" dirty="0"/>
              <a:t>Disk page 1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Page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5132" y="2444620"/>
            <a:ext cx="112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H(f1)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14" y="2420192"/>
            <a:ext cx="212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(‘</a:t>
            </a:r>
            <a:r>
              <a:rPr lang="en-US" sz="2400" dirty="0" err="1"/>
              <a:t>sam</a:t>
            </a:r>
            <a:r>
              <a:rPr lang="en-US" sz="2400" dirty="0"/>
              <a:t>’, 10k, …) </a:t>
            </a:r>
          </a:p>
          <a:p>
            <a:r>
              <a:rPr lang="en-US" sz="2400" dirty="0"/>
              <a:t>(‘mike’, 20k, …)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2134641" y="2644695"/>
            <a:ext cx="800491" cy="123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</p:cNvCxnSpPr>
          <p:nvPr/>
        </p:nvCxnSpPr>
        <p:spPr>
          <a:xfrm flipV="1">
            <a:off x="4058668" y="1972433"/>
            <a:ext cx="823572" cy="79535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1"/>
          </p:cNvCxnSpPr>
          <p:nvPr/>
        </p:nvCxnSpPr>
        <p:spPr>
          <a:xfrm flipV="1">
            <a:off x="2134641" y="2767786"/>
            <a:ext cx="800491" cy="270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058668" y="2920187"/>
            <a:ext cx="823572" cy="54616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934" y="4344022"/>
            <a:ext cx="4876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Issues</a:t>
            </a:r>
            <a:endParaRPr lang="en-US" sz="2400" dirty="0"/>
          </a:p>
          <a:p>
            <a:r>
              <a:rPr lang="en-US" sz="2400" dirty="0"/>
              <a:t>How big to make table?</a:t>
            </a:r>
          </a:p>
          <a:p>
            <a:r>
              <a:rPr lang="en-US" sz="2400" dirty="0"/>
              <a:t>If we get it wrong, </a:t>
            </a:r>
            <a:r>
              <a:rPr lang="en-US" sz="2400" b="1" dirty="0"/>
              <a:t>either</a:t>
            </a:r>
          </a:p>
          <a:p>
            <a:r>
              <a:rPr lang="en-US" sz="2400" dirty="0"/>
              <a:t> </a:t>
            </a:r>
            <a:r>
              <a:rPr lang="en-US" sz="2400" i="1" dirty="0"/>
              <a:t>waste space</a:t>
            </a:r>
            <a:r>
              <a:rPr lang="en-US" sz="2400" dirty="0"/>
              <a:t>, </a:t>
            </a:r>
            <a:r>
              <a:rPr lang="en-US" sz="2400" b="1" dirty="0"/>
              <a:t>or </a:t>
            </a:r>
          </a:p>
          <a:p>
            <a:r>
              <a:rPr lang="en-US" sz="2400" i="1" dirty="0"/>
              <a:t> end up with long overflow chains, </a:t>
            </a:r>
            <a:r>
              <a:rPr lang="en-US" sz="2400" b="1" dirty="0"/>
              <a:t>or</a:t>
            </a:r>
          </a:p>
          <a:p>
            <a:r>
              <a:rPr lang="en-US" sz="2400" i="1" dirty="0"/>
              <a:t> have to rehash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772" y="3037938"/>
            <a:ext cx="19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e.g., H(x) = x mod n</a:t>
            </a:r>
          </a:p>
        </p:txBody>
      </p:sp>
    </p:spTree>
    <p:extLst>
      <p:ext uri="{BB962C8B-B14F-4D97-AF65-F5344CB8AC3E}">
        <p14:creationId xmlns:p14="http://schemas.microsoft.com/office/powerpoint/2010/main" val="30300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uiExpand="1" build="allAtOnce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19" y="1600200"/>
            <a:ext cx="8686800" cy="4525963"/>
          </a:xfrm>
        </p:spPr>
        <p:txBody>
          <a:bodyPr/>
          <a:lstStyle/>
          <a:p>
            <a:r>
              <a:rPr lang="en-US" dirty="0"/>
              <a:t>Create a family of hash tables parameterized by k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H</a:t>
            </a:r>
            <a:r>
              <a:rPr lang="en-US" baseline="-25000" dirty="0" err="1"/>
              <a:t>k</a:t>
            </a:r>
            <a:r>
              <a:rPr lang="en-US" dirty="0"/>
              <a:t>(x) = H(x) mod 2</a:t>
            </a:r>
            <a:r>
              <a:rPr lang="en-US" baseline="30000" dirty="0"/>
              <a:t>k</a:t>
            </a:r>
          </a:p>
          <a:p>
            <a:r>
              <a:rPr lang="en-US" dirty="0"/>
              <a:t>Start with k = 1  (2 hash buckets)</a:t>
            </a:r>
          </a:p>
          <a:p>
            <a:r>
              <a:rPr lang="en-US" dirty="0"/>
              <a:t>Use a directory structure to keep track of which bucket (page) each hash value maps to</a:t>
            </a:r>
          </a:p>
          <a:p>
            <a:r>
              <a:rPr lang="en-US" dirty="0"/>
              <a:t>When a bucket overflows, increment k (if needed), create a new bucket, rehash keys in overflowing bucket, and update directory</a:t>
            </a:r>
          </a:p>
        </p:txBody>
      </p:sp>
    </p:spTree>
    <p:extLst>
      <p:ext uri="{BB962C8B-B14F-4D97-AF65-F5344CB8AC3E}">
        <p14:creationId xmlns:p14="http://schemas.microsoft.com/office/powerpoint/2010/main" val="243168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19680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09095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0440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</p:spTree>
    <p:extLst>
      <p:ext uri="{BB962C8B-B14F-4D97-AF65-F5344CB8AC3E}">
        <p14:creationId xmlns:p14="http://schemas.microsoft.com/office/powerpoint/2010/main" val="16738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17278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79012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6698" y="5414656"/>
            <a:ext cx="18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880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 mod 2 = 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7483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3305566" y="2931807"/>
            <a:ext cx="3118812" cy="3125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61730" y="2833158"/>
            <a:ext cx="36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608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7906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7656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880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 mod 2 = 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85623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EE03-FFE6-62E8-B3BC-FEE472B9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4963-29A7-6DD4-8D5D-FCE6FAF26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does Scan Sharing work?</a:t>
            </a:r>
          </a:p>
          <a:p>
            <a:r>
              <a:rPr lang="en-US" dirty="0">
                <a:effectLst/>
              </a:rPr>
              <a:t>PostgreSQL: </a:t>
            </a:r>
            <a:r>
              <a:rPr lang="en-US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synchronize_seqscans</a:t>
            </a:r>
            <a:r>
              <a:rPr lang="en-US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(Boolean)</a:t>
            </a:r>
          </a:p>
          <a:p>
            <a:r>
              <a:rPr lang="en-US" dirty="0">
                <a:effectLst/>
              </a:rPr>
              <a:t>This allows sequential scans of large tables to synchronize with each other, so that concurrent scans read the same block at about the same time and hence share the I/O workload. …. </a:t>
            </a:r>
            <a:r>
              <a:rPr lang="en-US" i="1" dirty="0">
                <a:effectLst/>
              </a:rPr>
              <a:t>This can result in unpredictable changes in the row ordering returned by queries that have no ORDER BY clause. </a:t>
            </a:r>
            <a:r>
              <a:rPr lang="en-US" i="1" dirty="0">
                <a:solidFill>
                  <a:srgbClr val="FF0000"/>
                </a:solidFill>
                <a:effectLst/>
              </a:rPr>
              <a:t>Why?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12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15325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81732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880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mod 2 = 0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6218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46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39146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79780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999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 mod 2 = 1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76099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9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24951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38059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999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mod 2 = 0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11797" y="2893676"/>
            <a:ext cx="1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- FULL!</a:t>
            </a:r>
          </a:p>
        </p:txBody>
      </p:sp>
    </p:spTree>
    <p:extLst>
      <p:ext uri="{BB962C8B-B14F-4D97-AF65-F5344CB8AC3E}">
        <p14:creationId xmlns:p14="http://schemas.microsoft.com/office/powerpoint/2010/main" val="32109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55738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</a:t>
            </a:r>
            <a:r>
              <a:rPr lang="en-US" sz="2800" strike="sngStrike" dirty="0"/>
              <a:t>1</a:t>
            </a:r>
            <a:r>
              <a:rPr lang="en-US" sz="2800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90868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8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26966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</a:t>
            </a:r>
            <a:r>
              <a:rPr lang="en-US" sz="2800" strike="sngStrike" dirty="0"/>
              <a:t>1</a:t>
            </a:r>
            <a:r>
              <a:rPr lang="en-US" sz="2800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70124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5565" y="4084779"/>
            <a:ext cx="291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Allocate new page!</a:t>
            </a:r>
          </a:p>
        </p:txBody>
      </p:sp>
    </p:spTree>
    <p:extLst>
      <p:ext uri="{BB962C8B-B14F-4D97-AF65-F5344CB8AC3E}">
        <p14:creationId xmlns:p14="http://schemas.microsoft.com/office/powerpoint/2010/main" val="1802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00755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</a:t>
            </a:r>
            <a:r>
              <a:rPr lang="en-US" sz="2800" strike="sngStrike" dirty="0"/>
              <a:t>1</a:t>
            </a:r>
            <a:r>
              <a:rPr lang="en-US" sz="2800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51064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5565" y="4701019"/>
            <a:ext cx="291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Only allocate 1 new page!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3157" y="2910548"/>
            <a:ext cx="134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Rehash</a:t>
            </a:r>
          </a:p>
        </p:txBody>
      </p:sp>
    </p:spTree>
    <p:extLst>
      <p:ext uri="{BB962C8B-B14F-4D97-AF65-F5344CB8AC3E}">
        <p14:creationId xmlns:p14="http://schemas.microsoft.com/office/powerpoint/2010/main" val="1654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5754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</a:t>
            </a:r>
            <a:r>
              <a:rPr lang="en-US" sz="2800" strike="sngStrike" dirty="0"/>
              <a:t>1</a:t>
            </a:r>
            <a:r>
              <a:rPr lang="en-US" sz="2800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42397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999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mod 4 = 2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95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75537"/>
              </p:ext>
            </p:extLst>
          </p:nvPr>
        </p:nvGraphicFramePr>
        <p:xfrm>
          <a:off x="1036140" y="2479552"/>
          <a:ext cx="22694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</a:t>
                      </a:r>
                      <a:r>
                        <a:rPr lang="en-US" sz="2800" b="1" baseline="-25000" dirty="0" err="1"/>
                        <a:t>k</a:t>
                      </a:r>
                      <a:r>
                        <a:rPr lang="en-US" sz="2800" b="1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140" y="1417638"/>
            <a:ext cx="22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Directory</a:t>
            </a:r>
          </a:p>
          <a:p>
            <a:pPr algn="ctr"/>
            <a:r>
              <a:rPr lang="en-US" sz="2800" dirty="0"/>
              <a:t>k=</a:t>
            </a:r>
            <a:r>
              <a:rPr lang="en-US" sz="2800" strike="sngStrike" dirty="0"/>
              <a:t>1</a:t>
            </a:r>
            <a:r>
              <a:rPr lang="en-US" sz="2800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7883" y="1848719"/>
            <a:ext cx="22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Hash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38171"/>
              </p:ext>
            </p:extLst>
          </p:nvPr>
        </p:nvGraphicFramePr>
        <p:xfrm>
          <a:off x="4662185" y="2479552"/>
          <a:ext cx="3349612" cy="244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Page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Number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Contents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6139" y="5751570"/>
            <a:ext cx="5612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Insert records with keys 0, 0, 2, 3,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5539" y="541465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H</a:t>
            </a:r>
            <a:r>
              <a:rPr lang="en-US" b="1" baseline="-25000" dirty="0" err="1"/>
              <a:t>k</a:t>
            </a:r>
            <a:r>
              <a:rPr lang="en-US" b="1" dirty="0"/>
              <a:t>(x) = x mod 2^k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9997" y="3244334"/>
            <a:ext cx="128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mod 4 = 2</a:t>
            </a:r>
          </a:p>
        </p:txBody>
      </p:sp>
      <p:sp>
        <p:nvSpPr>
          <p:cNvPr id="4" name="Down Arrow 3"/>
          <p:cNvSpPr/>
          <p:nvPr/>
        </p:nvSpPr>
        <p:spPr>
          <a:xfrm>
            <a:off x="5274915" y="5433330"/>
            <a:ext cx="27656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31802" y="4999409"/>
            <a:ext cx="2876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Extra bookkeeping needed to keep track of fact that pages 0/2 have split and page 1 hasn’t</a:t>
            </a:r>
          </a:p>
        </p:txBody>
      </p:sp>
    </p:spTree>
    <p:extLst>
      <p:ext uri="{BB962C8B-B14F-4D97-AF65-F5344CB8AC3E}">
        <p14:creationId xmlns:p14="http://schemas.microsoft.com/office/powerpoint/2010/main" val="116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Method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051230"/>
              </p:ext>
            </p:extLst>
          </p:nvPr>
        </p:nvGraphicFramePr>
        <p:xfrm>
          <a:off x="377190" y="1316964"/>
          <a:ext cx="8229601" cy="267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459">
                  <a:extLst>
                    <a:ext uri="{9D8B030D-6E8A-4147-A177-3AD203B41FA5}">
                      <a16:colId xmlns:a16="http://schemas.microsoft.com/office/drawing/2014/main" val="1926267987"/>
                    </a:ext>
                  </a:extLst>
                </a:gridCol>
              </a:tblGrid>
              <a:tr h="4778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Heap</a:t>
                      </a:r>
                      <a:r>
                        <a:rPr lang="en-US" sz="2400" baseline="0" dirty="0"/>
                        <a:t> 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B+Tree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R-Scan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 </a:t>
                      </a:r>
                      <a:r>
                        <a:rPr lang="en-US" sz="2400" i="1" dirty="0"/>
                        <a:t>sequential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/ 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50" y="4123794"/>
            <a:ext cx="5867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 : number of tuples</a:t>
            </a:r>
          </a:p>
          <a:p>
            <a:r>
              <a:rPr lang="en-US" sz="2800" dirty="0"/>
              <a:t>P : number of pages in file</a:t>
            </a:r>
          </a:p>
          <a:p>
            <a:r>
              <a:rPr lang="en-US" sz="2800" dirty="0"/>
              <a:t>B : branching factor of B-Tree</a:t>
            </a:r>
          </a:p>
          <a:p>
            <a:r>
              <a:rPr lang="en-US" sz="2800" dirty="0"/>
              <a:t>R : number of pages in range</a:t>
            </a:r>
          </a:p>
        </p:txBody>
      </p:sp>
    </p:spTree>
    <p:extLst>
      <p:ext uri="{BB962C8B-B14F-4D97-AF65-F5344CB8AC3E}">
        <p14:creationId xmlns:p14="http://schemas.microsoft.com/office/powerpoint/2010/main" val="3875630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968" y="174869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198" y="3049953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6028" y="430432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2157046" y="2110154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1" y="2074985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1540" y="2110154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0" y="3434862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39816" y="3423139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10709" y="3376247"/>
            <a:ext cx="3915506" cy="773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94337" y="2321169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2491" y="3692769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&gt;val21, &lt;val22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29506" y="1301261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Root node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92613" y="3071445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Inner nodes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FBC2E-6AC6-CF4C-9DE8-C6F1C2D53B0C}"/>
              </a:ext>
            </a:extLst>
          </p:cNvPr>
          <p:cNvSpPr txBox="1"/>
          <p:nvPr/>
        </p:nvSpPr>
        <p:spPr>
          <a:xfrm>
            <a:off x="249767" y="1806016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on </a:t>
            </a:r>
            <a:r>
              <a:rPr lang="en-US" dirty="0" err="1"/>
              <a:t>Attr</a:t>
            </a:r>
            <a:r>
              <a:rPr lang="en-US" dirty="0"/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C39EC-5E30-F949-A480-DBDC5F753C0F}"/>
              </a:ext>
            </a:extLst>
          </p:cNvPr>
          <p:cNvSpPr txBox="1"/>
          <p:nvPr/>
        </p:nvSpPr>
        <p:spPr>
          <a:xfrm>
            <a:off x="119564" y="5988147"/>
            <a:ext cx="231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RID: Record ID </a:t>
            </a:r>
            <a:r>
              <a:rPr lang="en-US" i="1" dirty="0">
                <a:sym typeface="Wingdings" pitchFamily="2" charset="2"/>
              </a:rPr>
              <a:t> a reference (pointer) to a record in heap 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64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7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E50CFC6-6B99-3E4E-9B61-CE3B5D61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Postgres Query Plans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E90DC-2E78-C549-BC46-37D301687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48" y="1207304"/>
            <a:ext cx="8001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dept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bldg</a:t>
            </a:r>
            <a:r>
              <a:rPr lang="en-US" altLang="en-US" sz="1800" dirty="0">
                <a:latin typeface="Arial" panose="020B0604020202020204" pitchFamily="34" charset="0"/>
              </a:rPr>
              <a:t> int);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emp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 int references dept(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sal</a:t>
            </a:r>
            <a:r>
              <a:rPr lang="en-US" altLang="en-US" sz="1800" dirty="0">
                <a:latin typeface="Arial" panose="020B0604020202020204" pitchFamily="34" charset="0"/>
              </a:rPr>
              <a:t> int,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ename</a:t>
            </a:r>
            <a:r>
              <a:rPr lang="en-US" altLang="en-US" sz="1800" dirty="0">
                <a:latin typeface="Arial" panose="020B0604020202020204" pitchFamily="34" charset="0"/>
              </a:rPr>
              <a:t> varchar);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create table </a:t>
            </a:r>
            <a:r>
              <a:rPr lang="en-US" altLang="en-US" sz="1800" b="1" dirty="0">
                <a:latin typeface="Arial" panose="020B0604020202020204" pitchFamily="34" charset="0"/>
              </a:rPr>
              <a:t>kids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kno</a:t>
            </a:r>
            <a:r>
              <a:rPr lang="en-US" altLang="en-US" sz="1800" dirty="0">
                <a:latin typeface="Arial" panose="020B0604020202020204" pitchFamily="34" charset="0"/>
              </a:rPr>
              <a:t> int primary key,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 int references emp(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lang="en-US" altLang="en-US" sz="1800" dirty="0" err="1">
                <a:latin typeface="Arial" panose="020B0604020202020204" pitchFamily="34" charset="0"/>
              </a:rPr>
              <a:t>kname</a:t>
            </a:r>
            <a:r>
              <a:rPr lang="en-US" altLang="en-US" sz="1800" dirty="0">
                <a:latin typeface="Arial" panose="020B0604020202020204" pitchFamily="34" charset="0"/>
              </a:rPr>
              <a:t> varchar);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87B06-4ED2-47E2-6507-1C446B6730A3}"/>
              </a:ext>
            </a:extLst>
          </p:cNvPr>
          <p:cNvSpPr txBox="1"/>
          <p:nvPr/>
        </p:nvSpPr>
        <p:spPr>
          <a:xfrm>
            <a:off x="4052987" y="1207304"/>
            <a:ext cx="4679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</a:rPr>
              <a:t>insert into dept (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bldg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(random() * 10)::int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(0,100000) AS x(id);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58F77-9585-7738-1550-18F47A7374F8}"/>
              </a:ext>
            </a:extLst>
          </p:cNvPr>
          <p:cNvSpPr txBox="1"/>
          <p:nvPr/>
        </p:nvSpPr>
        <p:spPr>
          <a:xfrm>
            <a:off x="4052987" y="2887997"/>
            <a:ext cx="5978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insert into emp (</a:t>
            </a:r>
            <a:r>
              <a:rPr lang="en-US" altLang="en-US" sz="1800" dirty="0" err="1">
                <a:latin typeface="Arial" panose="020B0604020202020204" pitchFamily="34" charset="0"/>
              </a:rPr>
              <a:t>eno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dno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sal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ename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</a:rPr>
              <a:t>(random() * 100000)::int,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</a:rPr>
              <a:t>(random() * 55000)::int,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	'emp' ||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	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(0,10000000) AS x(id);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4A0E-5B59-EA07-592F-18182F617FBB}"/>
              </a:ext>
            </a:extLst>
          </p:cNvPr>
          <p:cNvSpPr txBox="1"/>
          <p:nvPr/>
        </p:nvSpPr>
        <p:spPr>
          <a:xfrm>
            <a:off x="4052987" y="5022004"/>
            <a:ext cx="5978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insert into kids (</a:t>
            </a:r>
            <a:r>
              <a:rPr lang="en-US" altLang="en-US" sz="1800" dirty="0" err="1">
                <a:latin typeface="Arial" panose="020B0604020202020204" pitchFamily="34" charset="0"/>
              </a:rPr>
              <a:t>kno,eno,kname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select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</a:rPr>
              <a:t>(random() * 1000000)::int, 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	'kid' || </a:t>
            </a:r>
            <a:r>
              <a:rPr lang="en-US" altLang="en-US" sz="1800" dirty="0" err="1">
                <a:latin typeface="Arial" panose="020B0604020202020204" pitchFamily="34" charset="0"/>
              </a:rPr>
              <a:t>x.id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	</a:t>
            </a:r>
            <a:r>
              <a:rPr lang="en-US" altLang="en-US" sz="1800" dirty="0">
                <a:latin typeface="Arial" panose="020B0604020202020204" pitchFamily="34" charset="0"/>
              </a:rPr>
              <a:t>from </a:t>
            </a:r>
            <a:r>
              <a:rPr lang="en-US" altLang="en-US" sz="1800" dirty="0" err="1">
                <a:latin typeface="Arial" panose="020B0604020202020204" pitchFamily="34" charset="0"/>
              </a:rPr>
              <a:t>generate_series</a:t>
            </a:r>
            <a:r>
              <a:rPr lang="en-US" altLang="en-US" sz="1800" dirty="0">
                <a:latin typeface="Arial" panose="020B0604020202020204" pitchFamily="34" charset="0"/>
              </a:rPr>
              <a:t>(0,3000000) AS x(id);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69" y="274638"/>
            <a:ext cx="8229600" cy="1143000"/>
          </a:xfrm>
        </p:spPr>
        <p:txBody>
          <a:bodyPr/>
          <a:lstStyle/>
          <a:p>
            <a:r>
              <a:rPr lang="en-US" dirty="0" err="1"/>
              <a:t>B+Trees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25968" y="174869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198" y="3049953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46028" y="4304322"/>
          <a:ext cx="4923694" cy="39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ptr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valn3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2157046" y="2110154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1" y="2074985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1540" y="2110154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0" y="3434862"/>
            <a:ext cx="773723" cy="937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39816" y="3423139"/>
            <a:ext cx="1371599" cy="8557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10709" y="3376247"/>
            <a:ext cx="3915506" cy="773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94337" y="2321169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2491" y="3692769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&gt;val21, &lt;val22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29506" y="1301261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Root node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92613" y="3071445"/>
            <a:ext cx="14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Inner nodes</a:t>
            </a:r>
            <a:endParaRPr lang="en-US" b="1" dirty="0"/>
          </a:p>
        </p:txBody>
      </p:sp>
      <p:sp>
        <p:nvSpPr>
          <p:cNvPr id="3" name="Triangle 2"/>
          <p:cNvSpPr/>
          <p:nvPr/>
        </p:nvSpPr>
        <p:spPr>
          <a:xfrm>
            <a:off x="820615" y="281354"/>
            <a:ext cx="6658707" cy="4783015"/>
          </a:xfrm>
          <a:prstGeom prst="triangle">
            <a:avLst/>
          </a:prstGeom>
          <a:solidFill>
            <a:srgbClr val="000000">
              <a:alpha val="4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425F3F-3632-1F4C-B51A-0F13A111BD49}"/>
              </a:ext>
            </a:extLst>
          </p:cNvPr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</p:spTree>
    <p:extLst>
      <p:ext uri="{BB962C8B-B14F-4D97-AF65-F5344CB8AC3E}">
        <p14:creationId xmlns:p14="http://schemas.microsoft.com/office/powerpoint/2010/main" val="1700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63412" y="5605584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RIDn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0243" y="5617307"/>
          <a:ext cx="385689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3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RIDn+3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RIDn+5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ptr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227386" y="4689231"/>
            <a:ext cx="211014" cy="844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3622432" y="4677508"/>
            <a:ext cx="3206258" cy="93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5755" y="4677509"/>
            <a:ext cx="4302368" cy="855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1" idx="1"/>
          </p:cNvCxnSpPr>
          <p:nvPr/>
        </p:nvCxnSpPr>
        <p:spPr>
          <a:xfrm>
            <a:off x="4220307" y="5791004"/>
            <a:ext cx="679936" cy="1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61844" y="49236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&lt;valn1</a:t>
            </a:r>
          </a:p>
        </p:txBody>
      </p:sp>
      <p:sp>
        <p:nvSpPr>
          <p:cNvPr id="25" name="Triangle 24"/>
          <p:cNvSpPr/>
          <p:nvPr/>
        </p:nvSpPr>
        <p:spPr>
          <a:xfrm>
            <a:off x="820615" y="281354"/>
            <a:ext cx="6658707" cy="4783015"/>
          </a:xfrm>
          <a:prstGeom prst="triangle">
            <a:avLst/>
          </a:prstGeom>
          <a:solidFill>
            <a:srgbClr val="000000">
              <a:alpha val="4784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68769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B+Trees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4439C-27A8-2742-AC53-2AFD4FA5C2C6}"/>
              </a:ext>
            </a:extLst>
          </p:cNvPr>
          <p:cNvSpPr txBox="1"/>
          <p:nvPr/>
        </p:nvSpPr>
        <p:spPr>
          <a:xfrm>
            <a:off x="2672862" y="6119446"/>
            <a:ext cx="555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Leaf nodes; </a:t>
            </a:r>
            <a:r>
              <a:rPr lang="en-US" dirty="0"/>
              <a:t>records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Attr</a:t>
            </a:r>
            <a:r>
              <a:rPr lang="en-US" dirty="0"/>
              <a:t> A order, w/ link pointers</a:t>
            </a:r>
          </a:p>
        </p:txBody>
      </p:sp>
    </p:spTree>
    <p:extLst>
      <p:ext uri="{BB962C8B-B14F-4D97-AF65-F5344CB8AC3E}">
        <p14:creationId xmlns:p14="http://schemas.microsoft.com/office/powerpoint/2010/main" val="8632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</a:t>
            </a:r>
            <a:r>
              <a:rPr lang="en-US" dirty="0" err="1"/>
              <a:t>B+Trees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Branching factor = B</a:t>
            </a:r>
          </a:p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(tuples) levels</a:t>
            </a:r>
          </a:p>
          <a:p>
            <a:r>
              <a:rPr lang="en-US" dirty="0"/>
              <a:t>Logarithmic insert/delete/lookup performance</a:t>
            </a:r>
          </a:p>
          <a:p>
            <a:r>
              <a:rPr lang="en-US" dirty="0"/>
              <a:t>Support for range scans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 pointers</a:t>
            </a:r>
          </a:p>
          <a:p>
            <a:r>
              <a:rPr lang="en-US" dirty="0"/>
              <a:t>No data in internal pages</a:t>
            </a:r>
          </a:p>
          <a:p>
            <a:r>
              <a:rPr lang="en-US" dirty="0"/>
              <a:t>Balanced (see text “rotation”) algorithms to rebalance on insert/delete</a:t>
            </a:r>
          </a:p>
          <a:p>
            <a:r>
              <a:rPr lang="en-US" dirty="0"/>
              <a:t>Fill factor: All nodes except root kept at least 50% full (merge when falls below)</a:t>
            </a:r>
          </a:p>
          <a:p>
            <a:r>
              <a:rPr lang="en-US" dirty="0"/>
              <a:t>Clustered / </a:t>
            </a:r>
            <a:r>
              <a:rPr lang="en-US" dirty="0" err="1"/>
              <a:t>unclustered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Recap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06242"/>
              </p:ext>
            </p:extLst>
          </p:nvPr>
        </p:nvGraphicFramePr>
        <p:xfrm>
          <a:off x="457200" y="1600200"/>
          <a:ext cx="7868939" cy="230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88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Heap</a:t>
                      </a:r>
                      <a:r>
                        <a:rPr lang="en-US" sz="2400" baseline="0" dirty="0"/>
                        <a:t> File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B+Tree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R-Scan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+ R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--</a:t>
                      </a:r>
                      <a:r>
                        <a:rPr lang="en-US" sz="2400" baseline="0" dirty="0"/>
                        <a:t> / O(P)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Lookup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log</a:t>
                      </a:r>
                      <a:r>
                        <a:rPr lang="en-US" sz="2400" baseline="-25000" dirty="0" err="1"/>
                        <a:t>B</a:t>
                      </a:r>
                      <a:r>
                        <a:rPr lang="en-US" sz="2400" baseline="0" dirty="0"/>
                        <a:t> n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989409"/>
            <a:ext cx="5867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 : number of tuples</a:t>
            </a:r>
          </a:p>
          <a:p>
            <a:r>
              <a:rPr lang="en-US" sz="2800" dirty="0"/>
              <a:t>P : number of pages in file</a:t>
            </a:r>
          </a:p>
          <a:p>
            <a:r>
              <a:rPr lang="en-US" sz="2800" dirty="0"/>
              <a:t>B : branching factor of B-Tree</a:t>
            </a:r>
          </a:p>
          <a:p>
            <a:r>
              <a:rPr lang="en-US" sz="2800" dirty="0"/>
              <a:t>R : number of pages in range</a:t>
            </a:r>
          </a:p>
        </p:txBody>
      </p:sp>
    </p:spTree>
    <p:extLst>
      <p:ext uri="{BB962C8B-B14F-4D97-AF65-F5344CB8AC3E}">
        <p14:creationId xmlns:p14="http://schemas.microsoft.com/office/powerpoint/2010/main" val="42415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86438" cy="35445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indexes would you create for the following queries (assuming each query is the only query the database runs and emp is really really large)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emp WHERE id = 1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dept = 2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026" name="Picture 2" descr="Indexing | The SQL Dude!">
            <a:extLst>
              <a:ext uri="{FF2B5EF4-FFF2-40B4-BE49-F238E27FC236}">
                <a16:creationId xmlns:a16="http://schemas.microsoft.com/office/drawing/2014/main" id="{2E72B141-E5D7-AC11-F70E-2F81D723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98" y="3462064"/>
            <a:ext cx="3018202" cy="30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  <a:br>
              <a:rPr lang="en-US" dirty="0"/>
            </a:br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86438" cy="3544556"/>
          </a:xfrm>
        </p:spPr>
        <p:txBody>
          <a:bodyPr>
            <a:normAutofit/>
          </a:bodyPr>
          <a:lstStyle/>
          <a:p>
            <a:r>
              <a:rPr lang="en-US" sz="2800" dirty="0"/>
              <a:t>What indexes would you create for the following queries (assuming each query is the only query the database runs and emp is really really large)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emp WHERE id = 1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emp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dept = 2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FCE95-9F13-6F76-DE6B-AC6916271E97}"/>
              </a:ext>
            </a:extLst>
          </p:cNvPr>
          <p:cNvSpPr txBox="1"/>
          <p:nvPr/>
        </p:nvSpPr>
        <p:spPr>
          <a:xfrm>
            <a:off x="542611" y="5144757"/>
            <a:ext cx="3839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(A)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r>
              <a:rPr lang="en-US" sz="2400" dirty="0"/>
              <a:t>, None, Hash</a:t>
            </a:r>
          </a:p>
          <a:p>
            <a:r>
              <a:rPr lang="en-US" sz="2400" dirty="0"/>
              <a:t>(B) </a:t>
            </a:r>
            <a:r>
              <a:rPr lang="en-US" sz="2400" dirty="0" err="1"/>
              <a:t>BTree</a:t>
            </a:r>
            <a:r>
              <a:rPr lang="en-US" sz="2400" dirty="0"/>
              <a:t>, Hash, </a:t>
            </a:r>
            <a:r>
              <a:rPr lang="en-US" sz="2400" dirty="0" err="1"/>
              <a:t>BTree</a:t>
            </a:r>
            <a:r>
              <a:rPr lang="en-US" sz="2400" dirty="0"/>
              <a:t>, none</a:t>
            </a:r>
          </a:p>
          <a:p>
            <a:r>
              <a:rPr lang="en-US" sz="2400" dirty="0"/>
              <a:t>(C) None, Hash,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endParaRPr lang="en-US" sz="2400" dirty="0"/>
          </a:p>
          <a:p>
            <a:r>
              <a:rPr lang="en-US" sz="2400" dirty="0"/>
              <a:t>(D) </a:t>
            </a:r>
            <a:r>
              <a:rPr lang="en-US" sz="2400" dirty="0" err="1"/>
              <a:t>BTree</a:t>
            </a:r>
            <a:r>
              <a:rPr lang="en-US" sz="2400" dirty="0"/>
              <a:t>, Hash, </a:t>
            </a:r>
            <a:r>
              <a:rPr lang="en-US" sz="2400" dirty="0" err="1"/>
              <a:t>BTree</a:t>
            </a:r>
            <a:r>
              <a:rPr lang="en-US" sz="2400" dirty="0"/>
              <a:t>, </a:t>
            </a:r>
            <a:r>
              <a:rPr lang="en-US" sz="2400" dirty="0" err="1"/>
              <a:t>BTree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5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643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indexes would you create for the following queries (assuming each query is the only query the database runs)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id = 1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Hash index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emp.id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dept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= 2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(maybe), Hash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dept.dno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4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B+Trees</a:t>
            </a:r>
            <a:r>
              <a:rPr lang="en-US" dirty="0"/>
              <a:t> are Inappropriate For Multi-dimensional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84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points of the form (</a:t>
            </a:r>
            <a:r>
              <a:rPr lang="en-US" dirty="0" err="1"/>
              <a:t>x,y</a:t>
            </a:r>
            <a:r>
              <a:rPr lang="en-US" dirty="0"/>
              <a:t>) that I want to index</a:t>
            </a:r>
          </a:p>
          <a:p>
            <a:r>
              <a:rPr lang="en-US" dirty="0"/>
              <a:t>Suppose I store tuples with key (</a:t>
            </a:r>
            <a:r>
              <a:rPr lang="en-US" dirty="0" err="1"/>
              <a:t>x,y</a:t>
            </a:r>
            <a:r>
              <a:rPr lang="en-US" dirty="0"/>
              <a:t>) in a </a:t>
            </a:r>
            <a:r>
              <a:rPr lang="en-US" dirty="0" err="1"/>
              <a:t>B+Tree</a:t>
            </a:r>
            <a:endParaRPr lang="en-US" dirty="0"/>
          </a:p>
          <a:p>
            <a:r>
              <a:rPr lang="en-US" dirty="0"/>
              <a:t>Problem: can’t look up y’s in a particular range without also reading x’s</a:t>
            </a:r>
          </a:p>
          <a:p>
            <a:endParaRPr lang="en-US" dirty="0"/>
          </a:p>
          <a:p>
            <a:r>
              <a:rPr lang="en-US" dirty="0"/>
              <a:t>Two multidimension indexes: R-Tree &amp; </a:t>
            </a:r>
            <a:r>
              <a:rPr lang="en-US" dirty="0" err="1"/>
              <a:t>QuadTree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35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691E-A506-E04B-AA4E-63157F87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4668"/>
            <a:ext cx="8229600" cy="1143000"/>
          </a:xfrm>
        </p:spPr>
        <p:txBody>
          <a:bodyPr/>
          <a:lstStyle/>
          <a:p>
            <a:r>
              <a:rPr lang="en-US" dirty="0"/>
              <a:t>Example Index with Key = X, 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2EDE47-F90B-4348-B2D8-17EE51441D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5651" y="1181910"/>
          <a:ext cx="3112852" cy="5549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426">
                  <a:extLst>
                    <a:ext uri="{9D8B030D-6E8A-4147-A177-3AD203B41FA5}">
                      <a16:colId xmlns:a16="http://schemas.microsoft.com/office/drawing/2014/main" val="3921251339"/>
                    </a:ext>
                  </a:extLst>
                </a:gridCol>
                <a:gridCol w="1556426">
                  <a:extLst>
                    <a:ext uri="{9D8B030D-6E8A-4147-A177-3AD203B41FA5}">
                      <a16:colId xmlns:a16="http://schemas.microsoft.com/office/drawing/2014/main" val="3413612936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3937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360503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8027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7540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1822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24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87352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0307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88611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95326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03834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2929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77030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83971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017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230F1-AEA9-B747-AAEC-392BB149CF97}"/>
              </a:ext>
            </a:extLst>
          </p:cNvPr>
          <p:cNvSpPr txBox="1"/>
          <p:nvPr/>
        </p:nvSpPr>
        <p:spPr>
          <a:xfrm>
            <a:off x="1138628" y="812578"/>
            <a:ext cx="555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sorts data on X, then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63B9F-EC5C-CF4C-83EB-5BD7EBE467D2}"/>
              </a:ext>
            </a:extLst>
          </p:cNvPr>
          <p:cNvSpPr txBox="1"/>
          <p:nvPr/>
        </p:nvSpPr>
        <p:spPr>
          <a:xfrm>
            <a:off x="4572000" y="2814220"/>
            <a:ext cx="4212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Supports efficient range lookups on X</a:t>
            </a:r>
          </a:p>
          <a:p>
            <a:r>
              <a:rPr lang="en-US" dirty="0"/>
              <a:t>Allows further filtering on Y, but may be inefficient</a:t>
            </a:r>
          </a:p>
          <a:p>
            <a:endParaRPr lang="en-US" dirty="0"/>
          </a:p>
          <a:p>
            <a:r>
              <a:rPr lang="en-US" dirty="0"/>
              <a:t>Doesn’t support lookups on Y</a:t>
            </a:r>
          </a:p>
        </p:txBody>
      </p:sp>
    </p:spTree>
    <p:extLst>
      <p:ext uri="{BB962C8B-B14F-4D97-AF65-F5344CB8AC3E}">
        <p14:creationId xmlns:p14="http://schemas.microsoft.com/office/powerpoint/2010/main" val="1591840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43256" y="3374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of the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14" y="3522134"/>
            <a:ext cx="76835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26" y="0"/>
            <a:ext cx="459712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4BAEE-7741-D543-A55E-D54E012896DC}"/>
              </a:ext>
            </a:extLst>
          </p:cNvPr>
          <p:cNvSpPr txBox="1"/>
          <p:nvPr/>
        </p:nvSpPr>
        <p:spPr>
          <a:xfrm>
            <a:off x="2069733" y="5858322"/>
            <a:ext cx="73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Y=1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F9BB5-6AE7-C64E-8B1B-8C985C10A268}"/>
              </a:ext>
            </a:extLst>
          </p:cNvPr>
          <p:cNvSpPr txBox="1"/>
          <p:nvPr/>
        </p:nvSpPr>
        <p:spPr>
          <a:xfrm>
            <a:off x="2069733" y="5241836"/>
            <a:ext cx="73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Y=2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3DE11-8009-194F-BFA0-883055BDDF58}"/>
              </a:ext>
            </a:extLst>
          </p:cNvPr>
          <p:cNvSpPr txBox="1"/>
          <p:nvPr/>
        </p:nvSpPr>
        <p:spPr>
          <a:xfrm>
            <a:off x="2069733" y="4625349"/>
            <a:ext cx="73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95661-0499-7541-89EF-3D8D7A37CFE5}"/>
              </a:ext>
            </a:extLst>
          </p:cNvPr>
          <p:cNvSpPr txBox="1"/>
          <p:nvPr/>
        </p:nvSpPr>
        <p:spPr>
          <a:xfrm>
            <a:off x="2069733" y="4008862"/>
            <a:ext cx="73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Y=4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3336D-9EE4-A440-8A35-1936C3910E3C}"/>
              </a:ext>
            </a:extLst>
          </p:cNvPr>
          <p:cNvSpPr txBox="1"/>
          <p:nvPr/>
        </p:nvSpPr>
        <p:spPr>
          <a:xfrm>
            <a:off x="2069733" y="3392375"/>
            <a:ext cx="730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Y=5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13B6E-2B07-2D4D-8F48-31F8BA2574E6}"/>
              </a:ext>
            </a:extLst>
          </p:cNvPr>
          <p:cNvSpPr txBox="1"/>
          <p:nvPr/>
        </p:nvSpPr>
        <p:spPr>
          <a:xfrm>
            <a:off x="6381289" y="1375485"/>
            <a:ext cx="209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Query: </a:t>
            </a:r>
          </a:p>
          <a:p>
            <a:r>
              <a:rPr lang="en-US" b="1" dirty="0"/>
              <a:t>1 ≤ X ≤ 5, 4 &lt; Y&lt;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16B43-BD09-4642-90F4-45068E6E44D4}"/>
              </a:ext>
            </a:extLst>
          </p:cNvPr>
          <p:cNvSpPr txBox="1"/>
          <p:nvPr/>
        </p:nvSpPr>
        <p:spPr>
          <a:xfrm>
            <a:off x="3879186" y="1698651"/>
            <a:ext cx="209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B+Tree</a:t>
            </a:r>
            <a:r>
              <a:rPr lang="en-US" dirty="0"/>
              <a:t> on X,Y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39675"/>
            <a:ext cx="2948930" cy="1239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Have to scan every</a:t>
            </a:r>
          </a:p>
          <a:p>
            <a:r>
              <a:rPr lang="en-US" sz="2000" dirty="0"/>
              <a:t>X value to look for matching Ys! </a:t>
            </a:r>
          </a:p>
        </p:txBody>
      </p:sp>
    </p:spTree>
    <p:extLst>
      <p:ext uri="{BB962C8B-B14F-4D97-AF65-F5344CB8AC3E}">
        <p14:creationId xmlns:p14="http://schemas.microsoft.com/office/powerpoint/2010/main" val="2523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AA03-5DDD-EE48-B5F4-5451BD5F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Costs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DA5A7-7C91-1542-B8BC-D4DF465B005E}"/>
              </a:ext>
            </a:extLst>
          </p:cNvPr>
          <p:cNvSpPr/>
          <p:nvPr/>
        </p:nvSpPr>
        <p:spPr>
          <a:xfrm>
            <a:off x="457200" y="1417638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explain select * from emp;</a:t>
            </a:r>
          </a:p>
          <a:p>
            <a:r>
              <a:rPr lang="en-US" dirty="0"/>
              <a:t>                           QUERY PLAN</a:t>
            </a:r>
          </a:p>
          <a:p>
            <a:r>
              <a:rPr lang="en-US" dirty="0"/>
              <a:t>----------------------------------------------------------------</a:t>
            </a:r>
          </a:p>
          <a:p>
            <a:r>
              <a:rPr lang="en-US" dirty="0"/>
              <a:t> Seq Scan on emp  (cost=0.00..</a:t>
            </a:r>
            <a:r>
              <a:rPr lang="en-US" b="1" dirty="0"/>
              <a:t>163696.15</a:t>
            </a:r>
            <a:r>
              <a:rPr lang="en-US" dirty="0"/>
              <a:t> rows=10000115 width=22)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  <a:p>
            <a:r>
              <a:rPr lang="en-US" dirty="0"/>
              <a:t>test=# select </a:t>
            </a:r>
            <a:r>
              <a:rPr lang="en-US" dirty="0" err="1"/>
              <a:t>relpages</a:t>
            </a:r>
            <a:r>
              <a:rPr lang="en-US" dirty="0"/>
              <a:t> from </a:t>
            </a:r>
            <a:r>
              <a:rPr lang="en-US" dirty="0" err="1"/>
              <a:t>pg_class</a:t>
            </a:r>
            <a:r>
              <a:rPr lang="en-US" dirty="0"/>
              <a:t> where </a:t>
            </a:r>
            <a:r>
              <a:rPr lang="en-US" dirty="0" err="1"/>
              <a:t>relname</a:t>
            </a:r>
            <a:r>
              <a:rPr lang="en-US" dirty="0"/>
              <a:t> = 'emp';</a:t>
            </a:r>
          </a:p>
          <a:p>
            <a:r>
              <a:rPr lang="en-US" dirty="0"/>
              <a:t> </a:t>
            </a:r>
            <a:r>
              <a:rPr lang="en-US" dirty="0" err="1"/>
              <a:t>relpages</a:t>
            </a:r>
            <a:endParaRPr lang="en-US" dirty="0"/>
          </a:p>
          <a:p>
            <a:r>
              <a:rPr lang="en-US" dirty="0"/>
              <a:t>----------</a:t>
            </a:r>
          </a:p>
          <a:p>
            <a:r>
              <a:rPr lang="en-US" dirty="0"/>
              <a:t>    63695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  <a:p>
            <a:r>
              <a:rPr lang="en-US" dirty="0"/>
              <a:t>test=# show </a:t>
            </a:r>
            <a:r>
              <a:rPr lang="en-US" dirty="0" err="1"/>
              <a:t>cpu_tuple_cost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cpu_tuple_cost</a:t>
            </a:r>
            <a:endParaRPr lang="en-US" dirty="0"/>
          </a:p>
          <a:p>
            <a:r>
              <a:rPr lang="en-US" dirty="0"/>
              <a:t>----------------</a:t>
            </a:r>
          </a:p>
          <a:p>
            <a:r>
              <a:rPr lang="en-US" dirty="0"/>
              <a:t> 0.01</a:t>
            </a:r>
          </a:p>
          <a:p>
            <a:r>
              <a:rPr lang="en-US" dirty="0"/>
              <a:t>(1 row)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6A3A5-3777-8840-B5A6-A63D6DFA9380}"/>
              </a:ext>
            </a:extLst>
          </p:cNvPr>
          <p:cNvSpPr/>
          <p:nvPr/>
        </p:nvSpPr>
        <p:spPr>
          <a:xfrm>
            <a:off x="3822700" y="4248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Cost = </a:t>
            </a:r>
          </a:p>
          <a:p>
            <a:r>
              <a:rPr lang="en-US" dirty="0"/>
              <a:t>	</a:t>
            </a:r>
            <a:r>
              <a:rPr lang="en-US" dirty="0" err="1"/>
              <a:t>cpu_tuple_cost</a:t>
            </a:r>
            <a:r>
              <a:rPr lang="en-US" dirty="0"/>
              <a:t> * rows + pages = </a:t>
            </a:r>
          </a:p>
          <a:p>
            <a:r>
              <a:rPr lang="en-US" dirty="0"/>
              <a:t>	</a:t>
            </a:r>
            <a:r>
              <a:rPr lang="en-US" b="1" dirty="0"/>
              <a:t>.01 * 10000115 + 63695 = 163696.15 </a:t>
            </a:r>
          </a:p>
        </p:txBody>
      </p:sp>
    </p:spTree>
    <p:extLst>
      <p:ext uri="{BB962C8B-B14F-4D97-AF65-F5344CB8AC3E}">
        <p14:creationId xmlns:p14="http://schemas.microsoft.com/office/powerpoint/2010/main" val="1265516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prstDash val="dot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35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R-Trees / Spatial Indexes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93357" y="6516463"/>
            <a:ext cx="55052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8273" y="338387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8578" y="273994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  <a:prstDash val="dot"/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7296" y="4980189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44516" y="4282893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3645" y="3084718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639" y="4128404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9197" y="5483602"/>
            <a:ext cx="500880" cy="50088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ot"/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393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645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5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878273" y="3383872"/>
            <a:ext cx="500880" cy="500880"/>
            <a:chOff x="2878273" y="3383872"/>
            <a:chExt cx="500880" cy="500880"/>
          </a:xfrm>
        </p:grpSpPr>
        <p:sp>
          <p:nvSpPr>
            <p:cNvPr id="4" name="Oval 3"/>
            <p:cNvSpPr/>
            <p:nvPr/>
          </p:nvSpPr>
          <p:spPr>
            <a:xfrm>
              <a:off x="3040516" y="352761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8273" y="338387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8578" y="2739949"/>
            <a:ext cx="500880" cy="500880"/>
            <a:chOff x="4018578" y="2739949"/>
            <a:chExt cx="500880" cy="500880"/>
          </a:xfrm>
        </p:grpSpPr>
        <p:sp>
          <p:nvSpPr>
            <p:cNvPr id="6" name="Oval 5"/>
            <p:cNvSpPr/>
            <p:nvPr/>
          </p:nvSpPr>
          <p:spPr>
            <a:xfrm>
              <a:off x="4166383" y="290882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8578" y="273994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  <a:prstDash val="dot"/>
                </a:ln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7296" y="4980189"/>
            <a:ext cx="500880" cy="500880"/>
            <a:chOff x="3207296" y="4980189"/>
            <a:chExt cx="500880" cy="500880"/>
          </a:xfrm>
        </p:grpSpPr>
        <p:sp>
          <p:nvSpPr>
            <p:cNvPr id="9" name="Oval 8"/>
            <p:cNvSpPr/>
            <p:nvPr/>
          </p:nvSpPr>
          <p:spPr>
            <a:xfrm>
              <a:off x="3353495" y="511516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7296" y="498018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44516" y="4282893"/>
            <a:ext cx="500880" cy="500880"/>
            <a:chOff x="4544516" y="4282893"/>
            <a:chExt cx="500880" cy="500880"/>
          </a:xfrm>
        </p:grpSpPr>
        <p:sp>
          <p:nvSpPr>
            <p:cNvPr id="5" name="Oval 4"/>
            <p:cNvSpPr/>
            <p:nvPr/>
          </p:nvSpPr>
          <p:spPr>
            <a:xfrm>
              <a:off x="4693930" y="442401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4516" y="4282893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3645" y="3084718"/>
            <a:ext cx="500880" cy="500880"/>
            <a:chOff x="6223645" y="3084718"/>
            <a:chExt cx="500880" cy="500880"/>
          </a:xfrm>
        </p:grpSpPr>
        <p:sp>
          <p:nvSpPr>
            <p:cNvPr id="7" name="Oval 6"/>
            <p:cNvSpPr/>
            <p:nvPr/>
          </p:nvSpPr>
          <p:spPr>
            <a:xfrm>
              <a:off x="6384282" y="324082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23645" y="3084718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80639" y="4128404"/>
            <a:ext cx="500880" cy="500880"/>
            <a:chOff x="5580639" y="4128404"/>
            <a:chExt cx="500880" cy="500880"/>
          </a:xfrm>
        </p:grpSpPr>
        <p:sp>
          <p:nvSpPr>
            <p:cNvPr id="8" name="Oval 7"/>
            <p:cNvSpPr/>
            <p:nvPr/>
          </p:nvSpPr>
          <p:spPr>
            <a:xfrm>
              <a:off x="5741273" y="428289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80639" y="4128404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99197" y="5483602"/>
            <a:ext cx="500880" cy="500880"/>
            <a:chOff x="4899197" y="5483602"/>
            <a:chExt cx="500880" cy="500880"/>
          </a:xfrm>
        </p:grpSpPr>
        <p:sp>
          <p:nvSpPr>
            <p:cNvPr id="10" name="Oval 9"/>
            <p:cNvSpPr/>
            <p:nvPr/>
          </p:nvSpPr>
          <p:spPr>
            <a:xfrm>
              <a:off x="5045396" y="565239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9197" y="548360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3932" y="2688637"/>
            <a:ext cx="1824729" cy="132783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74468" y="4066254"/>
            <a:ext cx="2325609" cy="1918228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00077" y="2908820"/>
            <a:ext cx="1593806" cy="1874953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393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16452" y="2565537"/>
            <a:ext cx="2616145" cy="341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233E-6 2.97247E-6 L -0.11506 -0.3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2" y="-17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2711E-7 -5.04973E-6 L 0.03367 -0.33982 " pathEditMode="relative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027E-6 3.81679E-7 L -0.21035 0.166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17" y="83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028E-6 -4.64955E-7 L 0.04043 -0.044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" y="-22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996E-6 9.20657E-7 L 0.15446 0.12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3" y="6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928E-7 4.91094E-6 L 0.17529 0.419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4" y="209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352E-6 -2.88226E-6 L 0.14526 0.26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4" y="13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31E-6 -8.81332E-7 L 0.03228 0.06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" y="3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994E-6 -4.21698E-6 L -0.02707 0.251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25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217E-6 -2.17442E-6 L 0.03506 0.138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69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386E-6 -3.40736E-6 L -0.11333 0.3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5" y="166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328E-6 2.8545E-6 L -0.33409 0.420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3" y="21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11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24 at 9.04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7" r="-18057"/>
          <a:stretch>
            <a:fillRect/>
          </a:stretch>
        </p:blipFill>
        <p:spPr>
          <a:xfrm>
            <a:off x="-1679105" y="23094"/>
            <a:ext cx="12466930" cy="6858000"/>
          </a:xfrm>
        </p:spPr>
      </p:pic>
      <p:sp>
        <p:nvSpPr>
          <p:cNvPr id="78" name="Rectangle 77"/>
          <p:cNvSpPr/>
          <p:nvPr/>
        </p:nvSpPr>
        <p:spPr>
          <a:xfrm>
            <a:off x="1744769" y="243725"/>
            <a:ext cx="2591495" cy="3373681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12819"/>
            <a:ext cx="2514520" cy="1924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78328" y="3643062"/>
            <a:ext cx="192437" cy="166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12224" y="0"/>
            <a:ext cx="1794537" cy="230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5481" y="0"/>
            <a:ext cx="2476032" cy="230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3503" y="3654357"/>
            <a:ext cx="1836124" cy="116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56051" y="3643062"/>
            <a:ext cx="590142" cy="141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05943" y="5142368"/>
            <a:ext cx="447472" cy="476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67795" y="5131073"/>
            <a:ext cx="449020" cy="551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94805" y="5693950"/>
            <a:ext cx="870835" cy="2452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41531" y="5708319"/>
            <a:ext cx="12829" cy="28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41531" y="5669837"/>
            <a:ext cx="923701" cy="28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58684" y="5681122"/>
            <a:ext cx="370496" cy="2580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84680" y="5682655"/>
            <a:ext cx="397705" cy="25655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41121" y="230897"/>
            <a:ext cx="2219449" cy="1445734"/>
            <a:chOff x="2783932" y="2565537"/>
            <a:chExt cx="5248665" cy="3418945"/>
          </a:xfrm>
        </p:grpSpPr>
        <p:sp>
          <p:nvSpPr>
            <p:cNvPr id="57" name="Rectangle 56"/>
            <p:cNvSpPr/>
            <p:nvPr/>
          </p:nvSpPr>
          <p:spPr>
            <a:xfrm>
              <a:off x="2783932" y="2565537"/>
              <a:ext cx="2616145" cy="341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16452" y="2565537"/>
              <a:ext cx="2616145" cy="3418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040516" y="352761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693930" y="442401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166383" y="290882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84282" y="3240829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741273" y="4282893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353495" y="5115160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045396" y="5652391"/>
              <a:ext cx="179609" cy="1796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78273" y="338387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578" y="273994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0000"/>
                  </a:solidFill>
                  <a:prstDash val="dot"/>
                </a:ln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07296" y="4980189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44516" y="4282893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23645" y="3084718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80639" y="4128404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899197" y="5483602"/>
              <a:ext cx="500880" cy="5008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dot"/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83932" y="2688637"/>
              <a:ext cx="1824729" cy="1327835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74468" y="4066254"/>
              <a:ext cx="2325609" cy="191822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00077" y="2908820"/>
              <a:ext cx="1593806" cy="1874953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859556" y="923592"/>
            <a:ext cx="679946" cy="3848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436671" y="3744152"/>
            <a:ext cx="2323632" cy="1938512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179890" y="5948981"/>
            <a:ext cx="516268" cy="528999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733095" y="229365"/>
            <a:ext cx="2591495" cy="3373681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809195" y="3806757"/>
            <a:ext cx="1555431" cy="1837424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10278" y="5947448"/>
            <a:ext cx="517819" cy="504877"/>
          </a:xfrm>
          <a:prstGeom prst="rect">
            <a:avLst/>
          </a:prstGeom>
          <a:solidFill>
            <a:schemeClr val="accent4">
              <a:lumMod val="20000"/>
              <a:lumOff val="80000"/>
              <a:alpha val="6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69E62-B5DC-E84C-BA42-F7FB210460CC}"/>
              </a:ext>
            </a:extLst>
          </p:cNvPr>
          <p:cNvSpPr txBox="1"/>
          <p:nvPr/>
        </p:nvSpPr>
        <p:spPr>
          <a:xfrm>
            <a:off x="3841565" y="1480962"/>
            <a:ext cx="212170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Allows lookups on any sized region of X or 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5AC5B0-B35D-7F44-90E2-97F990EB1F6D}"/>
              </a:ext>
            </a:extLst>
          </p:cNvPr>
          <p:cNvSpPr/>
          <p:nvPr/>
        </p:nvSpPr>
        <p:spPr>
          <a:xfrm>
            <a:off x="-229823" y="6354368"/>
            <a:ext cx="3766475" cy="480538"/>
          </a:xfrm>
          <a:prstGeom prst="rect">
            <a:avLst/>
          </a:prstGeom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C5CDDCA-91EE-5643-BE30-AA4F69B6CF45}"/>
              </a:ext>
            </a:extLst>
          </p:cNvPr>
          <p:cNvCxnSpPr>
            <a:cxnSpLocks/>
          </p:cNvCxnSpPr>
          <p:nvPr/>
        </p:nvCxnSpPr>
        <p:spPr>
          <a:xfrm flipH="1">
            <a:off x="725704" y="5939209"/>
            <a:ext cx="521679" cy="5515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2E97DA4-A1EA-454F-8635-FA4C5386E5D3}"/>
              </a:ext>
            </a:extLst>
          </p:cNvPr>
          <p:cNvCxnSpPr>
            <a:cxnSpLocks/>
          </p:cNvCxnSpPr>
          <p:nvPr/>
        </p:nvCxnSpPr>
        <p:spPr>
          <a:xfrm>
            <a:off x="2078329" y="5960267"/>
            <a:ext cx="537549" cy="5305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B4B6F85-6E23-E54B-847F-148242E1BBC6}"/>
              </a:ext>
            </a:extLst>
          </p:cNvPr>
          <p:cNvCxnSpPr>
            <a:cxnSpLocks/>
          </p:cNvCxnSpPr>
          <p:nvPr/>
        </p:nvCxnSpPr>
        <p:spPr>
          <a:xfrm flipH="1">
            <a:off x="2912224" y="6234245"/>
            <a:ext cx="782582" cy="2565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72ABBA-C7AD-5D4B-9D81-FA8D434501FD}"/>
              </a:ext>
            </a:extLst>
          </p:cNvPr>
          <p:cNvCxnSpPr>
            <a:cxnSpLocks/>
          </p:cNvCxnSpPr>
          <p:nvPr/>
        </p:nvCxnSpPr>
        <p:spPr>
          <a:xfrm flipH="1">
            <a:off x="392816" y="6234245"/>
            <a:ext cx="4028714" cy="3928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52E917-3267-0743-AC7B-D3B52927481A}"/>
              </a:ext>
            </a:extLst>
          </p:cNvPr>
          <p:cNvCxnSpPr>
            <a:cxnSpLocks/>
          </p:cNvCxnSpPr>
          <p:nvPr/>
        </p:nvCxnSpPr>
        <p:spPr>
          <a:xfrm flipH="1">
            <a:off x="3078450" y="6246330"/>
            <a:ext cx="3987221" cy="35362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4ADBFBE-3213-CA4B-9FD3-9DC507A73536}"/>
              </a:ext>
            </a:extLst>
          </p:cNvPr>
          <p:cNvCxnSpPr>
            <a:cxnSpLocks/>
          </p:cNvCxnSpPr>
          <p:nvPr/>
        </p:nvCxnSpPr>
        <p:spPr>
          <a:xfrm flipH="1">
            <a:off x="545216" y="6386645"/>
            <a:ext cx="4028714" cy="3928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FEC81B2-3193-1548-BACF-DC6B3C822362}"/>
              </a:ext>
            </a:extLst>
          </p:cNvPr>
          <p:cNvCxnSpPr>
            <a:cxnSpLocks/>
          </p:cNvCxnSpPr>
          <p:nvPr/>
        </p:nvCxnSpPr>
        <p:spPr>
          <a:xfrm flipH="1">
            <a:off x="103622" y="6242476"/>
            <a:ext cx="7978763" cy="3097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0819" y="1949808"/>
            <a:ext cx="0" cy="4566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989" y="1949808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2097" y="1973931"/>
            <a:ext cx="5503720" cy="45538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4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3376" y="1972399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7271" y="1970867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1826" y="4292678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5721" y="4291146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0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Quad-Tree</a:t>
            </a:r>
          </a:p>
        </p:txBody>
      </p:sp>
      <p:sp>
        <p:nvSpPr>
          <p:cNvPr id="4" name="Oval 3"/>
          <p:cNvSpPr/>
          <p:nvPr/>
        </p:nvSpPr>
        <p:spPr>
          <a:xfrm>
            <a:off x="3040516" y="352761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3930" y="442401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66383" y="290882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4282" y="3240829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1273" y="4282893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3495" y="5115160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5396" y="5652391"/>
            <a:ext cx="179609" cy="1796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5992" y="6475840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209" y="3621484"/>
            <a:ext cx="3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7271" y="1970867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1826" y="4292678"/>
            <a:ext cx="2735717" cy="2312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24655" y="1970867"/>
            <a:ext cx="1364545" cy="11847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95827" y="1969335"/>
            <a:ext cx="1364545" cy="11847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1555" y="3147950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92728" y="3146418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63901" y="4286550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62351" y="5413282"/>
            <a:ext cx="1364545" cy="11883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35073" y="4285018"/>
            <a:ext cx="1364545" cy="112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33523" y="5411750"/>
            <a:ext cx="1364545" cy="11883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F76082-3DF3-4E4B-BD06-D95D03C2E152}"/>
              </a:ext>
            </a:extLst>
          </p:cNvPr>
          <p:cNvSpPr txBox="1">
            <a:spLocks/>
          </p:cNvSpPr>
          <p:nvPr/>
        </p:nvSpPr>
        <p:spPr>
          <a:xfrm>
            <a:off x="-2366813" y="367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Quad-Tree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F2FBD6-7D65-A743-8D83-2B60454E8E02}"/>
              </a:ext>
            </a:extLst>
          </p:cNvPr>
          <p:cNvSpPr/>
          <p:nvPr/>
        </p:nvSpPr>
        <p:spPr>
          <a:xfrm>
            <a:off x="2067124" y="5866037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F2E590-B5A2-054B-AECA-73365FF79124}"/>
              </a:ext>
            </a:extLst>
          </p:cNvPr>
          <p:cNvSpPr/>
          <p:nvPr/>
        </p:nvSpPr>
        <p:spPr>
          <a:xfrm>
            <a:off x="7280330" y="5095308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B82AF7-0F61-1D4E-9C05-E106D2AF20BD}"/>
              </a:ext>
            </a:extLst>
          </p:cNvPr>
          <p:cNvSpPr/>
          <p:nvPr/>
        </p:nvSpPr>
        <p:spPr>
          <a:xfrm>
            <a:off x="2675898" y="5531445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1A5B9C-7675-7E40-829E-7FC3E4A9F007}"/>
              </a:ext>
            </a:extLst>
          </p:cNvPr>
          <p:cNvSpPr/>
          <p:nvPr/>
        </p:nvSpPr>
        <p:spPr>
          <a:xfrm>
            <a:off x="6224928" y="3987246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EFE5C-305C-DA4F-98A7-E4A682DE41AF}"/>
              </a:ext>
            </a:extLst>
          </p:cNvPr>
          <p:cNvSpPr/>
          <p:nvPr/>
        </p:nvSpPr>
        <p:spPr>
          <a:xfrm>
            <a:off x="7846645" y="5018999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CC29E-7EE3-024B-86F8-E56EB4185ECF}"/>
              </a:ext>
            </a:extLst>
          </p:cNvPr>
          <p:cNvSpPr/>
          <p:nvPr/>
        </p:nvSpPr>
        <p:spPr>
          <a:xfrm>
            <a:off x="4238894" y="3738014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95DAE7-57F1-3649-B27D-DEC0C5E07F4B}"/>
              </a:ext>
            </a:extLst>
          </p:cNvPr>
          <p:cNvSpPr/>
          <p:nvPr/>
        </p:nvSpPr>
        <p:spPr>
          <a:xfrm>
            <a:off x="7470374" y="5759508"/>
            <a:ext cx="97117" cy="971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AE929-8443-0F44-BFDC-1ED803CE9175}"/>
              </a:ext>
            </a:extLst>
          </p:cNvPr>
          <p:cNvSpPr/>
          <p:nvPr/>
        </p:nvSpPr>
        <p:spPr>
          <a:xfrm>
            <a:off x="5128892" y="3300557"/>
            <a:ext cx="1479246" cy="125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D85952-7382-3F49-BFB8-F82A3495E902}"/>
              </a:ext>
            </a:extLst>
          </p:cNvPr>
          <p:cNvSpPr/>
          <p:nvPr/>
        </p:nvSpPr>
        <p:spPr>
          <a:xfrm>
            <a:off x="3297146" y="3293285"/>
            <a:ext cx="1479246" cy="125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8D521-C05A-4E48-974A-954F55C85EF1}"/>
              </a:ext>
            </a:extLst>
          </p:cNvPr>
          <p:cNvSpPr/>
          <p:nvPr/>
        </p:nvSpPr>
        <p:spPr>
          <a:xfrm>
            <a:off x="1301546" y="5024279"/>
            <a:ext cx="737831" cy="640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E043F-19D4-794C-8D95-CA7EEA353FDC}"/>
              </a:ext>
            </a:extLst>
          </p:cNvPr>
          <p:cNvSpPr/>
          <p:nvPr/>
        </p:nvSpPr>
        <p:spPr>
          <a:xfrm>
            <a:off x="2042960" y="5023451"/>
            <a:ext cx="737831" cy="640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D31D48-2652-4B49-B8EF-DBDA02807247}"/>
              </a:ext>
            </a:extLst>
          </p:cNvPr>
          <p:cNvSpPr/>
          <p:nvPr/>
        </p:nvSpPr>
        <p:spPr>
          <a:xfrm>
            <a:off x="1299870" y="5660747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BE166-00EC-4045-BCC4-49C34A08030D}"/>
              </a:ext>
            </a:extLst>
          </p:cNvPr>
          <p:cNvSpPr/>
          <p:nvPr/>
        </p:nvSpPr>
        <p:spPr>
          <a:xfrm>
            <a:off x="2041285" y="5659918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77432-707C-9443-AAA0-95CD86F4F69B}"/>
              </a:ext>
            </a:extLst>
          </p:cNvPr>
          <p:cNvSpPr/>
          <p:nvPr/>
        </p:nvSpPr>
        <p:spPr>
          <a:xfrm>
            <a:off x="7101878" y="5020977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348877-6B25-044D-83AE-5C798C11D360}"/>
              </a:ext>
            </a:extLst>
          </p:cNvPr>
          <p:cNvSpPr/>
          <p:nvPr/>
        </p:nvSpPr>
        <p:spPr>
          <a:xfrm>
            <a:off x="7101040" y="5630218"/>
            <a:ext cx="737831" cy="642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036A88-01F2-D640-95F5-1A911609F1AF}"/>
              </a:ext>
            </a:extLst>
          </p:cNvPr>
          <p:cNvSpPr/>
          <p:nvPr/>
        </p:nvSpPr>
        <p:spPr>
          <a:xfrm>
            <a:off x="7843293" y="5020148"/>
            <a:ext cx="737831" cy="6075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F7FABE-42C8-7E45-B97F-00DCBE06B5AC}"/>
              </a:ext>
            </a:extLst>
          </p:cNvPr>
          <p:cNvSpPr/>
          <p:nvPr/>
        </p:nvSpPr>
        <p:spPr>
          <a:xfrm>
            <a:off x="7842455" y="5629390"/>
            <a:ext cx="737831" cy="6425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76EB0F-62BE-1F44-A429-E4A6083C64B0}"/>
              </a:ext>
            </a:extLst>
          </p:cNvPr>
          <p:cNvGrpSpPr/>
          <p:nvPr/>
        </p:nvGrpSpPr>
        <p:grpSpPr>
          <a:xfrm>
            <a:off x="3811587" y="504522"/>
            <a:ext cx="2712693" cy="2292587"/>
            <a:chOff x="3811587" y="504522"/>
            <a:chExt cx="2712693" cy="22925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DC02FF-F608-D949-9CBF-56A82419AC94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nut 25">
              <a:extLst>
                <a:ext uri="{FF2B5EF4-FFF2-40B4-BE49-F238E27FC236}">
                  <a16:creationId xmlns:a16="http://schemas.microsoft.com/office/drawing/2014/main" id="{0B0BE727-9BE2-214A-814F-C5B30B62A5B2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Donut 26">
              <a:extLst>
                <a:ext uri="{FF2B5EF4-FFF2-40B4-BE49-F238E27FC236}">
                  <a16:creationId xmlns:a16="http://schemas.microsoft.com/office/drawing/2014/main" id="{E1179420-7AB4-8247-B05C-E17400D49EDB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Donut 27">
              <a:extLst>
                <a:ext uri="{FF2B5EF4-FFF2-40B4-BE49-F238E27FC236}">
                  <a16:creationId xmlns:a16="http://schemas.microsoft.com/office/drawing/2014/main" id="{D603E4E9-8D1E-804A-9279-829694562716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Donut 28">
              <a:extLst>
                <a:ext uri="{FF2B5EF4-FFF2-40B4-BE49-F238E27FC236}">
                  <a16:creationId xmlns:a16="http://schemas.microsoft.com/office/drawing/2014/main" id="{DE091160-0D19-1647-8473-32756052B0DD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D1B8495-63C8-7247-9273-B567CDF27FFC}"/>
              </a:ext>
            </a:extLst>
          </p:cNvPr>
          <p:cNvSpPr txBox="1"/>
          <p:nvPr/>
        </p:nvSpPr>
        <p:spPr>
          <a:xfrm>
            <a:off x="6570433" y="1307522"/>
            <a:ext cx="1566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Intermediate node – points to 4 child nodes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188C1-3344-F24B-A7C3-EE26F352C558}"/>
              </a:ext>
            </a:extLst>
          </p:cNvPr>
          <p:cNvSpPr txBox="1"/>
          <p:nvPr/>
        </p:nvSpPr>
        <p:spPr>
          <a:xfrm>
            <a:off x="77738" y="5175521"/>
            <a:ext cx="116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Leaf pages – 1 pointer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46D193-82D4-E549-9924-575786F7F9CA}"/>
              </a:ext>
            </a:extLst>
          </p:cNvPr>
          <p:cNvGrpSpPr/>
          <p:nvPr/>
        </p:nvGrpSpPr>
        <p:grpSpPr>
          <a:xfrm>
            <a:off x="1245986" y="3308463"/>
            <a:ext cx="1529766" cy="1292856"/>
            <a:chOff x="3811587" y="504522"/>
            <a:chExt cx="2712693" cy="229258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F886237-C0D8-7143-BE40-609B0284561D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35" name="Donut 34">
              <a:extLst>
                <a:ext uri="{FF2B5EF4-FFF2-40B4-BE49-F238E27FC236}">
                  <a16:creationId xmlns:a16="http://schemas.microsoft.com/office/drawing/2014/main" id="{C59310CA-3A54-854D-B3E5-068DC6FFEE1F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Donut 35">
              <a:extLst>
                <a:ext uri="{FF2B5EF4-FFF2-40B4-BE49-F238E27FC236}">
                  <a16:creationId xmlns:a16="http://schemas.microsoft.com/office/drawing/2014/main" id="{415156D8-E33C-3447-B69C-B30D0E5CC03A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Donut 36">
              <a:extLst>
                <a:ext uri="{FF2B5EF4-FFF2-40B4-BE49-F238E27FC236}">
                  <a16:creationId xmlns:a16="http://schemas.microsoft.com/office/drawing/2014/main" id="{97045B29-855F-2F49-BEC9-B6194F2E431C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Donut 37">
              <a:extLst>
                <a:ext uri="{FF2B5EF4-FFF2-40B4-BE49-F238E27FC236}">
                  <a16:creationId xmlns:a16="http://schemas.microsoft.com/office/drawing/2014/main" id="{8DEFD20C-9CD3-8E49-AA11-171AB6F2BA00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E4CAEF-33A0-5B45-94FF-B724B0F06E55}"/>
              </a:ext>
            </a:extLst>
          </p:cNvPr>
          <p:cNvGrpSpPr/>
          <p:nvPr/>
        </p:nvGrpSpPr>
        <p:grpSpPr>
          <a:xfrm>
            <a:off x="6974417" y="3287730"/>
            <a:ext cx="1529766" cy="1292856"/>
            <a:chOff x="3811587" y="504522"/>
            <a:chExt cx="2712693" cy="22925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C9D0DC-5450-5041-B20A-0B97109257C6}"/>
                </a:ext>
              </a:extLst>
            </p:cNvPr>
            <p:cNvSpPr/>
            <p:nvPr/>
          </p:nvSpPr>
          <p:spPr>
            <a:xfrm>
              <a:off x="3811587" y="504522"/>
              <a:ext cx="2712693" cy="2292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Donut 40">
              <a:extLst>
                <a:ext uri="{FF2B5EF4-FFF2-40B4-BE49-F238E27FC236}">
                  <a16:creationId xmlns:a16="http://schemas.microsoft.com/office/drawing/2014/main" id="{E7221381-17B7-A94C-AB2A-CEF3E9E2A493}"/>
                </a:ext>
              </a:extLst>
            </p:cNvPr>
            <p:cNvSpPr/>
            <p:nvPr/>
          </p:nvSpPr>
          <p:spPr>
            <a:xfrm>
              <a:off x="4354223" y="1073537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Donut 41">
              <a:extLst>
                <a:ext uri="{FF2B5EF4-FFF2-40B4-BE49-F238E27FC236}">
                  <a16:creationId xmlns:a16="http://schemas.microsoft.com/office/drawing/2014/main" id="{6E36C082-FBC4-924C-8DC7-CD1BDA05E498}"/>
                </a:ext>
              </a:extLst>
            </p:cNvPr>
            <p:cNvSpPr/>
            <p:nvPr/>
          </p:nvSpPr>
          <p:spPr>
            <a:xfrm>
              <a:off x="4344576" y="2232926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Donut 42">
              <a:extLst>
                <a:ext uri="{FF2B5EF4-FFF2-40B4-BE49-F238E27FC236}">
                  <a16:creationId xmlns:a16="http://schemas.microsoft.com/office/drawing/2014/main" id="{DB044083-8DE7-574E-9078-69DEC233A6B3}"/>
                </a:ext>
              </a:extLst>
            </p:cNvPr>
            <p:cNvSpPr/>
            <p:nvPr/>
          </p:nvSpPr>
          <p:spPr>
            <a:xfrm>
              <a:off x="5862787" y="2269579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Donut 43">
              <a:extLst>
                <a:ext uri="{FF2B5EF4-FFF2-40B4-BE49-F238E27FC236}">
                  <a16:creationId xmlns:a16="http://schemas.microsoft.com/office/drawing/2014/main" id="{647A2DC8-BF9E-2649-8E2C-68058EE17A79}"/>
                </a:ext>
              </a:extLst>
            </p:cNvPr>
            <p:cNvSpPr/>
            <p:nvPr/>
          </p:nvSpPr>
          <p:spPr>
            <a:xfrm>
              <a:off x="5864715" y="1044593"/>
              <a:ext cx="120980" cy="120980"/>
            </a:xfrm>
            <a:prstGeom prst="don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E49909-80C6-CF4B-B4BC-45CD7B8D74D7}"/>
              </a:ext>
            </a:extLst>
          </p:cNvPr>
          <p:cNvCxnSpPr>
            <a:stCxn id="26" idx="2"/>
            <a:endCxn id="34" idx="0"/>
          </p:cNvCxnSpPr>
          <p:nvPr/>
        </p:nvCxnSpPr>
        <p:spPr>
          <a:xfrm flipH="1">
            <a:off x="2010869" y="1134027"/>
            <a:ext cx="2343354" cy="2174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A9E9964-35B8-E64F-8591-625845B0C164}"/>
              </a:ext>
            </a:extLst>
          </p:cNvPr>
          <p:cNvCxnSpPr>
            <a:cxnSpLocks/>
            <a:stCxn id="27" idx="5"/>
            <a:endCxn id="14" idx="0"/>
          </p:cNvCxnSpPr>
          <p:nvPr/>
        </p:nvCxnSpPr>
        <p:spPr>
          <a:xfrm>
            <a:off x="4447839" y="2336189"/>
            <a:ext cx="1420676" cy="964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0EA075-7589-424C-B59E-FE38EB4A6BAA}"/>
              </a:ext>
            </a:extLst>
          </p:cNvPr>
          <p:cNvCxnSpPr>
            <a:cxnSpLocks/>
            <a:stCxn id="28" idx="4"/>
            <a:endCxn id="40" idx="0"/>
          </p:cNvCxnSpPr>
          <p:nvPr/>
        </p:nvCxnSpPr>
        <p:spPr>
          <a:xfrm>
            <a:off x="5923277" y="2390559"/>
            <a:ext cx="1816023" cy="897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0EC6D8E-8443-A145-931C-2846E2710E72}"/>
              </a:ext>
            </a:extLst>
          </p:cNvPr>
          <p:cNvCxnSpPr>
            <a:cxnSpLocks/>
            <a:stCxn id="29" idx="4"/>
            <a:endCxn id="15" idx="0"/>
          </p:cNvCxnSpPr>
          <p:nvPr/>
        </p:nvCxnSpPr>
        <p:spPr>
          <a:xfrm flipH="1">
            <a:off x="4036769" y="1165573"/>
            <a:ext cx="1888436" cy="2127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57051D3-F6B7-FA4B-89F9-BD2246B52A7C}"/>
              </a:ext>
            </a:extLst>
          </p:cNvPr>
          <p:cNvCxnSpPr>
            <a:cxnSpLocks/>
            <a:stCxn id="35" idx="5"/>
            <a:endCxn id="16" idx="0"/>
          </p:cNvCxnSpPr>
          <p:nvPr/>
        </p:nvCxnSpPr>
        <p:spPr>
          <a:xfrm>
            <a:off x="1610227" y="3687580"/>
            <a:ext cx="60235" cy="1336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E479C2-7419-DB4C-866D-37789BFC318F}"/>
              </a:ext>
            </a:extLst>
          </p:cNvPr>
          <p:cNvCxnSpPr>
            <a:cxnSpLocks/>
            <a:stCxn id="38" idx="2"/>
            <a:endCxn id="17" idx="0"/>
          </p:cNvCxnSpPr>
          <p:nvPr/>
        </p:nvCxnSpPr>
        <p:spPr>
          <a:xfrm>
            <a:off x="2403804" y="3647137"/>
            <a:ext cx="8072" cy="137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3C26C92-3CD9-9B47-B395-AE54D13EDB2E}"/>
              </a:ext>
            </a:extLst>
          </p:cNvPr>
          <p:cNvCxnSpPr>
            <a:cxnSpLocks/>
            <a:stCxn id="37" idx="4"/>
            <a:endCxn id="19" idx="0"/>
          </p:cNvCxnSpPr>
          <p:nvPr/>
        </p:nvCxnSpPr>
        <p:spPr>
          <a:xfrm flipH="1">
            <a:off x="2410201" y="4372054"/>
            <a:ext cx="26628" cy="128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4C12925-2DEF-C540-AADC-6A49CB2D12FB}"/>
              </a:ext>
            </a:extLst>
          </p:cNvPr>
          <p:cNvCxnSpPr>
            <a:cxnSpLocks/>
            <a:stCxn id="36" idx="4"/>
            <a:endCxn id="18" idx="0"/>
          </p:cNvCxnSpPr>
          <p:nvPr/>
        </p:nvCxnSpPr>
        <p:spPr>
          <a:xfrm>
            <a:off x="1580666" y="4351384"/>
            <a:ext cx="88120" cy="1309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3C3C35F-97D4-4345-8884-E145A76BB453}"/>
              </a:ext>
            </a:extLst>
          </p:cNvPr>
          <p:cNvCxnSpPr>
            <a:cxnSpLocks/>
          </p:cNvCxnSpPr>
          <p:nvPr/>
        </p:nvCxnSpPr>
        <p:spPr>
          <a:xfrm>
            <a:off x="7343011" y="3669790"/>
            <a:ext cx="60235" cy="1336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81DDD89-611C-7D41-A272-4A80AD1CB471}"/>
              </a:ext>
            </a:extLst>
          </p:cNvPr>
          <p:cNvCxnSpPr>
            <a:cxnSpLocks/>
          </p:cNvCxnSpPr>
          <p:nvPr/>
        </p:nvCxnSpPr>
        <p:spPr>
          <a:xfrm>
            <a:off x="8136588" y="3629347"/>
            <a:ext cx="8072" cy="137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E2BEB90-ECA1-7342-9777-11EBB4B1E0D2}"/>
              </a:ext>
            </a:extLst>
          </p:cNvPr>
          <p:cNvCxnSpPr>
            <a:cxnSpLocks/>
          </p:cNvCxnSpPr>
          <p:nvPr/>
        </p:nvCxnSpPr>
        <p:spPr>
          <a:xfrm flipH="1">
            <a:off x="8142985" y="4354264"/>
            <a:ext cx="26628" cy="1287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F9F75CE-CA1E-804E-B62E-56390916D131}"/>
              </a:ext>
            </a:extLst>
          </p:cNvPr>
          <p:cNvCxnSpPr>
            <a:cxnSpLocks/>
          </p:cNvCxnSpPr>
          <p:nvPr/>
        </p:nvCxnSpPr>
        <p:spPr>
          <a:xfrm>
            <a:off x="7313450" y="4333594"/>
            <a:ext cx="88120" cy="1309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FB07E7E-EA4B-6241-AE5E-ADBE62D9DFD2}"/>
              </a:ext>
            </a:extLst>
          </p:cNvPr>
          <p:cNvSpPr/>
          <p:nvPr/>
        </p:nvSpPr>
        <p:spPr>
          <a:xfrm>
            <a:off x="1517827" y="6371588"/>
            <a:ext cx="6846262" cy="480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 File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6F7F938-56FC-314B-880C-3822055DD156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2115683" y="5866037"/>
            <a:ext cx="430353" cy="71732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2056234-6DA5-4C48-B908-2392EB7CAD13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2013202" y="5614340"/>
            <a:ext cx="676918" cy="96902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A8F3B70-D11B-594A-BF87-82DFD852F27B}"/>
              </a:ext>
            </a:extLst>
          </p:cNvPr>
          <p:cNvCxnSpPr>
            <a:cxnSpLocks/>
          </p:cNvCxnSpPr>
          <p:nvPr/>
        </p:nvCxnSpPr>
        <p:spPr>
          <a:xfrm flipH="1">
            <a:off x="2991111" y="3833667"/>
            <a:ext cx="1251672" cy="274969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C809F41-4F84-9142-A25A-CAA1636A1606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5925205" y="4084363"/>
            <a:ext cx="348282" cy="253792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6434C72-DD23-6748-9553-3CBF97C99A3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70411" y="5773730"/>
            <a:ext cx="1914185" cy="80963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3EEA9E0-95BA-124C-95E8-76049C67C5D3}"/>
              </a:ext>
            </a:extLst>
          </p:cNvPr>
          <p:cNvCxnSpPr>
            <a:cxnSpLocks/>
            <a:stCxn id="6" idx="5"/>
          </p:cNvCxnSpPr>
          <p:nvPr/>
        </p:nvCxnSpPr>
        <p:spPr>
          <a:xfrm flipH="1">
            <a:off x="6524280" y="5178203"/>
            <a:ext cx="838945" cy="145856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3E913FC-F385-004A-80D4-0A41F80D4457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7469955" y="5067558"/>
            <a:ext cx="473807" cy="151580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643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indexes would you create for the following queries (assuming each query is the only query the database runs)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id = 1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Hash index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emp.id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SELECT name FROM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WHERE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&gt; 100k AND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dept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= 2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B+tree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emp.sal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(maybe), Hash on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dept.dno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(maybe)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9334BB-080E-A74A-A7F2-21390CFB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1005557"/>
            <a:ext cx="7543800" cy="3151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5ED5A-E695-4B48-AE9C-ECEF8CE1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6600" y="-137443"/>
            <a:ext cx="8229600" cy="1143000"/>
          </a:xfrm>
        </p:spPr>
        <p:txBody>
          <a:bodyPr/>
          <a:lstStyle/>
          <a:p>
            <a:r>
              <a:rPr lang="en-US" dirty="0"/>
              <a:t>Postgres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DABA-2C28-4B47-BAA1-F79D8FDD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6106"/>
            <a:ext cx="42291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SELECT * FROM emp, dept, kids</a:t>
            </a:r>
          </a:p>
          <a:p>
            <a:pPr marL="0" indent="0">
              <a:buNone/>
            </a:pPr>
            <a:r>
              <a:rPr lang="en-US" sz="2000" dirty="0"/>
              <a:t>WHERE </a:t>
            </a:r>
            <a:r>
              <a:rPr lang="en-US" sz="2000" dirty="0" err="1"/>
              <a:t>sal</a:t>
            </a:r>
            <a:r>
              <a:rPr lang="en-US" sz="2000" dirty="0"/>
              <a:t> &gt; 10000</a:t>
            </a:r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dirty="0" err="1"/>
              <a:t>emp.dno</a:t>
            </a:r>
            <a:r>
              <a:rPr lang="en-US" sz="2000" dirty="0"/>
              <a:t> = </a:t>
            </a:r>
            <a:r>
              <a:rPr lang="en-US" sz="2000" dirty="0" err="1"/>
              <a:t>dept.dno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</a:t>
            </a:r>
            <a:r>
              <a:rPr lang="en-US" sz="2000" dirty="0" err="1"/>
              <a:t>emp.eno</a:t>
            </a:r>
            <a:r>
              <a:rPr lang="en-US" sz="2000" dirty="0"/>
              <a:t> = </a:t>
            </a:r>
            <a:r>
              <a:rPr lang="en-US" sz="2000" dirty="0" err="1"/>
              <a:t>kids.eno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F5CE3-9EF9-114F-A533-33B16CA1D065}"/>
              </a:ext>
            </a:extLst>
          </p:cNvPr>
          <p:cNvSpPr/>
          <p:nvPr/>
        </p:nvSpPr>
        <p:spPr>
          <a:xfrm>
            <a:off x="127000" y="3690262"/>
            <a:ext cx="8661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QUERY PLAN</a:t>
            </a:r>
          </a:p>
          <a:p>
            <a:r>
              <a:rPr lang="en-US" sz="1400" dirty="0"/>
              <a:t>---------------------------------------------------------------------------------</a:t>
            </a:r>
          </a:p>
          <a:p>
            <a:r>
              <a:rPr lang="en-US" sz="1400" dirty="0"/>
              <a:t> Hash Join  (cost=342160.30..</a:t>
            </a:r>
            <a:r>
              <a:rPr lang="en-US" sz="1400" b="1" dirty="0"/>
              <a:t>527523.82</a:t>
            </a:r>
            <a:r>
              <a:rPr lang="en-US" sz="1400" dirty="0"/>
              <a:t> rows=2457233 width=48)</a:t>
            </a:r>
          </a:p>
          <a:p>
            <a:r>
              <a:rPr lang="en-US" sz="1400" dirty="0"/>
              <a:t>   Hash Cond: (</a:t>
            </a:r>
            <a:r>
              <a:rPr lang="en-US" sz="1400" dirty="0" err="1"/>
              <a:t>emp.dno</a:t>
            </a:r>
            <a:r>
              <a:rPr lang="en-US" sz="1400" dirty="0"/>
              <a:t> = </a:t>
            </a:r>
            <a:r>
              <a:rPr lang="en-US" sz="1400" dirty="0" err="1"/>
              <a:t>dept.dno</a:t>
            </a:r>
            <a:r>
              <a:rPr lang="en-US" sz="1400" dirty="0"/>
              <a:t>)</a:t>
            </a:r>
          </a:p>
          <a:p>
            <a:r>
              <a:rPr lang="en-US" sz="1400" dirty="0"/>
              <a:t>   -&gt;  Hash Join  (cost=339076.28..479202.29 rows=2457233 width=40)</a:t>
            </a:r>
          </a:p>
          <a:p>
            <a:r>
              <a:rPr lang="en-US" sz="1400" dirty="0"/>
              <a:t>         Hash Cond: (</a:t>
            </a:r>
            <a:r>
              <a:rPr lang="en-US" sz="1400" dirty="0" err="1"/>
              <a:t>kids.eno</a:t>
            </a:r>
            <a:r>
              <a:rPr lang="en-US" sz="1400" dirty="0"/>
              <a:t> = </a:t>
            </a:r>
            <a:r>
              <a:rPr lang="en-US" sz="1400" dirty="0" err="1"/>
              <a:t>emp.eno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-&gt;  Seq Scan on kids  (cost=0.00..49099.01 rows=3000001 width=18)</a:t>
            </a:r>
          </a:p>
          <a:p>
            <a:r>
              <a:rPr lang="en-US" sz="1400" dirty="0"/>
              <a:t>         -&gt;  Hash  (cost=188696.44..188696.44 rows=8190867 width=22)</a:t>
            </a:r>
          </a:p>
          <a:p>
            <a:r>
              <a:rPr lang="en-US" sz="1400" dirty="0"/>
              <a:t>               -&gt;  Seq Scan on emp  (cost=0.00..188696.44 rows=8190867 width=22)</a:t>
            </a:r>
          </a:p>
          <a:p>
            <a:r>
              <a:rPr lang="en-US" sz="1400" dirty="0"/>
              <a:t>                     Filter: (</a:t>
            </a:r>
            <a:r>
              <a:rPr lang="en-US" sz="1400" dirty="0" err="1"/>
              <a:t>sal</a:t>
            </a:r>
            <a:r>
              <a:rPr lang="en-US" sz="1400" dirty="0"/>
              <a:t> &gt; 10000)</a:t>
            </a:r>
          </a:p>
          <a:p>
            <a:r>
              <a:rPr lang="en-US" sz="1400" dirty="0"/>
              <a:t>   -&gt;  Hash  (cost=1443.01..1443.01 rows=100001 width=8)</a:t>
            </a:r>
          </a:p>
          <a:p>
            <a:r>
              <a:rPr lang="en-US" sz="1400" dirty="0"/>
              <a:t>         -&gt;  Seq Scan on dept  (cost=0.00..1443.01 rows=100001 width=8)</a:t>
            </a:r>
          </a:p>
          <a:p>
            <a:r>
              <a:rPr lang="en-US" sz="1400" dirty="0"/>
              <a:t>(10 rows)</a:t>
            </a:r>
          </a:p>
        </p:txBody>
      </p:sp>
    </p:spTree>
    <p:extLst>
      <p:ext uri="{BB962C8B-B14F-4D97-AF65-F5344CB8AC3E}">
        <p14:creationId xmlns:p14="http://schemas.microsoft.com/office/powerpoint/2010/main" val="1333699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Database Setup</a:t>
            </a:r>
          </a:p>
        </p:txBody>
      </p:sp>
      <p:sp>
        <p:nvSpPr>
          <p:cNvPr id="5" name="Can 4"/>
          <p:cNvSpPr/>
          <p:nvPr/>
        </p:nvSpPr>
        <p:spPr>
          <a:xfrm>
            <a:off x="298173" y="2584174"/>
            <a:ext cx="2604052" cy="23655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6294783" y="2398643"/>
            <a:ext cx="2604052" cy="23655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053" y="5128592"/>
            <a:ext cx="435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Transactional database</a:t>
            </a:r>
          </a:p>
          <a:p>
            <a:r>
              <a:rPr lang="en-US" sz="2400" dirty="0"/>
              <a:t>Lots of writes/updates</a:t>
            </a:r>
          </a:p>
          <a:p>
            <a:r>
              <a:rPr lang="en-US" sz="2400" dirty="0"/>
              <a:t>Reads of individual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208" y="4923186"/>
            <a:ext cx="4764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Analytics / Reporting Database</a:t>
            </a:r>
          </a:p>
          <a:p>
            <a:pPr algn="r"/>
            <a:r>
              <a:rPr lang="en-US" sz="2400" b="1" dirty="0"/>
              <a:t>“Warehouse”</a:t>
            </a:r>
          </a:p>
          <a:p>
            <a:pPr algn="r"/>
            <a:r>
              <a:rPr lang="en-US" sz="2400" dirty="0"/>
              <a:t>Lots of reads of many records</a:t>
            </a:r>
          </a:p>
          <a:p>
            <a:pPr algn="r"/>
            <a:r>
              <a:rPr lang="en-US" sz="2400" dirty="0"/>
              <a:t>Bulk updates</a:t>
            </a:r>
          </a:p>
          <a:p>
            <a:pPr algn="r"/>
            <a:r>
              <a:rPr lang="en-US" sz="2400" dirty="0"/>
              <a:t>Typical query touches a few columns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9913" y="3319670"/>
            <a:ext cx="2604052" cy="5963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81131" y="2862469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“Extract, Transform, Load”</a:t>
            </a:r>
          </a:p>
        </p:txBody>
      </p:sp>
    </p:spTree>
    <p:extLst>
      <p:ext uri="{BB962C8B-B14F-4D97-AF65-F5344CB8AC3E}">
        <p14:creationId xmlns:p14="http://schemas.microsoft.com/office/powerpoint/2010/main" val="14908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Assuming disk can do 100 MB/sec I/O, and 10ms / seek</a:t>
            </a:r>
          </a:p>
          <a:p>
            <a:r>
              <a:rPr lang="en-US" dirty="0"/>
              <a:t>And the following schema: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grades (</a:t>
            </a:r>
            <a:r>
              <a:rPr lang="en-US" sz="3100" dirty="0" err="1">
                <a:latin typeface="Courier"/>
                <a:cs typeface="Courier"/>
              </a:rPr>
              <a:t>cid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</a:t>
            </a:r>
            <a:r>
              <a:rPr lang="en-US" sz="3100" dirty="0" err="1">
                <a:latin typeface="Courier"/>
                <a:cs typeface="Courier"/>
              </a:rPr>
              <a:t>g_sid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students (</a:t>
            </a:r>
            <a:r>
              <a:rPr lang="en-US" sz="3100" dirty="0" err="1">
                <a:latin typeface="Courier"/>
                <a:cs typeface="Courier"/>
              </a:rPr>
              <a:t>s_int</a:t>
            </a:r>
            <a:r>
              <a:rPr lang="en-US" sz="31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time to sequentially scan grades, assuming it contains 1M records (Consider:  field sizes, headers)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Estimate time to join these two tables, using nested loops, assuming students fits in memory but grades does not, and students contains 10K records.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EDCDDB-1A88-5EBD-6165-734C25D6FF96}"/>
              </a:ext>
            </a:extLst>
          </p:cNvPr>
          <p:cNvSpPr txBox="1">
            <a:spLocks/>
          </p:cNvSpPr>
          <p:nvPr/>
        </p:nvSpPr>
        <p:spPr>
          <a:xfrm>
            <a:off x="409289" y="22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</p:spTree>
    <p:extLst>
      <p:ext uri="{BB962C8B-B14F-4D97-AF65-F5344CB8AC3E}">
        <p14:creationId xmlns:p14="http://schemas.microsoft.com/office/powerpoint/2010/main" val="162047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0421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Assuming disk can do 100 MB/sec I/O, and 10ms / seek</a:t>
            </a:r>
          </a:p>
          <a:p>
            <a:r>
              <a:rPr lang="en-US" dirty="0"/>
              <a:t>And the following schema: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grades (</a:t>
            </a:r>
            <a:r>
              <a:rPr lang="en-US" sz="3100" dirty="0" err="1">
                <a:latin typeface="Courier"/>
                <a:cs typeface="Courier"/>
              </a:rPr>
              <a:t>cid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</a:t>
            </a:r>
            <a:r>
              <a:rPr lang="en-US" sz="3100" dirty="0" err="1">
                <a:latin typeface="Courier"/>
                <a:cs typeface="Courier"/>
              </a:rPr>
              <a:t>g_sid</a:t>
            </a:r>
            <a:r>
              <a:rPr lang="en-US" sz="3100" dirty="0">
                <a:latin typeface="Courier"/>
                <a:cs typeface="Courier"/>
              </a:rPr>
              <a:t> </a:t>
            </a:r>
            <a:r>
              <a:rPr lang="en-US" sz="3100" dirty="0" err="1">
                <a:latin typeface="Courier"/>
                <a:cs typeface="Courier"/>
              </a:rPr>
              <a:t>int</a:t>
            </a:r>
            <a:r>
              <a:rPr lang="en-US" sz="3100" dirty="0">
                <a:latin typeface="Courier"/>
                <a:cs typeface="Courier"/>
              </a:rPr>
              <a:t>, grade char(2))</a:t>
            </a:r>
          </a:p>
          <a:p>
            <a:pPr marL="0" indent="0">
              <a:buNone/>
            </a:pPr>
            <a:r>
              <a:rPr lang="en-US" sz="3100" dirty="0">
                <a:latin typeface="Courier"/>
                <a:cs typeface="Courier"/>
              </a:rPr>
              <a:t>students (</a:t>
            </a:r>
            <a:r>
              <a:rPr lang="en-US" sz="3100" dirty="0" err="1">
                <a:latin typeface="Courier"/>
                <a:cs typeface="Courier"/>
              </a:rPr>
              <a:t>s_int</a:t>
            </a:r>
            <a:r>
              <a:rPr lang="en-US" sz="3100" dirty="0">
                <a:latin typeface="Courier"/>
                <a:cs typeface="Courier"/>
              </a:rPr>
              <a:t>, name char(100))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time to sequentially scan grades, assuming it contains 1M records (Consider:  field sizes, headers (4B)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EDCDDB-1A88-5EBD-6165-734C25D6FF96}"/>
              </a:ext>
            </a:extLst>
          </p:cNvPr>
          <p:cNvSpPr txBox="1">
            <a:spLocks/>
          </p:cNvSpPr>
          <p:nvPr/>
        </p:nvSpPr>
        <p:spPr>
          <a:xfrm>
            <a:off x="409289" y="220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https://</a:t>
            </a:r>
            <a:r>
              <a:rPr lang="en-US" dirty="0" err="1"/>
              <a:t>clicker.mit.edu</a:t>
            </a:r>
            <a:r>
              <a:rPr lang="en-US" dirty="0"/>
              <a:t>/6.5830/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8AA2B-59EB-81FF-EEAD-69BA0D55FB59}"/>
              </a:ext>
            </a:extLst>
          </p:cNvPr>
          <p:cNvSpPr txBox="1"/>
          <p:nvPr/>
        </p:nvSpPr>
        <p:spPr>
          <a:xfrm>
            <a:off x="457200" y="5003315"/>
            <a:ext cx="1706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dirty="0"/>
              <a:t>21 seconds</a:t>
            </a:r>
          </a:p>
          <a:p>
            <a:pPr marL="342900" indent="-342900">
              <a:buAutoNum type="alphaUcParenBoth"/>
            </a:pPr>
            <a:r>
              <a:rPr lang="en-US" dirty="0"/>
              <a:t>23 seconds</a:t>
            </a:r>
          </a:p>
          <a:p>
            <a:pPr marL="342900" indent="-342900">
              <a:buAutoNum type="alphaUcParenBoth"/>
            </a:pPr>
            <a:r>
              <a:rPr lang="en-US" dirty="0"/>
              <a:t>25 seconds</a:t>
            </a:r>
          </a:p>
          <a:p>
            <a:pPr marL="342900" indent="-342900">
              <a:buAutoNum type="alphaUcParenBoth"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28722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</a:t>
            </a:r>
            <a:r>
              <a:rPr lang="en-US" dirty="0"/>
              <a:t> Scan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grades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int</a:t>
            </a:r>
            <a:r>
              <a:rPr lang="en-US" sz="2400" dirty="0">
                <a:latin typeface="Courier"/>
                <a:cs typeface="Courier"/>
              </a:rPr>
              <a:t>, grade char(2))</a:t>
            </a:r>
          </a:p>
          <a:p>
            <a:r>
              <a:rPr lang="en-US" sz="2400" dirty="0">
                <a:latin typeface="Courier"/>
                <a:cs typeface="Courier"/>
              </a:rPr>
              <a:t>8 bytes (</a:t>
            </a:r>
            <a:r>
              <a:rPr lang="en-US" sz="2400" dirty="0" err="1">
                <a:latin typeface="Courier"/>
                <a:cs typeface="Courier"/>
              </a:rPr>
              <a:t>cid</a:t>
            </a:r>
            <a:r>
              <a:rPr lang="en-US" sz="2400" dirty="0">
                <a:latin typeface="Courier"/>
                <a:cs typeface="Courier"/>
              </a:rPr>
              <a:t>) + 8 bytes (</a:t>
            </a:r>
            <a:r>
              <a:rPr lang="en-US" sz="2400" dirty="0" err="1">
                <a:latin typeface="Courier"/>
                <a:cs typeface="Courier"/>
              </a:rPr>
              <a:t>g_sid</a:t>
            </a:r>
            <a:r>
              <a:rPr lang="en-US" sz="2400" dirty="0">
                <a:latin typeface="Courier"/>
                <a:cs typeface="Courier"/>
              </a:rPr>
              <a:t>) + 2 bytes (grade) + 4 bytes (header) = 22 bytes</a:t>
            </a:r>
          </a:p>
          <a:p>
            <a:r>
              <a:rPr lang="en-US" sz="2400" dirty="0">
                <a:latin typeface="+mj-lt"/>
                <a:cs typeface="Courier"/>
              </a:rPr>
              <a:t>22 x 1M = 22 MB / 100 MB/sec = .22 sec + 10ms seek 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cs typeface="Courier"/>
                <a:sym typeface="Wingdings"/>
              </a:rPr>
              <a:t> .23 sec</a:t>
            </a:r>
            <a:endParaRPr lang="en-US" sz="2400" dirty="0">
              <a:latin typeface="+mj-lt"/>
              <a:cs typeface="Courier"/>
            </a:endParaRPr>
          </a:p>
          <a:p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1520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11898</TotalTime>
  <Words>4389</Words>
  <Application>Microsoft Macintosh PowerPoint</Application>
  <PresentationFormat>On-screen Show (4:3)</PresentationFormat>
  <Paragraphs>1066</Paragraphs>
  <Slides>60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Cambria Math</vt:lpstr>
      <vt:lpstr>Courier</vt:lpstr>
      <vt:lpstr>Courier New</vt:lpstr>
      <vt:lpstr>CrimsonText</vt:lpstr>
      <vt:lpstr>Helvetica</vt:lpstr>
      <vt:lpstr>Helvetica Neue</vt:lpstr>
      <vt:lpstr>Helvetica Neue Light</vt:lpstr>
      <vt:lpstr>TimesNewRomanPSMT</vt:lpstr>
      <vt:lpstr>Wingdings</vt:lpstr>
      <vt:lpstr>Office Theme</vt:lpstr>
      <vt:lpstr>6.5830 Lecture 6</vt:lpstr>
      <vt:lpstr>Buffer Pool Optimizations</vt:lpstr>
      <vt:lpstr>Scan Sharing</vt:lpstr>
      <vt:lpstr>Postgres Query Plans</vt:lpstr>
      <vt:lpstr>Postgres Costs</vt:lpstr>
      <vt:lpstr>Postgres Plans</vt:lpstr>
      <vt:lpstr>PowerPoint Presentation</vt:lpstr>
      <vt:lpstr>PowerPoint Presentation</vt:lpstr>
      <vt:lpstr>Seq Scan Grades</vt:lpstr>
      <vt:lpstr>PowerPoint Presentation</vt:lpstr>
      <vt:lpstr>NL Join Grades and Students</vt:lpstr>
      <vt:lpstr>Today: Access Methods</vt:lpstr>
      <vt:lpstr>Design Considerations for Indexes</vt:lpstr>
      <vt:lpstr>Design Considerations for Indexes</vt:lpstr>
      <vt:lpstr>Tree Index</vt:lpstr>
      <vt:lpstr>Index Scan</vt:lpstr>
      <vt:lpstr>Costs of Random Access https://clicker.mit.edu/6.5830/</vt:lpstr>
      <vt:lpstr>Costs of Random Access</vt:lpstr>
      <vt:lpstr>Clustered Index</vt:lpstr>
      <vt:lpstr>Clustered Index</vt:lpstr>
      <vt:lpstr>Benefit of Clustering</vt:lpstr>
      <vt:lpstr>Rest of Lecture</vt:lpstr>
      <vt:lpstr>Access Method Costs</vt:lpstr>
      <vt:lpstr>Hash Indexing Idea</vt:lpstr>
      <vt:lpstr>Hash Index</vt:lpstr>
      <vt:lpstr>Extensible Hashing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Access Method Costs</vt:lpstr>
      <vt:lpstr>B+Trees</vt:lpstr>
      <vt:lpstr>B+Trees</vt:lpstr>
      <vt:lpstr>PowerPoint Presentation</vt:lpstr>
      <vt:lpstr>Properties of B+Trees</vt:lpstr>
      <vt:lpstr>Indexes Recap</vt:lpstr>
      <vt:lpstr>https://clicker.mit.edu/6.5830/ Study Break</vt:lpstr>
      <vt:lpstr>https://clicker.mit.edu/6.5830/ Study Break</vt:lpstr>
      <vt:lpstr>Study Break</vt:lpstr>
      <vt:lpstr>B+Trees are Inappropriate For Multi-dimensional Data</vt:lpstr>
      <vt:lpstr>Example Index with Key = X, Y</vt:lpstr>
      <vt:lpstr>Example of the Problem</vt:lpstr>
      <vt:lpstr>R-Trees / Spatial Indexes</vt:lpstr>
      <vt:lpstr>R-Trees / Spatial Indexes</vt:lpstr>
      <vt:lpstr>R-Trees / Spatial Indexes</vt:lpstr>
      <vt:lpstr>PowerPoint Presentation</vt:lpstr>
      <vt:lpstr>PowerPoint Presentation</vt:lpstr>
      <vt:lpstr>Quad-Tree</vt:lpstr>
      <vt:lpstr>Quad-Tree</vt:lpstr>
      <vt:lpstr>Quad-Tree</vt:lpstr>
      <vt:lpstr>PowerPoint Presentation</vt:lpstr>
      <vt:lpstr>Study Break</vt:lpstr>
      <vt:lpstr>Typical Database Setup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 Lecture 6</dc:title>
  <dc:creator>Sam Madden</dc:creator>
  <cp:lastModifiedBy>Tim Kraska</cp:lastModifiedBy>
  <cp:revision>48</cp:revision>
  <cp:lastPrinted>2022-09-28T18:18:07Z</cp:lastPrinted>
  <dcterms:created xsi:type="dcterms:W3CDTF">2013-02-25T14:44:32Z</dcterms:created>
  <dcterms:modified xsi:type="dcterms:W3CDTF">2023-09-26T02:04:50Z</dcterms:modified>
</cp:coreProperties>
</file>