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3"/>
  </p:notesMasterIdLst>
  <p:sldIdLst>
    <p:sldId id="256" r:id="rId2"/>
    <p:sldId id="290" r:id="rId3"/>
    <p:sldId id="433" r:id="rId4"/>
    <p:sldId id="274" r:id="rId5"/>
    <p:sldId id="275" r:id="rId6"/>
    <p:sldId id="276" r:id="rId7"/>
    <p:sldId id="453" r:id="rId8"/>
    <p:sldId id="280" r:id="rId9"/>
    <p:sldId id="282" r:id="rId10"/>
    <p:sldId id="449" r:id="rId11"/>
    <p:sldId id="288" r:id="rId12"/>
    <p:sldId id="289" r:id="rId13"/>
    <p:sldId id="450" r:id="rId14"/>
    <p:sldId id="259" r:id="rId15"/>
    <p:sldId id="260" r:id="rId16"/>
    <p:sldId id="452" r:id="rId17"/>
    <p:sldId id="451" r:id="rId18"/>
    <p:sldId id="327" r:id="rId19"/>
    <p:sldId id="328" r:id="rId20"/>
    <p:sldId id="329" r:id="rId21"/>
    <p:sldId id="330" r:id="rId22"/>
    <p:sldId id="331" r:id="rId23"/>
    <p:sldId id="332" r:id="rId24"/>
    <p:sldId id="333" r:id="rId25"/>
    <p:sldId id="334" r:id="rId26"/>
    <p:sldId id="335" r:id="rId27"/>
    <p:sldId id="336" r:id="rId28"/>
    <p:sldId id="337" r:id="rId29"/>
    <p:sldId id="338" r:id="rId30"/>
    <p:sldId id="340" r:id="rId31"/>
    <p:sldId id="342" r:id="rId32"/>
    <p:sldId id="374" r:id="rId33"/>
    <p:sldId id="375" r:id="rId34"/>
    <p:sldId id="376" r:id="rId35"/>
    <p:sldId id="455" r:id="rId36"/>
    <p:sldId id="377" r:id="rId37"/>
    <p:sldId id="456" r:id="rId38"/>
    <p:sldId id="378" r:id="rId39"/>
    <p:sldId id="457" r:id="rId40"/>
    <p:sldId id="383" r:id="rId41"/>
    <p:sldId id="458" r:id="rId42"/>
    <p:sldId id="386" r:id="rId43"/>
    <p:sldId id="459" r:id="rId44"/>
    <p:sldId id="387" r:id="rId45"/>
    <p:sldId id="388" r:id="rId46"/>
    <p:sldId id="389" r:id="rId47"/>
    <p:sldId id="390" r:id="rId48"/>
    <p:sldId id="391" r:id="rId49"/>
    <p:sldId id="392" r:id="rId50"/>
    <p:sldId id="393" r:id="rId51"/>
    <p:sldId id="394" r:id="rId52"/>
    <p:sldId id="395" r:id="rId53"/>
    <p:sldId id="396" r:id="rId54"/>
    <p:sldId id="397" r:id="rId55"/>
    <p:sldId id="398" r:id="rId56"/>
    <p:sldId id="399" r:id="rId57"/>
    <p:sldId id="400" r:id="rId58"/>
    <p:sldId id="401" r:id="rId59"/>
    <p:sldId id="379" r:id="rId60"/>
    <p:sldId id="380" r:id="rId61"/>
    <p:sldId id="381" r:id="rId62"/>
    <p:sldId id="382" r:id="rId63"/>
    <p:sldId id="454" r:id="rId64"/>
    <p:sldId id="402" r:id="rId65"/>
    <p:sldId id="300" r:id="rId66"/>
    <p:sldId id="404" r:id="rId67"/>
    <p:sldId id="405" r:id="rId68"/>
    <p:sldId id="406" r:id="rId69"/>
    <p:sldId id="407" r:id="rId70"/>
    <p:sldId id="408" r:id="rId71"/>
    <p:sldId id="409" r:id="rId72"/>
    <p:sldId id="410" r:id="rId73"/>
    <p:sldId id="411" r:id="rId74"/>
    <p:sldId id="309" r:id="rId75"/>
    <p:sldId id="384" r:id="rId76"/>
    <p:sldId id="412" r:id="rId77"/>
    <p:sldId id="413" r:id="rId78"/>
    <p:sldId id="414" r:id="rId79"/>
    <p:sldId id="415" r:id="rId80"/>
    <p:sldId id="311" r:id="rId81"/>
    <p:sldId id="416" r:id="rId82"/>
    <p:sldId id="313" r:id="rId83"/>
    <p:sldId id="314" r:id="rId84"/>
    <p:sldId id="315" r:id="rId85"/>
    <p:sldId id="316" r:id="rId86"/>
    <p:sldId id="317" r:id="rId87"/>
    <p:sldId id="318" r:id="rId88"/>
    <p:sldId id="319" r:id="rId89"/>
    <p:sldId id="320" r:id="rId90"/>
    <p:sldId id="417" r:id="rId91"/>
    <p:sldId id="322" r:id="rId92"/>
    <p:sldId id="323" r:id="rId93"/>
    <p:sldId id="324" r:id="rId94"/>
    <p:sldId id="325" r:id="rId95"/>
    <p:sldId id="326" r:id="rId96"/>
    <p:sldId id="418" r:id="rId97"/>
    <p:sldId id="419" r:id="rId98"/>
    <p:sldId id="420" r:id="rId99"/>
    <p:sldId id="421" r:id="rId100"/>
    <p:sldId id="422" r:id="rId101"/>
    <p:sldId id="423" r:id="rId102"/>
    <p:sldId id="424" r:id="rId103"/>
    <p:sldId id="425" r:id="rId104"/>
    <p:sldId id="426" r:id="rId105"/>
    <p:sldId id="427" r:id="rId106"/>
    <p:sldId id="428" r:id="rId107"/>
    <p:sldId id="429" r:id="rId108"/>
    <p:sldId id="339" r:id="rId109"/>
    <p:sldId id="430" r:id="rId110"/>
    <p:sldId id="431" r:id="rId111"/>
    <p:sldId id="432" r:id="rId1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058"/>
    <p:restoredTop sz="59321"/>
  </p:normalViewPr>
  <p:slideViewPr>
    <p:cSldViewPr snapToGrid="0" snapToObjects="1">
      <p:cViewPr varScale="1">
        <p:scale>
          <a:sx n="90" d="100"/>
          <a:sy n="90" d="100"/>
        </p:scale>
        <p:origin x="1272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tableStyles" Target="tableStyles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notesMaster" Target="notesMasters/notesMaster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307392-645F-8E48-B164-11C16AF2A570}" type="datetimeFigureOut">
              <a:rPr lang="en-US" smtClean="0"/>
              <a:t>10/3/23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81DC3B-B5F6-2447-BF77-D1F36268E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865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81DC3B-B5F6-2447-BF77-D1F36268ED8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2592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81DC3B-B5F6-2447-BF77-D1F36268ED8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6148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effectLst/>
                <a:latin typeface="Helvetica" pitchFamily="2" charset="0"/>
              </a:rPr>
              <a:t>Note that simply quantifying the amount of data accessed doesn't capture sequential vs random.   (Slides)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81DC3B-B5F6-2447-BF77-D1F36268ED8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4484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{S} * {R} comparisons</a:t>
            </a:r>
          </a:p>
          <a:p>
            <a:endParaRPr lang="en-US" dirty="0"/>
          </a:p>
          <a:p>
            <a:r>
              <a:rPr lang="en-US" dirty="0"/>
              <a:t>Instead of |S| + {S} * |R| </a:t>
            </a:r>
            <a:r>
              <a:rPr lang="en-US" dirty="0" err="1"/>
              <a:t>ios</a:t>
            </a:r>
            <a:r>
              <a:rPr lang="en-US" dirty="0"/>
              <a:t>, what is it???</a:t>
            </a:r>
          </a:p>
          <a:p>
            <a:endParaRPr lang="en-US" dirty="0"/>
          </a:p>
          <a:p>
            <a:r>
              <a:rPr lang="en-US" dirty="0"/>
              <a:t>Well, we still read |S|.  But how many times do we go through R?  Depends on how many times we go through the loop</a:t>
            </a:r>
          </a:p>
          <a:p>
            <a:endParaRPr lang="en-US" dirty="0"/>
          </a:p>
          <a:p>
            <a:r>
              <a:rPr lang="en-US" dirty="0"/>
              <a:t>Basically once for |S| / B.  So instead of {S}*|R| it’s {S}/B * |R|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81DC3B-B5F6-2447-BF77-D1F36268ED81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6509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81DC3B-B5F6-2447-BF77-D1F36268ED81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9895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81DC3B-B5F6-2447-BF77-D1F36268ED81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6524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81DC3B-B5F6-2447-BF77-D1F36268ED81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9819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81DC3B-B5F6-2447-BF77-D1F36268ED81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0662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81DC3B-B5F6-2447-BF77-D1F36268ED81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2622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81DC3B-B5F6-2447-BF77-D1F36268ED81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249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81DC3B-B5F6-2447-BF77-D1F36268ED81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8143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DFD7C4-4097-9C46-A1C9-75640DAC0BDA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77361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81DC3B-B5F6-2447-BF77-D1F36268ED81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7551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ffectLst/>
                <a:latin typeface="Helvetica" pitchFamily="2" charset="0"/>
              </a:rPr>
              <a:t>What's this paper about? </a:t>
            </a:r>
          </a:p>
          <a:p>
            <a:r>
              <a:rPr lang="en-US" dirty="0">
                <a:effectLst/>
                <a:latin typeface="Helvetica" pitchFamily="2" charset="0"/>
              </a:rPr>
              <a:t>(Join algorithms for two relations when size of either relation exceeds available RAM )</a:t>
            </a:r>
          </a:p>
          <a:p>
            <a:br>
              <a:rPr lang="en-US" dirty="0">
                <a:effectLst/>
                <a:latin typeface="Helvetica" pitchFamily="2" charset="0"/>
              </a:rPr>
            </a:br>
            <a:endParaRPr lang="en-US" dirty="0">
              <a:effectLst/>
              <a:latin typeface="Helvetica" pitchFamily="2" charset="0"/>
            </a:endParaRPr>
          </a:p>
          <a:p>
            <a:r>
              <a:rPr lang="en-US" dirty="0">
                <a:effectLst/>
                <a:latin typeface="Helvetica" pitchFamily="2" charset="0"/>
              </a:rPr>
              <a:t>Equality joins only </a:t>
            </a:r>
          </a:p>
          <a:p>
            <a:br>
              <a:rPr lang="en-US" dirty="0">
                <a:effectLst/>
                <a:latin typeface="Helvetica" pitchFamily="2" charset="0"/>
              </a:rPr>
            </a:br>
            <a:endParaRPr lang="en-US" dirty="0">
              <a:effectLst/>
              <a:latin typeface="Helvetica" pitchFamily="2" charset="0"/>
            </a:endParaRPr>
          </a:p>
          <a:p>
            <a:r>
              <a:rPr lang="en-US" dirty="0">
                <a:effectLst/>
                <a:latin typeface="Helvetica" pitchFamily="2" charset="0"/>
              </a:rPr>
              <a:t>What's the big takeaway? </a:t>
            </a:r>
          </a:p>
          <a:p>
            <a:r>
              <a:rPr lang="en-US" dirty="0">
                <a:effectLst/>
                <a:latin typeface="Helvetica" pitchFamily="2" charset="0"/>
              </a:rPr>
              <a:t>(hash join outperforms sort-merge join )</a:t>
            </a:r>
          </a:p>
          <a:p>
            <a:br>
              <a:rPr lang="en-US" dirty="0">
                <a:effectLst/>
                <a:latin typeface="Helvetica" pitchFamily="2" charset="0"/>
              </a:rPr>
            </a:br>
            <a:endParaRPr lang="en-US" dirty="0">
              <a:effectLst/>
              <a:latin typeface="Helvetica" pitchFamily="2" charset="0"/>
            </a:endParaRPr>
          </a:p>
          <a:p>
            <a:r>
              <a:rPr lang="en-US" dirty="0">
                <a:effectLst/>
                <a:latin typeface="Helvetica" pitchFamily="2" charset="0"/>
              </a:rPr>
              <a:t>Always? </a:t>
            </a:r>
          </a:p>
          <a:p>
            <a:r>
              <a:rPr lang="en-US" dirty="0">
                <a:effectLst/>
                <a:latin typeface="Helvetica" pitchFamily="2" charset="0"/>
              </a:rPr>
              <a:t>(at least, if you have to sort the relations )</a:t>
            </a:r>
          </a:p>
          <a:p>
            <a:br>
              <a:rPr lang="en-US" dirty="0">
                <a:effectLst/>
                <a:latin typeface="Helvetica" pitchFamily="2" charset="0"/>
              </a:rPr>
            </a:br>
            <a:endParaRPr lang="en-US" dirty="0">
              <a:effectLst/>
              <a:latin typeface="Helvetica" pitchFamily="2" charset="0"/>
            </a:endParaRPr>
          </a:p>
          <a:p>
            <a:br>
              <a:rPr lang="en-US" dirty="0">
                <a:effectLst/>
                <a:latin typeface="Helvetica" pitchFamily="2" charset="0"/>
              </a:rPr>
            </a:br>
            <a:endParaRPr lang="en-US" dirty="0">
              <a:effectLst/>
              <a:latin typeface="Helvetica" pitchFamily="2" charset="0"/>
            </a:endParaRPr>
          </a:p>
          <a:p>
            <a:r>
              <a:rPr lang="en-US" dirty="0">
                <a:effectLst/>
                <a:latin typeface="Helvetica" pitchFamily="2" charset="0"/>
              </a:rPr>
              <a:t>Why is this only for "large" memories? </a:t>
            </a:r>
          </a:p>
          <a:p>
            <a:r>
              <a:rPr lang="en-US" dirty="0">
                <a:effectLst/>
                <a:latin typeface="Helvetica" pitchFamily="2" charset="0"/>
              </a:rPr>
              <a:t>(Requires memory equal to sqrt(|S|), where S is the larger relation )</a:t>
            </a:r>
          </a:p>
          <a:p>
            <a:r>
              <a:rPr lang="en-US" dirty="0">
                <a:effectLst/>
                <a:latin typeface="Helvetica" pitchFamily="2" charset="0"/>
              </a:rPr>
              <a:t>M ≥ sqrt(|S|) ≥ sqrt(|R|)</a:t>
            </a:r>
          </a:p>
          <a:p>
            <a:br>
              <a:rPr lang="en-US" dirty="0">
                <a:effectLst/>
                <a:latin typeface="Helvetica" pitchFamily="2" charset="0"/>
              </a:rPr>
            </a:br>
            <a:endParaRPr lang="en-US" dirty="0">
              <a:effectLst/>
              <a:latin typeface="Helvetica" pitchFamily="2" charset="0"/>
            </a:endParaRPr>
          </a:p>
          <a:p>
            <a:r>
              <a:rPr lang="en-US" dirty="0">
                <a:effectLst/>
                <a:latin typeface="Helvetica" pitchFamily="2" charset="0"/>
              </a:rPr>
              <a:t>How do these external algorithms work? </a:t>
            </a:r>
          </a:p>
          <a:p>
            <a:br>
              <a:rPr lang="en-US" dirty="0">
                <a:effectLst/>
                <a:latin typeface="Helvetica" pitchFamily="2" charset="0"/>
              </a:rPr>
            </a:br>
            <a:endParaRPr lang="en-US" dirty="0">
              <a:effectLst/>
              <a:latin typeface="Helvetica" pitchFamily="2" charset="0"/>
            </a:endParaRPr>
          </a:p>
          <a:p>
            <a:r>
              <a:rPr lang="en-US" dirty="0">
                <a:effectLst/>
                <a:latin typeface="Helvetica" pitchFamily="2" charset="0"/>
              </a:rPr>
              <a:t>2 phases </a:t>
            </a:r>
          </a:p>
          <a:p>
            <a:r>
              <a:rPr lang="en-US" dirty="0">
                <a:effectLst/>
                <a:latin typeface="Helvetica" pitchFamily="2" charset="0"/>
              </a:rPr>
              <a:t>Phase 1:  partition the relation into (sorted/hashed) runs </a:t>
            </a:r>
          </a:p>
          <a:p>
            <a:r>
              <a:rPr lang="en-US" dirty="0">
                <a:effectLst/>
                <a:latin typeface="Helvetica" pitchFamily="2" charset="0"/>
              </a:rPr>
              <a:t>Phase 2:  join the partitions </a:t>
            </a:r>
          </a:p>
          <a:p>
            <a:r>
              <a:rPr lang="en-US" dirty="0">
                <a:effectLst/>
                <a:latin typeface="Helvetica" pitchFamily="2" charset="0"/>
              </a:rPr>
              <a:t>Sort-merge: </a:t>
            </a:r>
          </a:p>
          <a:p>
            <a:r>
              <a:rPr lang="en-US" i="1" dirty="0">
                <a:effectLst/>
                <a:latin typeface="Helvetica" pitchFamily="2" charset="0"/>
              </a:rPr>
              <a:t>phase 1 </a:t>
            </a:r>
            <a:endParaRPr lang="en-US" dirty="0">
              <a:effectLst/>
              <a:latin typeface="Helvetica" pitchFamily="2" charset="0"/>
            </a:endParaRPr>
          </a:p>
          <a:p>
            <a:r>
              <a:rPr lang="en-US" dirty="0">
                <a:effectLst/>
                <a:latin typeface="Helvetica" pitchFamily="2" charset="0"/>
              </a:rPr>
              <a:t>repeat until done:</a:t>
            </a:r>
          </a:p>
          <a:p>
            <a:r>
              <a:rPr lang="en-US" dirty="0">
                <a:effectLst/>
                <a:latin typeface="Helvetica" pitchFamily="2" charset="0"/>
              </a:rPr>
              <a:t>read a run of S </a:t>
            </a:r>
          </a:p>
          <a:p>
            <a:r>
              <a:rPr lang="en-US" dirty="0">
                <a:effectLst/>
                <a:latin typeface="Helvetica" pitchFamily="2" charset="0"/>
              </a:rPr>
              <a:t>sort </a:t>
            </a:r>
          </a:p>
          <a:p>
            <a:r>
              <a:rPr lang="en-US" dirty="0">
                <a:effectLst/>
                <a:latin typeface="Helvetica" pitchFamily="2" charset="0"/>
              </a:rPr>
              <a:t>write out </a:t>
            </a:r>
          </a:p>
          <a:p>
            <a:r>
              <a:rPr lang="en-US" dirty="0">
                <a:effectLst/>
                <a:latin typeface="Helvetica" pitchFamily="2" charset="0"/>
              </a:rPr>
              <a:t>repeat until done:</a:t>
            </a:r>
          </a:p>
          <a:p>
            <a:r>
              <a:rPr lang="en-US" dirty="0">
                <a:effectLst/>
                <a:latin typeface="Helvetica" pitchFamily="2" charset="0"/>
              </a:rPr>
              <a:t>read a run of R</a:t>
            </a:r>
          </a:p>
          <a:p>
            <a:r>
              <a:rPr lang="en-US" dirty="0">
                <a:effectLst/>
                <a:latin typeface="Helvetica" pitchFamily="2" charset="0"/>
              </a:rPr>
              <a:t>sort </a:t>
            </a:r>
          </a:p>
          <a:p>
            <a:r>
              <a:rPr lang="en-US" dirty="0">
                <a:effectLst/>
                <a:latin typeface="Helvetica" pitchFamily="2" charset="0"/>
              </a:rPr>
              <a:t>write out </a:t>
            </a:r>
          </a:p>
          <a:p>
            <a:br>
              <a:rPr lang="en-US" dirty="0">
                <a:effectLst/>
                <a:latin typeface="Helvetica" pitchFamily="2" charset="0"/>
              </a:rPr>
            </a:br>
            <a:endParaRPr lang="en-US" dirty="0">
              <a:effectLst/>
              <a:latin typeface="Helvetica" pitchFamily="2" charset="0"/>
            </a:endParaRPr>
          </a:p>
          <a:p>
            <a:r>
              <a:rPr lang="en-US" i="1" dirty="0">
                <a:effectLst/>
                <a:latin typeface="Helvetica" pitchFamily="2" charset="0"/>
              </a:rPr>
              <a:t>phase 2 </a:t>
            </a:r>
            <a:endParaRPr lang="en-US" dirty="0">
              <a:effectLst/>
              <a:latin typeface="Helvetica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81DC3B-B5F6-2447-BF77-D1F36268ED81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6374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81DC3B-B5F6-2447-BF77-D1F36268ED81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0482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81DC3B-B5F6-2447-BF77-D1F36268ED81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2290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81DC3B-B5F6-2447-BF77-D1F36268ED81}" type="slidenum">
              <a:rPr lang="en-US" smtClean="0"/>
              <a:t>111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7971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a balanced tree structure, like a binary red-black tree or an AVL tree you might have seen in an intro to </a:t>
            </a:r>
            <a:r>
              <a:rPr lang="en-US" dirty="0" err="1"/>
              <a:t>algs</a:t>
            </a:r>
            <a:r>
              <a:rPr lang="en-US" dirty="0"/>
              <a:t> course.</a:t>
            </a:r>
          </a:p>
          <a:p>
            <a:endParaRPr lang="en-US" dirty="0"/>
          </a:p>
          <a:p>
            <a:r>
              <a:rPr lang="en-US" dirty="0"/>
              <a:t>B in a </a:t>
            </a:r>
            <a:r>
              <a:rPr lang="en-US" dirty="0" err="1"/>
              <a:t>B+Tree</a:t>
            </a:r>
            <a:r>
              <a:rPr lang="en-US" dirty="0"/>
              <a:t> refers to the branching factor.  We choose B to reflect what we can fit on a page.  Not just a binary tree!</a:t>
            </a:r>
          </a:p>
          <a:p>
            <a:endParaRPr lang="en-US" dirty="0"/>
          </a:p>
          <a:p>
            <a:r>
              <a:rPr lang="en-US" dirty="0"/>
              <a:t>If we had 4096 pages and 8 bytes per slot, we’d have 512 values as the branching factor.  So to figure out the depth, take the number of values and find </a:t>
            </a:r>
            <a:r>
              <a:rPr lang="en-US" dirty="0" err="1"/>
              <a:t>log_B</a:t>
            </a:r>
            <a:r>
              <a:rPr lang="en-US" dirty="0"/>
              <a:t>, or log base 512.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DF454-133C-7643-B422-AC6F9088834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6409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DF454-133C-7643-B422-AC6F9088834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3802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DF454-133C-7643-B422-AC6F9088834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6742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DF454-133C-7643-B422-AC6F9088834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44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81DC3B-B5F6-2447-BF77-D1F36268ED8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320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ffectLst/>
                <a:latin typeface="Helvetica" pitchFamily="2" charset="0"/>
              </a:rPr>
              <a:t>map(key) -&gt; {rid} -- could also store map(key) -&gt; {record}</a:t>
            </a:r>
          </a:p>
          <a:p>
            <a:br>
              <a:rPr lang="en-US" dirty="0">
                <a:effectLst/>
                <a:latin typeface="Helvetica" pitchFamily="2" charset="0"/>
              </a:rPr>
            </a:br>
            <a:endParaRPr lang="en-US" dirty="0">
              <a:effectLst/>
              <a:latin typeface="Helvetica" pitchFamily="2" charset="0"/>
            </a:endParaRPr>
          </a:p>
          <a:p>
            <a:r>
              <a:rPr lang="en-US" dirty="0">
                <a:effectLst/>
                <a:latin typeface="Helvetica" pitchFamily="2" charset="0"/>
              </a:rPr>
              <a:t>suppose we have a hash-table that for employees stored on disk hashed on the 'name' attribute.  </a:t>
            </a:r>
          </a:p>
          <a:p>
            <a:br>
              <a:rPr lang="en-US" dirty="0">
                <a:effectLst/>
                <a:latin typeface="Helvetica" pitchFamily="2" charset="0"/>
              </a:rPr>
            </a:br>
            <a:endParaRPr lang="en-US" dirty="0">
              <a:effectLst/>
              <a:latin typeface="Helvetica" pitchFamily="2" charset="0"/>
            </a:endParaRPr>
          </a:p>
          <a:p>
            <a:r>
              <a:rPr lang="en-US" dirty="0">
                <a:effectLst/>
                <a:latin typeface="Helvetica" pitchFamily="2" charset="0"/>
              </a:rPr>
              <a:t>h(name) -&gt; {1..k}</a:t>
            </a:r>
          </a:p>
          <a:p>
            <a:br>
              <a:rPr lang="en-US" dirty="0">
                <a:effectLst/>
                <a:latin typeface="Helvetica" pitchFamily="2" charset="0"/>
              </a:rPr>
            </a:br>
            <a:endParaRPr lang="en-US" dirty="0">
              <a:effectLst/>
              <a:latin typeface="Helvetica" pitchFamily="2" charset="0"/>
            </a:endParaRPr>
          </a:p>
          <a:p>
            <a:r>
              <a:rPr lang="en-US" dirty="0">
                <a:effectLst/>
                <a:latin typeface="Helvetica" pitchFamily="2" charset="0"/>
              </a:rPr>
              <a:t>h(x) =  x mod k;  //not very uniform but works </a:t>
            </a:r>
          </a:p>
          <a:p>
            <a:r>
              <a:rPr lang="en-US" dirty="0">
                <a:effectLst/>
                <a:latin typeface="Helvetica" pitchFamily="2" charset="0"/>
              </a:rPr>
              <a:t>(consider performance when number of distinct values is small, or all numbers even)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81DC3B-B5F6-2447-BF77-D1F36268ED8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2772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81DC3B-B5F6-2447-BF77-D1F36268ED8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960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55E01-4822-D14C-90CD-D14C6CB8CDA0}" type="datetimeFigureOut">
              <a:rPr lang="en-US" smtClean="0"/>
              <a:t>10/3/23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2B038-C0D4-FD46-BEC4-2D63C41D0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619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55E01-4822-D14C-90CD-D14C6CB8CDA0}" type="datetimeFigureOut">
              <a:rPr lang="en-US" smtClean="0"/>
              <a:t>10/3/23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2B038-C0D4-FD46-BEC4-2D63C41D0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684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55E01-4822-D14C-90CD-D14C6CB8CDA0}" type="datetimeFigureOut">
              <a:rPr lang="en-US" smtClean="0"/>
              <a:t>10/3/23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2B038-C0D4-FD46-BEC4-2D63C41D0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084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55E01-4822-D14C-90CD-D14C6CB8CDA0}" type="datetimeFigureOut">
              <a:rPr lang="en-US" smtClean="0"/>
              <a:t>10/3/23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2B038-C0D4-FD46-BEC4-2D63C41D0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236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55E01-4822-D14C-90CD-D14C6CB8CDA0}" type="datetimeFigureOut">
              <a:rPr lang="en-US" smtClean="0"/>
              <a:t>10/3/23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2B038-C0D4-FD46-BEC4-2D63C41D0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350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55E01-4822-D14C-90CD-D14C6CB8CDA0}" type="datetimeFigureOut">
              <a:rPr lang="en-US" smtClean="0"/>
              <a:t>10/3/23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2B038-C0D4-FD46-BEC4-2D63C41D0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315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55E01-4822-D14C-90CD-D14C6CB8CDA0}" type="datetimeFigureOut">
              <a:rPr lang="en-US" smtClean="0"/>
              <a:t>10/3/23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2B038-C0D4-FD46-BEC4-2D63C41D0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292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55E01-4822-D14C-90CD-D14C6CB8CDA0}" type="datetimeFigureOut">
              <a:rPr lang="en-US" smtClean="0"/>
              <a:t>10/3/23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2B038-C0D4-FD46-BEC4-2D63C41D0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018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55E01-4822-D14C-90CD-D14C6CB8CDA0}" type="datetimeFigureOut">
              <a:rPr lang="en-US" smtClean="0"/>
              <a:t>10/3/23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2B038-C0D4-FD46-BEC4-2D63C41D0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830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55E01-4822-D14C-90CD-D14C6CB8CDA0}" type="datetimeFigureOut">
              <a:rPr lang="en-US" smtClean="0"/>
              <a:t>10/3/23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2B038-C0D4-FD46-BEC4-2D63C41D0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921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55E01-4822-D14C-90CD-D14C6CB8CDA0}" type="datetimeFigureOut">
              <a:rPr lang="en-US" smtClean="0"/>
              <a:t>10/3/23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2B038-C0D4-FD46-BEC4-2D63C41D0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77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555E01-4822-D14C-90CD-D14C6CB8CDA0}" type="datetimeFigureOut">
              <a:rPr lang="en-US" smtClean="0"/>
              <a:t>10/3/23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82B038-C0D4-FD46-BEC4-2D63C41D0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943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-114300"/>
            <a:ext cx="7772400" cy="1470025"/>
          </a:xfrm>
        </p:spPr>
        <p:txBody>
          <a:bodyPr/>
          <a:lstStyle/>
          <a:p>
            <a:r>
              <a:rPr lang="en-US" b="1" dirty="0">
                <a:latin typeface="Helvetica" pitchFamily="2" charset="0"/>
              </a:rPr>
              <a:t>6.5830 Lecture 7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377556"/>
            <a:ext cx="6400800" cy="1584689"/>
          </a:xfrm>
        </p:spPr>
        <p:txBody>
          <a:bodyPr/>
          <a:lstStyle/>
          <a:p>
            <a:r>
              <a:rPr lang="en-US" b="1" dirty="0">
                <a:latin typeface="Helvetica" pitchFamily="2" charset="0"/>
              </a:rPr>
              <a:t>Join Algorithms</a:t>
            </a:r>
          </a:p>
          <a:p>
            <a:r>
              <a:rPr lang="en-US" dirty="0">
                <a:latin typeface="Helvetica" pitchFamily="2" charset="0"/>
              </a:rPr>
              <a:t>September 27, 2023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09C80E-F0A7-27EA-CFB1-FAFA669126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9525" y="1076855"/>
            <a:ext cx="4044950" cy="40449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1183F0E-C1B9-C00C-94DA-708122C18B49}"/>
              </a:ext>
            </a:extLst>
          </p:cNvPr>
          <p:cNvSpPr txBox="1"/>
          <p:nvPr/>
        </p:nvSpPr>
        <p:spPr>
          <a:xfrm>
            <a:off x="3486150" y="4629150"/>
            <a:ext cx="8763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venir Black" panose="02000503020000020003" pitchFamily="2" charset="0"/>
              </a:rPr>
              <a:t>emp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AFE9C8-5FE5-33F8-C616-C8871314713B}"/>
              </a:ext>
            </a:extLst>
          </p:cNvPr>
          <p:cNvSpPr txBox="1"/>
          <p:nvPr/>
        </p:nvSpPr>
        <p:spPr>
          <a:xfrm>
            <a:off x="5486400" y="4629150"/>
            <a:ext cx="8763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Avenir Black" panose="02000503020000020003" pitchFamily="2" charset="0"/>
              </a:rPr>
              <a:t>dept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295E38F0-3448-ECB8-3936-37F55F4796B6}"/>
              </a:ext>
            </a:extLst>
          </p:cNvPr>
          <p:cNvSpPr/>
          <p:nvPr/>
        </p:nvSpPr>
        <p:spPr>
          <a:xfrm>
            <a:off x="4152900" y="1535559"/>
            <a:ext cx="1371600" cy="1025525"/>
          </a:xfrm>
          <a:custGeom>
            <a:avLst/>
            <a:gdLst>
              <a:gd name="connsiteX0" fmla="*/ 0 w 1371600"/>
              <a:gd name="connsiteY0" fmla="*/ 476250 h 762000"/>
              <a:gd name="connsiteX1" fmla="*/ 361950 w 1371600"/>
              <a:gd name="connsiteY1" fmla="*/ 0 h 762000"/>
              <a:gd name="connsiteX2" fmla="*/ 1371600 w 1371600"/>
              <a:gd name="connsiteY2" fmla="*/ 762000 h 762000"/>
              <a:gd name="connsiteX3" fmla="*/ 1295400 w 1371600"/>
              <a:gd name="connsiteY3" fmla="*/ 171450 h 762000"/>
              <a:gd name="connsiteX4" fmla="*/ 57150 w 1371600"/>
              <a:gd name="connsiteY4" fmla="*/ 47625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762000">
                <a:moveTo>
                  <a:pt x="0" y="476250"/>
                </a:moveTo>
                <a:lnTo>
                  <a:pt x="361950" y="0"/>
                </a:lnTo>
                <a:lnTo>
                  <a:pt x="1371600" y="762000"/>
                </a:lnTo>
                <a:lnTo>
                  <a:pt x="1295400" y="171450"/>
                </a:lnTo>
                <a:lnTo>
                  <a:pt x="57150" y="476250"/>
                </a:lnTo>
              </a:path>
            </a:pathLst>
          </a:custGeom>
          <a:solidFill>
            <a:srgbClr val="4F81BD">
              <a:alpha val="50196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640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DCA90-7ADA-8645-B415-E0F941693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63015" y="274638"/>
            <a:ext cx="8229600" cy="1143000"/>
          </a:xfrm>
        </p:spPr>
        <p:txBody>
          <a:bodyPr/>
          <a:lstStyle/>
          <a:p>
            <a:r>
              <a:rPr lang="en-US" dirty="0"/>
              <a:t>Costs of Random Access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607C27-417E-4C4D-9E5C-69B66F7A47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Consider an SSD with 100 </a:t>
            </a:r>
            <a:r>
              <a:rPr lang="en-US" dirty="0" err="1"/>
              <a:t>usec</a:t>
            </a:r>
            <a:r>
              <a:rPr lang="en-US" dirty="0"/>
              <a:t> “seek” latency, 1 GB/sec BW</a:t>
            </a:r>
          </a:p>
          <a:p>
            <a:r>
              <a:rPr lang="en-US" dirty="0"/>
              <a:t>Query accesses B bytes</a:t>
            </a:r>
          </a:p>
          <a:p>
            <a:r>
              <a:rPr lang="en-US" dirty="0"/>
              <a:t>R bytes per record, whole table is T bytes</a:t>
            </a:r>
          </a:p>
          <a:p>
            <a:r>
              <a:rPr lang="en-US" dirty="0"/>
              <a:t>Seq scan time S = T / 1GB/sec</a:t>
            </a:r>
          </a:p>
          <a:p>
            <a:r>
              <a:rPr lang="en-US" dirty="0"/>
              <a:t>Rand access via index time = 100 </a:t>
            </a:r>
            <a:r>
              <a:rPr lang="en-US" dirty="0" err="1"/>
              <a:t>usec</a:t>
            </a:r>
            <a:r>
              <a:rPr lang="en-US" dirty="0"/>
              <a:t> * B/R + B / 1GB/sec</a:t>
            </a:r>
          </a:p>
          <a:p>
            <a:r>
              <a:rPr lang="en-US" dirty="0"/>
              <a:t>Suppose R is 100 bytes, T is 10 GB</a:t>
            </a:r>
          </a:p>
          <a:p>
            <a:endParaRPr lang="en-US" dirty="0"/>
          </a:p>
          <a:p>
            <a:r>
              <a:rPr lang="en-US" dirty="0"/>
              <a:t>When is it cheaper to scan than do random lookups via index?  </a:t>
            </a:r>
          </a:p>
          <a:p>
            <a:endParaRPr lang="en-US" dirty="0"/>
          </a:p>
          <a:p>
            <a:pPr marL="457200" lvl="1" indent="0">
              <a:buNone/>
            </a:pPr>
            <a:r>
              <a:rPr lang="en-US" dirty="0"/>
              <a:t>100x10</a:t>
            </a:r>
            <a:r>
              <a:rPr lang="en-US" baseline="30000" dirty="0"/>
              <a:t>-6</a:t>
            </a:r>
            <a:r>
              <a:rPr lang="en-US" dirty="0"/>
              <a:t> * B / 100 + B/1x10</a:t>
            </a:r>
            <a:r>
              <a:rPr lang="en-US" baseline="30000" dirty="0"/>
              <a:t>9</a:t>
            </a:r>
            <a:r>
              <a:rPr lang="en-US" dirty="0"/>
              <a:t> &gt; 10x10</a:t>
            </a:r>
            <a:r>
              <a:rPr lang="en-US" baseline="30000" dirty="0"/>
              <a:t>9</a:t>
            </a:r>
            <a:r>
              <a:rPr lang="en-US" dirty="0"/>
              <a:t> / 1x10</a:t>
            </a:r>
            <a:r>
              <a:rPr lang="en-US" baseline="30000" dirty="0"/>
              <a:t>9</a:t>
            </a:r>
            <a:r>
              <a:rPr lang="en-US" dirty="0"/>
              <a:t> </a:t>
            </a:r>
          </a:p>
          <a:p>
            <a:pPr marL="457200" lvl="1" indent="0">
              <a:buNone/>
            </a:pPr>
            <a:r>
              <a:rPr lang="en-US" dirty="0"/>
              <a:t>1x10</a:t>
            </a:r>
            <a:r>
              <a:rPr lang="en-US" baseline="30000" dirty="0"/>
              <a:t>-6</a:t>
            </a:r>
            <a:r>
              <a:rPr lang="en-US" dirty="0"/>
              <a:t>B + 1x10</a:t>
            </a:r>
            <a:r>
              <a:rPr lang="en-US" baseline="30000" dirty="0"/>
              <a:t>-9</a:t>
            </a:r>
            <a:r>
              <a:rPr lang="en-US" dirty="0"/>
              <a:t>B &gt; 10</a:t>
            </a:r>
          </a:p>
          <a:p>
            <a:pPr marL="457200" lvl="1" indent="0">
              <a:buNone/>
            </a:pPr>
            <a:r>
              <a:rPr lang="en-US" dirty="0"/>
              <a:t>B &gt; 9.99x10</a:t>
            </a:r>
            <a:r>
              <a:rPr lang="en-US" baseline="30000" dirty="0"/>
              <a:t>6</a:t>
            </a:r>
          </a:p>
          <a:p>
            <a:pPr marL="457200" lvl="1" indent="0">
              <a:buNone/>
            </a:pPr>
            <a:br>
              <a:rPr lang="en-US" baseline="30000" dirty="0"/>
            </a:br>
            <a:endParaRPr lang="en-US" baseline="30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1283BCB-D05D-BF49-ACA3-B49A475C059B}"/>
              </a:ext>
            </a:extLst>
          </p:cNvPr>
          <p:cNvSpPr/>
          <p:nvPr/>
        </p:nvSpPr>
        <p:spPr>
          <a:xfrm>
            <a:off x="457200" y="5629255"/>
            <a:ext cx="4789170" cy="954107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2800" baseline="30000" dirty="0"/>
              <a:t>For scans of larger than 10 MB, cheaper to scan</a:t>
            </a:r>
            <a:r>
              <a:rPr lang="en-US" sz="2800" dirty="0"/>
              <a:t> </a:t>
            </a:r>
            <a:r>
              <a:rPr lang="en-US" sz="2800" baseline="30000" dirty="0"/>
              <a:t>entire 10 GB table than to use index</a:t>
            </a:r>
            <a:endParaRPr lang="en-US" sz="280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825EAFE-3391-CF4A-8E7E-932A6E10DA4B}"/>
              </a:ext>
            </a:extLst>
          </p:cNvPr>
          <p:cNvGrpSpPr/>
          <p:nvPr/>
        </p:nvGrpSpPr>
        <p:grpSpPr>
          <a:xfrm>
            <a:off x="5737860" y="185499"/>
            <a:ext cx="3200402" cy="1414701"/>
            <a:chOff x="5634988" y="4857750"/>
            <a:chExt cx="3200402" cy="1414701"/>
          </a:xfrm>
        </p:grpSpPr>
        <p:sp>
          <p:nvSpPr>
            <p:cNvPr id="8" name="Right Brace 7">
              <a:extLst>
                <a:ext uri="{FF2B5EF4-FFF2-40B4-BE49-F238E27FC236}">
                  <a16:creationId xmlns:a16="http://schemas.microsoft.com/office/drawing/2014/main" id="{5C12D5CB-63B9-7746-8275-B87A59BDAEB5}"/>
                </a:ext>
              </a:extLst>
            </p:cNvPr>
            <p:cNvSpPr/>
            <p:nvPr/>
          </p:nvSpPr>
          <p:spPr>
            <a:xfrm rot="5400000">
              <a:off x="7077789" y="4094559"/>
              <a:ext cx="314800" cy="3200401"/>
            </a:xfrm>
            <a:prstGeom prst="rightBrace">
              <a:avLst>
                <a:gd name="adj1" fmla="val 8333"/>
                <a:gd name="adj2" fmla="val 50203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3A2C2C6D-A8ED-4343-A241-19D7FE5F94B1}"/>
                </a:ext>
              </a:extLst>
            </p:cNvPr>
            <p:cNvGrpSpPr/>
            <p:nvPr/>
          </p:nvGrpSpPr>
          <p:grpSpPr>
            <a:xfrm>
              <a:off x="5634989" y="4857750"/>
              <a:ext cx="3200401" cy="1414701"/>
              <a:chOff x="5634989" y="4857750"/>
              <a:chExt cx="3200401" cy="1414701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EEB20876-BC2A-1743-84D1-950E57CE9A0B}"/>
                  </a:ext>
                </a:extLst>
              </p:cNvPr>
              <p:cNvGrpSpPr/>
              <p:nvPr/>
            </p:nvGrpSpPr>
            <p:grpSpPr>
              <a:xfrm>
                <a:off x="5634989" y="4857750"/>
                <a:ext cx="3200401" cy="628650"/>
                <a:chOff x="5634989" y="4857750"/>
                <a:chExt cx="3200401" cy="628650"/>
              </a:xfrm>
            </p:grpSpPr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2797D66C-C9FC-2C4D-B569-67443AB94C51}"/>
                    </a:ext>
                  </a:extLst>
                </p:cNvPr>
                <p:cNvSpPr/>
                <p:nvPr/>
              </p:nvSpPr>
              <p:spPr>
                <a:xfrm>
                  <a:off x="7031298" y="4857750"/>
                  <a:ext cx="1804092" cy="628650"/>
                </a:xfrm>
                <a:prstGeom prst="rect">
                  <a:avLst/>
                </a:pr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 anchorCtr="0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Entire Table</a:t>
                  </a:r>
                </a:p>
              </p:txBody>
            </p:sp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560CAD12-44D3-0044-9010-CCE46D5FDFAF}"/>
                    </a:ext>
                  </a:extLst>
                </p:cNvPr>
                <p:cNvSpPr/>
                <p:nvPr/>
              </p:nvSpPr>
              <p:spPr>
                <a:xfrm>
                  <a:off x="5634989" y="4857750"/>
                  <a:ext cx="1396309" cy="628650"/>
                </a:xfrm>
                <a:prstGeom prst="rect">
                  <a:avLst/>
                </a:prstGeom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Portion Read</a:t>
                  </a:r>
                </a:p>
                <a:p>
                  <a:pPr algn="ctr"/>
                  <a:r>
                    <a:rPr lang="en-US" dirty="0"/>
                    <a:t>(B bytes)</a:t>
                  </a:r>
                </a:p>
              </p:txBody>
            </p:sp>
          </p:grp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C300E8A-B3DC-EB4C-808C-C0E4D58550AF}"/>
                  </a:ext>
                </a:extLst>
              </p:cNvPr>
              <p:cNvSpPr txBox="1"/>
              <p:nvPr/>
            </p:nvSpPr>
            <p:spPr>
              <a:xfrm>
                <a:off x="6823710" y="5903119"/>
                <a:ext cx="9258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T bytes</a:t>
                </a:r>
              </a:p>
            </p:txBody>
          </p:sp>
        </p:grp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9E268ACB-FFBA-61AF-76CD-5F404E4CA179}"/>
              </a:ext>
            </a:extLst>
          </p:cNvPr>
          <p:cNvSpPr txBox="1"/>
          <p:nvPr/>
        </p:nvSpPr>
        <p:spPr>
          <a:xfrm>
            <a:off x="5273965" y="3216850"/>
            <a:ext cx="1162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7030A0"/>
                </a:solidFill>
              </a:rPr>
              <a:t>Number of records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8B22B34-0730-37D0-B5DB-6A116CDF4FA7}"/>
              </a:ext>
            </a:extLst>
          </p:cNvPr>
          <p:cNvSpPr txBox="1"/>
          <p:nvPr/>
        </p:nvSpPr>
        <p:spPr>
          <a:xfrm>
            <a:off x="6235066" y="2637373"/>
            <a:ext cx="2205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7030A0"/>
                </a:solidFill>
              </a:rPr>
              <a:t>Time to scan B bytes</a:t>
            </a:r>
          </a:p>
        </p:txBody>
      </p:sp>
    </p:spTree>
    <p:extLst>
      <p:ext uri="{BB962C8B-B14F-4D97-AF65-F5344CB8AC3E}">
        <p14:creationId xmlns:p14="http://schemas.microsoft.com/office/powerpoint/2010/main" val="3970607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12" grpId="0"/>
      <p:bldP spid="13" grpId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3777"/>
            <a:ext cx="8229600" cy="202336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P = 3; H(x) = x mod P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R=5,4,3,6,9,14,1,7,11</a:t>
            </a:r>
          </a:p>
          <a:p>
            <a:pPr marL="0" indent="0">
              <a:buNone/>
            </a:pPr>
            <a:r>
              <a:rPr lang="en-US" dirty="0"/>
              <a:t>S=2,3,7,12,9,8,4,15,6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602481" y="4086657"/>
          <a:ext cx="3107922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59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59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59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F0</a:t>
                      </a:r>
                    </a:p>
                  </a:txBody>
                  <a:tcP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</a:t>
                      </a:r>
                    </a:p>
                  </a:txBody>
                  <a:tcP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15</a:t>
                      </a:r>
                    </a:p>
                  </a:txBody>
                  <a:tcP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733078" y="4079540"/>
          <a:ext cx="310792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59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59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59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F0</a:t>
                      </a:r>
                    </a:p>
                  </a:txBody>
                  <a:tcP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05843" y="3681807"/>
            <a:ext cx="2228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R Files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55921" y="3671809"/>
            <a:ext cx="2228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S Files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29979" y="1867817"/>
            <a:ext cx="31751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Matches:</a:t>
            </a:r>
          </a:p>
          <a:p>
            <a:r>
              <a:rPr lang="en-US" dirty="0">
                <a:solidFill>
                  <a:prstClr val="black"/>
                </a:solidFill>
              </a:rPr>
              <a:t>	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2570" y="5933740"/>
            <a:ext cx="3312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Load F0 from R into memory</a:t>
            </a:r>
          </a:p>
        </p:txBody>
      </p:sp>
    </p:spTree>
    <p:extLst>
      <p:ext uri="{BB962C8B-B14F-4D97-AF65-F5344CB8AC3E}">
        <p14:creationId xmlns:p14="http://schemas.microsoft.com/office/powerpoint/2010/main" val="2735339589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3777"/>
            <a:ext cx="8229600" cy="202336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P = 3; H(x) = x mod P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R=5,4,3,6,9,14,1,7,11</a:t>
            </a:r>
          </a:p>
          <a:p>
            <a:pPr marL="0" indent="0">
              <a:buNone/>
            </a:pPr>
            <a:r>
              <a:rPr lang="en-US" dirty="0"/>
              <a:t>S=2,3,7,12,9,8,4,15,6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602481" y="4086657"/>
          <a:ext cx="3107922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59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59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59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F0</a:t>
                      </a:r>
                    </a:p>
                  </a:txBody>
                  <a:tcP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</a:t>
                      </a:r>
                    </a:p>
                  </a:txBody>
                  <a:tcP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15</a:t>
                      </a:r>
                    </a:p>
                  </a:txBody>
                  <a:tcP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733078" y="4079540"/>
          <a:ext cx="310792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59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59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59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F0</a:t>
                      </a:r>
                    </a:p>
                  </a:txBody>
                  <a:tcP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05843" y="3681807"/>
            <a:ext cx="2228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R Files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55921" y="3671809"/>
            <a:ext cx="2228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S Files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29979" y="1867817"/>
            <a:ext cx="31751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Matches:</a:t>
            </a:r>
          </a:p>
          <a:p>
            <a:r>
              <a:rPr lang="en-US" dirty="0">
                <a:solidFill>
                  <a:prstClr val="black"/>
                </a:solidFill>
              </a:rPr>
              <a:t>	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2570" y="5933740"/>
            <a:ext cx="3312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Load F0 from R into memory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648" y="6316976"/>
            <a:ext cx="3312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Scan F0 from S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4233477" y="4594829"/>
            <a:ext cx="339171" cy="12452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854903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3777"/>
            <a:ext cx="8229600" cy="202336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P = 3; H(x) = x mod P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R=5,4,3,6,9,14,1,7,11</a:t>
            </a:r>
          </a:p>
          <a:p>
            <a:pPr marL="0" indent="0">
              <a:buNone/>
            </a:pPr>
            <a:r>
              <a:rPr lang="en-US" dirty="0"/>
              <a:t>S=2,3,7,12,9,8,4,15,6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602481" y="4086657"/>
          <a:ext cx="3107922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59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59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59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F0</a:t>
                      </a:r>
                    </a:p>
                  </a:txBody>
                  <a:tcP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</a:t>
                      </a:r>
                    </a:p>
                  </a:txBody>
                  <a:tcP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15</a:t>
                      </a:r>
                    </a:p>
                  </a:txBody>
                  <a:tcP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733078" y="4079540"/>
          <a:ext cx="310792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59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59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59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F0</a:t>
                      </a:r>
                    </a:p>
                  </a:txBody>
                  <a:tcP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05843" y="3681807"/>
            <a:ext cx="2228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R Files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55921" y="3671809"/>
            <a:ext cx="2228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S Files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29979" y="1867817"/>
            <a:ext cx="31751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Matches:</a:t>
            </a:r>
          </a:p>
          <a:p>
            <a:r>
              <a:rPr lang="en-US" dirty="0">
                <a:solidFill>
                  <a:prstClr val="black"/>
                </a:solidFill>
              </a:rPr>
              <a:t>3,3</a:t>
            </a:r>
          </a:p>
          <a:p>
            <a:r>
              <a:rPr lang="en-US" dirty="0">
                <a:solidFill>
                  <a:prstClr val="black"/>
                </a:solidFill>
              </a:rPr>
              <a:t>	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2570" y="5933740"/>
            <a:ext cx="3312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Load F0 from R into memory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648" y="6316976"/>
            <a:ext cx="3312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Scan F0 from S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4233477" y="4594829"/>
            <a:ext cx="339171" cy="12452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323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3777"/>
            <a:ext cx="8229600" cy="202336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P = 3; H(x) = x mod P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R=5,4,3,6,9,14,1,7,11</a:t>
            </a:r>
          </a:p>
          <a:p>
            <a:pPr marL="0" indent="0">
              <a:buNone/>
            </a:pPr>
            <a:r>
              <a:rPr lang="en-US" dirty="0"/>
              <a:t>S=2,3,7,12,9,8,4,15,6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602481" y="4086657"/>
          <a:ext cx="3107922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59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59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59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F0</a:t>
                      </a:r>
                    </a:p>
                  </a:txBody>
                  <a:tcP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</a:t>
                      </a:r>
                    </a:p>
                  </a:txBody>
                  <a:tcP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15</a:t>
                      </a:r>
                    </a:p>
                  </a:txBody>
                  <a:tcP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733078" y="4079540"/>
          <a:ext cx="310792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59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59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59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F0</a:t>
                      </a:r>
                    </a:p>
                  </a:txBody>
                  <a:tcP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05843" y="3681807"/>
            <a:ext cx="2228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R Files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55921" y="3671809"/>
            <a:ext cx="2228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S Files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29979" y="1867817"/>
            <a:ext cx="31751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Matches:</a:t>
            </a:r>
          </a:p>
          <a:p>
            <a:r>
              <a:rPr lang="en-US">
                <a:solidFill>
                  <a:prstClr val="black"/>
                </a:solidFill>
              </a:rPr>
              <a:t>3,3</a:t>
            </a:r>
            <a:endParaRPr lang="en-US" dirty="0">
              <a:solidFill>
                <a:prstClr val="black"/>
              </a:solidFill>
            </a:endParaRPr>
          </a:p>
          <a:p>
            <a:r>
              <a:rPr lang="en-US" dirty="0">
                <a:solidFill>
                  <a:prstClr val="black"/>
                </a:solidFill>
              </a:rPr>
              <a:t>	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2570" y="5933740"/>
            <a:ext cx="3312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Load F0 from R into memory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648" y="6316976"/>
            <a:ext cx="3312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Scan F0 from S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4233477" y="4955940"/>
            <a:ext cx="339171" cy="12452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844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3777"/>
            <a:ext cx="8229600" cy="202336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P = 3; H(x) = x mod P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R=5,4,3,6,9,14,1,7,11</a:t>
            </a:r>
          </a:p>
          <a:p>
            <a:pPr marL="0" indent="0">
              <a:buNone/>
            </a:pPr>
            <a:r>
              <a:rPr lang="en-US" dirty="0"/>
              <a:t>S=2,3,7,12,9,8,4,15,6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602481" y="4086657"/>
          <a:ext cx="3107922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59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59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59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F0</a:t>
                      </a:r>
                    </a:p>
                  </a:txBody>
                  <a:tcP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</a:t>
                      </a:r>
                    </a:p>
                  </a:txBody>
                  <a:tcP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15</a:t>
                      </a:r>
                    </a:p>
                  </a:txBody>
                  <a:tcP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733078" y="4079540"/>
          <a:ext cx="310792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59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59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59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F0</a:t>
                      </a:r>
                    </a:p>
                  </a:txBody>
                  <a:tcP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05843" y="3681807"/>
            <a:ext cx="2228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R Files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55921" y="3671809"/>
            <a:ext cx="2228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S Files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29979" y="1867817"/>
            <a:ext cx="31751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Matches:</a:t>
            </a:r>
          </a:p>
          <a:p>
            <a:r>
              <a:rPr lang="en-US" dirty="0">
                <a:solidFill>
                  <a:prstClr val="black"/>
                </a:solidFill>
              </a:rPr>
              <a:t>3,3</a:t>
            </a:r>
          </a:p>
          <a:p>
            <a:r>
              <a:rPr lang="en-US" dirty="0">
                <a:solidFill>
                  <a:prstClr val="black"/>
                </a:solidFill>
              </a:rPr>
              <a:t>9,9</a:t>
            </a:r>
          </a:p>
          <a:p>
            <a:r>
              <a:rPr lang="en-US" dirty="0">
                <a:solidFill>
                  <a:prstClr val="black"/>
                </a:solidFill>
              </a:rPr>
              <a:t>	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2570" y="5933740"/>
            <a:ext cx="3312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Load F0 from R into memory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648" y="6316976"/>
            <a:ext cx="3312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Scan F0 from S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4233477" y="5329503"/>
            <a:ext cx="339171" cy="12452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255283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3777"/>
            <a:ext cx="8229600" cy="202336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P = 3; H(x) = x mod P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R=5,4,3,6,9,14,1,7,11</a:t>
            </a:r>
          </a:p>
          <a:p>
            <a:pPr marL="0" indent="0">
              <a:buNone/>
            </a:pPr>
            <a:r>
              <a:rPr lang="en-US" dirty="0"/>
              <a:t>S=2,3,7,12,9,8,4,15,6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602481" y="4086657"/>
          <a:ext cx="3107922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59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59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59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F0</a:t>
                      </a:r>
                    </a:p>
                  </a:txBody>
                  <a:tcP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</a:t>
                      </a:r>
                    </a:p>
                  </a:txBody>
                  <a:tcP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15</a:t>
                      </a:r>
                    </a:p>
                  </a:txBody>
                  <a:tcP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733078" y="4079540"/>
          <a:ext cx="310792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59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59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59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F0</a:t>
                      </a:r>
                    </a:p>
                  </a:txBody>
                  <a:tcP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05843" y="3681807"/>
            <a:ext cx="2228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R Files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55921" y="3671809"/>
            <a:ext cx="2228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S Files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29979" y="1867817"/>
            <a:ext cx="31751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Matches:</a:t>
            </a:r>
          </a:p>
          <a:p>
            <a:r>
              <a:rPr lang="en-US" dirty="0">
                <a:solidFill>
                  <a:prstClr val="black"/>
                </a:solidFill>
              </a:rPr>
              <a:t>3,3</a:t>
            </a:r>
          </a:p>
          <a:p>
            <a:r>
              <a:rPr lang="en-US">
                <a:solidFill>
                  <a:prstClr val="black"/>
                </a:solidFill>
              </a:rPr>
              <a:t>9,9</a:t>
            </a:r>
            <a:endParaRPr lang="en-US" dirty="0">
              <a:solidFill>
                <a:prstClr val="black"/>
              </a:solidFill>
            </a:endParaRPr>
          </a:p>
          <a:p>
            <a:r>
              <a:rPr lang="en-US" dirty="0">
                <a:solidFill>
                  <a:prstClr val="black"/>
                </a:solidFill>
              </a:rPr>
              <a:t>	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2570" y="5933740"/>
            <a:ext cx="3312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Load F0 from R into memory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648" y="6316976"/>
            <a:ext cx="3312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Scan F0 from S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4233477" y="5690615"/>
            <a:ext cx="339171" cy="12452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368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3777"/>
            <a:ext cx="8229600" cy="202336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P = 3; H(x) = x mod P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R=5,4,3,6,9,14,1,7,11</a:t>
            </a:r>
          </a:p>
          <a:p>
            <a:pPr marL="0" indent="0">
              <a:buNone/>
            </a:pPr>
            <a:r>
              <a:rPr lang="en-US" dirty="0"/>
              <a:t>S=2,3,7,12,9,8,4,15,6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602481" y="4086657"/>
          <a:ext cx="3107922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59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59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59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F0</a:t>
                      </a:r>
                    </a:p>
                  </a:txBody>
                  <a:tcP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</a:t>
                      </a:r>
                    </a:p>
                  </a:txBody>
                  <a:tcP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15</a:t>
                      </a:r>
                    </a:p>
                  </a:txBody>
                  <a:tcP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733078" y="4079540"/>
          <a:ext cx="310792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59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59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59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F0</a:t>
                      </a:r>
                    </a:p>
                  </a:txBody>
                  <a:tcP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05843" y="3681807"/>
            <a:ext cx="2228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R Files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55921" y="3671809"/>
            <a:ext cx="2228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S Files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29979" y="1867817"/>
            <a:ext cx="31751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Matches:</a:t>
            </a:r>
          </a:p>
          <a:p>
            <a:r>
              <a:rPr lang="en-US" dirty="0">
                <a:solidFill>
                  <a:prstClr val="black"/>
                </a:solidFill>
              </a:rPr>
              <a:t>3,3</a:t>
            </a:r>
          </a:p>
          <a:p>
            <a:r>
              <a:rPr lang="en-US" dirty="0">
                <a:solidFill>
                  <a:prstClr val="black"/>
                </a:solidFill>
              </a:rPr>
              <a:t>9,9</a:t>
            </a:r>
          </a:p>
          <a:p>
            <a:r>
              <a:rPr lang="en-US" dirty="0">
                <a:solidFill>
                  <a:prstClr val="black"/>
                </a:solidFill>
              </a:rPr>
              <a:t>6,6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2570" y="5933740"/>
            <a:ext cx="3312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Load F0 from R into memory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648" y="6316976"/>
            <a:ext cx="3312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Scan F0 from S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4233477" y="6039274"/>
            <a:ext cx="339171" cy="12452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492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3777"/>
            <a:ext cx="8229600" cy="202336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P = 3; H(x) = x mod P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R=5,4,3,6,9,14,1,7,11</a:t>
            </a:r>
          </a:p>
          <a:p>
            <a:pPr marL="0" indent="0">
              <a:buNone/>
            </a:pPr>
            <a:r>
              <a:rPr lang="en-US" dirty="0"/>
              <a:t>S=2,3,7,12,9,8,4,15,6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602481" y="4086657"/>
          <a:ext cx="3107922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59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59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59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F1</a:t>
                      </a:r>
                    </a:p>
                  </a:txBody>
                  <a:tcP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733078" y="4079540"/>
          <a:ext cx="310792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59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59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59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F1</a:t>
                      </a:r>
                    </a:p>
                  </a:txBody>
                  <a:tcP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05843" y="3681807"/>
            <a:ext cx="2228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R Files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55921" y="3671809"/>
            <a:ext cx="2228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S Files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29979" y="1867817"/>
            <a:ext cx="31751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Matches:</a:t>
            </a:r>
          </a:p>
          <a:p>
            <a:r>
              <a:rPr lang="en-US" dirty="0">
                <a:solidFill>
                  <a:prstClr val="black"/>
                </a:solidFill>
              </a:rPr>
              <a:t>3,3</a:t>
            </a:r>
          </a:p>
          <a:p>
            <a:r>
              <a:rPr lang="en-US" dirty="0">
                <a:solidFill>
                  <a:prstClr val="black"/>
                </a:solidFill>
              </a:rPr>
              <a:t>9,9</a:t>
            </a:r>
          </a:p>
          <a:p>
            <a:r>
              <a:rPr lang="en-US" dirty="0">
                <a:solidFill>
                  <a:prstClr val="black"/>
                </a:solidFill>
              </a:rPr>
              <a:t>6,6</a:t>
            </a:r>
          </a:p>
        </p:txBody>
      </p:sp>
    </p:spTree>
    <p:extLst>
      <p:ext uri="{BB962C8B-B14F-4D97-AF65-F5344CB8AC3E}">
        <p14:creationId xmlns:p14="http://schemas.microsoft.com/office/powerpoint/2010/main" val="337891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3777"/>
            <a:ext cx="8229600" cy="202336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P = 3; H(x) = x mod P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R=5,4,3,6,9,14,1,7,11</a:t>
            </a:r>
          </a:p>
          <a:p>
            <a:pPr marL="0" indent="0">
              <a:buNone/>
            </a:pPr>
            <a:r>
              <a:rPr lang="en-US" dirty="0"/>
              <a:t>S=2,3,7,12,9,8,4,15,6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602481" y="4086657"/>
          <a:ext cx="3107922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59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59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59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F1</a:t>
                      </a:r>
                    </a:p>
                  </a:txBody>
                  <a:tcP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733078" y="4079540"/>
          <a:ext cx="310792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59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59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59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F1</a:t>
                      </a:r>
                    </a:p>
                  </a:txBody>
                  <a:tcP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05843" y="3681807"/>
            <a:ext cx="2228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R Files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55921" y="3671809"/>
            <a:ext cx="2228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S Files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29979" y="1867817"/>
            <a:ext cx="3175108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Matches:</a:t>
            </a:r>
          </a:p>
          <a:p>
            <a:r>
              <a:rPr lang="en-US" dirty="0">
                <a:solidFill>
                  <a:prstClr val="black"/>
                </a:solidFill>
              </a:rPr>
              <a:t>3,3</a:t>
            </a:r>
          </a:p>
          <a:p>
            <a:r>
              <a:rPr lang="en-US" dirty="0">
                <a:solidFill>
                  <a:prstClr val="black"/>
                </a:solidFill>
              </a:rPr>
              <a:t>9,9</a:t>
            </a:r>
          </a:p>
          <a:p>
            <a:r>
              <a:rPr lang="en-US" dirty="0">
                <a:solidFill>
                  <a:prstClr val="black"/>
                </a:solidFill>
              </a:rPr>
              <a:t>6,6</a:t>
            </a:r>
          </a:p>
          <a:p>
            <a:r>
              <a:rPr lang="en-US" dirty="0">
                <a:solidFill>
                  <a:prstClr val="black"/>
                </a:solidFill>
              </a:rPr>
              <a:t>7,7</a:t>
            </a:r>
          </a:p>
          <a:p>
            <a:r>
              <a:rPr lang="en-US" dirty="0">
                <a:solidFill>
                  <a:prstClr val="black"/>
                </a:solidFill>
              </a:rPr>
              <a:t>4,4</a:t>
            </a:r>
          </a:p>
        </p:txBody>
      </p:sp>
    </p:spTree>
    <p:extLst>
      <p:ext uri="{BB962C8B-B14F-4D97-AF65-F5344CB8AC3E}">
        <p14:creationId xmlns:p14="http://schemas.microsoft.com/office/powerpoint/2010/main" val="3869086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3777"/>
            <a:ext cx="8229600" cy="202336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P = 3; H(x) = x mod P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R=5,4,3,6,9,14,1,7,11</a:t>
            </a:r>
          </a:p>
          <a:p>
            <a:pPr marL="0" indent="0">
              <a:buNone/>
            </a:pPr>
            <a:r>
              <a:rPr lang="en-US" dirty="0"/>
              <a:t>S=2,3,7,12,9,8,4,15,6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602481" y="4086657"/>
          <a:ext cx="3107922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59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59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59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F2</a:t>
                      </a:r>
                    </a:p>
                  </a:txBody>
                  <a:tcPr>
                    <a:solidFill>
                      <a:srgbClr val="9BBB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solidFill>
                      <a:srgbClr val="9BBB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>
                    <a:solidFill>
                      <a:srgbClr val="9BBB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BBB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BBB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BBB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733078" y="4079540"/>
          <a:ext cx="310792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59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59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59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F2</a:t>
                      </a:r>
                    </a:p>
                  </a:txBody>
                  <a:tcPr>
                    <a:solidFill>
                      <a:srgbClr val="9BBB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>
                    <a:solidFill>
                      <a:srgbClr val="9BBB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</a:t>
                      </a:r>
                    </a:p>
                  </a:txBody>
                  <a:tcPr>
                    <a:solidFill>
                      <a:srgbClr val="9BBB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</a:t>
                      </a:r>
                    </a:p>
                  </a:txBody>
                  <a:tcPr>
                    <a:solidFill>
                      <a:srgbClr val="9BBB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BBB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05843" y="3681807"/>
            <a:ext cx="2228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R Files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55921" y="3671809"/>
            <a:ext cx="2228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S Files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29979" y="1867817"/>
            <a:ext cx="3175108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Matches:</a:t>
            </a:r>
          </a:p>
          <a:p>
            <a:r>
              <a:rPr lang="en-US" dirty="0">
                <a:solidFill>
                  <a:prstClr val="black"/>
                </a:solidFill>
              </a:rPr>
              <a:t>3,3</a:t>
            </a:r>
          </a:p>
          <a:p>
            <a:r>
              <a:rPr lang="en-US" dirty="0">
                <a:solidFill>
                  <a:prstClr val="black"/>
                </a:solidFill>
              </a:rPr>
              <a:t>9,9</a:t>
            </a:r>
          </a:p>
          <a:p>
            <a:r>
              <a:rPr lang="en-US" dirty="0">
                <a:solidFill>
                  <a:prstClr val="black"/>
                </a:solidFill>
              </a:rPr>
              <a:t>6,6</a:t>
            </a:r>
          </a:p>
          <a:p>
            <a:r>
              <a:rPr lang="en-US" dirty="0">
                <a:solidFill>
                  <a:prstClr val="black"/>
                </a:solidFill>
              </a:rPr>
              <a:t>7,7</a:t>
            </a:r>
          </a:p>
          <a:p>
            <a:r>
              <a:rPr lang="en-US" dirty="0">
                <a:solidFill>
                  <a:prstClr val="black"/>
                </a:solidFill>
              </a:rPr>
              <a:t>4,4</a:t>
            </a:r>
          </a:p>
        </p:txBody>
      </p:sp>
    </p:spTree>
    <p:extLst>
      <p:ext uri="{BB962C8B-B14F-4D97-AF65-F5344CB8AC3E}">
        <p14:creationId xmlns:p14="http://schemas.microsoft.com/office/powerpoint/2010/main" val="78570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51043-75B3-D842-AC1F-05F49F18D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Clustered Index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AC95AA-03BA-A74E-AB62-968E9ADA0B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92708"/>
            <a:ext cx="8229600" cy="4525963"/>
          </a:xfrm>
        </p:spPr>
        <p:txBody>
          <a:bodyPr/>
          <a:lstStyle/>
          <a:p>
            <a:r>
              <a:rPr lang="en-US" dirty="0"/>
              <a:t>Order pages on disk in index order</a:t>
            </a:r>
          </a:p>
        </p:txBody>
      </p:sp>
      <p:graphicFrame>
        <p:nvGraphicFramePr>
          <p:cNvPr id="21" name="Table 4">
            <a:extLst>
              <a:ext uri="{FF2B5EF4-FFF2-40B4-BE49-F238E27FC236}">
                <a16:creationId xmlns:a16="http://schemas.microsoft.com/office/drawing/2014/main" id="{837CBAEE-AB1C-4848-ABBC-CC99E1A2C0BF}"/>
              </a:ext>
            </a:extLst>
          </p:cNvPr>
          <p:cNvGraphicFramePr>
            <a:graphicFrameLocks noGrp="1"/>
          </p:cNvGraphicFramePr>
          <p:nvPr/>
        </p:nvGraphicFramePr>
        <p:xfrm>
          <a:off x="1638299" y="5098890"/>
          <a:ext cx="1647826" cy="264081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28000">
                  <a:extLst>
                    <a:ext uri="{9D8B030D-6E8A-4147-A177-3AD203B41FA5}">
                      <a16:colId xmlns:a16="http://schemas.microsoft.com/office/drawing/2014/main" val="4160385226"/>
                    </a:ext>
                  </a:extLst>
                </a:gridCol>
                <a:gridCol w="322592">
                  <a:extLst>
                    <a:ext uri="{9D8B030D-6E8A-4147-A177-3AD203B41FA5}">
                      <a16:colId xmlns:a16="http://schemas.microsoft.com/office/drawing/2014/main" val="3258426808"/>
                    </a:ext>
                  </a:extLst>
                </a:gridCol>
                <a:gridCol w="296035">
                  <a:extLst>
                    <a:ext uri="{9D8B030D-6E8A-4147-A177-3AD203B41FA5}">
                      <a16:colId xmlns:a16="http://schemas.microsoft.com/office/drawing/2014/main" val="834841171"/>
                    </a:ext>
                  </a:extLst>
                </a:gridCol>
                <a:gridCol w="244025">
                  <a:extLst>
                    <a:ext uri="{9D8B030D-6E8A-4147-A177-3AD203B41FA5}">
                      <a16:colId xmlns:a16="http://schemas.microsoft.com/office/drawing/2014/main" val="1328033870"/>
                    </a:ext>
                  </a:extLst>
                </a:gridCol>
                <a:gridCol w="257174">
                  <a:extLst>
                    <a:ext uri="{9D8B030D-6E8A-4147-A177-3AD203B41FA5}">
                      <a16:colId xmlns:a16="http://schemas.microsoft.com/office/drawing/2014/main" val="1028948975"/>
                    </a:ext>
                  </a:extLst>
                </a:gridCol>
              </a:tblGrid>
              <a:tr h="880270">
                <a:tc>
                  <a:txBody>
                    <a:bodyPr/>
                    <a:lstStyle/>
                    <a:p>
                      <a:r>
                        <a:rPr lang="en-US" dirty="0" err="1"/>
                        <a:t>Hdr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1770384"/>
                  </a:ext>
                </a:extLst>
              </a:tr>
              <a:tr h="8802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3637074"/>
                  </a:ext>
                </a:extLst>
              </a:tr>
              <a:tr h="8802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7372548"/>
                  </a:ext>
                </a:extLst>
              </a:tr>
            </a:tbl>
          </a:graphicData>
        </a:graphic>
      </p:graphicFrame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2C05C248-4A11-3D43-8F65-9560BA1613F1}"/>
              </a:ext>
            </a:extLst>
          </p:cNvPr>
          <p:cNvGraphicFramePr>
            <a:graphicFrameLocks noGrp="1"/>
          </p:cNvGraphicFramePr>
          <p:nvPr/>
        </p:nvGraphicFramePr>
        <p:xfrm>
          <a:off x="3733799" y="5136990"/>
          <a:ext cx="1703875" cy="24638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78143">
                  <a:extLst>
                    <a:ext uri="{9D8B030D-6E8A-4147-A177-3AD203B41FA5}">
                      <a16:colId xmlns:a16="http://schemas.microsoft.com/office/drawing/2014/main" val="4160385226"/>
                    </a:ext>
                  </a:extLst>
                </a:gridCol>
                <a:gridCol w="353243">
                  <a:extLst>
                    <a:ext uri="{9D8B030D-6E8A-4147-A177-3AD203B41FA5}">
                      <a16:colId xmlns:a16="http://schemas.microsoft.com/office/drawing/2014/main" val="3258426808"/>
                    </a:ext>
                  </a:extLst>
                </a:gridCol>
                <a:gridCol w="324163">
                  <a:extLst>
                    <a:ext uri="{9D8B030D-6E8A-4147-A177-3AD203B41FA5}">
                      <a16:colId xmlns:a16="http://schemas.microsoft.com/office/drawing/2014/main" val="834841171"/>
                    </a:ext>
                  </a:extLst>
                </a:gridCol>
                <a:gridCol w="324163">
                  <a:extLst>
                    <a:ext uri="{9D8B030D-6E8A-4147-A177-3AD203B41FA5}">
                      <a16:colId xmlns:a16="http://schemas.microsoft.com/office/drawing/2014/main" val="1328033870"/>
                    </a:ext>
                  </a:extLst>
                </a:gridCol>
                <a:gridCol w="324163">
                  <a:extLst>
                    <a:ext uri="{9D8B030D-6E8A-4147-A177-3AD203B41FA5}">
                      <a16:colId xmlns:a16="http://schemas.microsoft.com/office/drawing/2014/main" val="1028948975"/>
                    </a:ext>
                  </a:extLst>
                </a:gridCol>
              </a:tblGrid>
              <a:tr h="774700">
                <a:tc>
                  <a:txBody>
                    <a:bodyPr/>
                    <a:lstStyle/>
                    <a:p>
                      <a:r>
                        <a:rPr lang="en-US" dirty="0" err="1"/>
                        <a:t>Hdr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1770384"/>
                  </a:ext>
                </a:extLst>
              </a:tr>
              <a:tr h="7747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none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3697718"/>
                  </a:ext>
                </a:extLst>
              </a:tr>
              <a:tr h="7747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8909848"/>
                  </a:ext>
                </a:extLst>
              </a:tr>
            </a:tbl>
          </a:graphicData>
        </a:graphic>
      </p:graphicFrame>
      <p:graphicFrame>
        <p:nvGraphicFramePr>
          <p:cNvPr id="23" name="Table 4">
            <a:extLst>
              <a:ext uri="{FF2B5EF4-FFF2-40B4-BE49-F238E27FC236}">
                <a16:creationId xmlns:a16="http://schemas.microsoft.com/office/drawing/2014/main" id="{C06A3F10-2D82-9C4C-940A-A6520B5141D5}"/>
              </a:ext>
            </a:extLst>
          </p:cNvPr>
          <p:cNvGraphicFramePr>
            <a:graphicFrameLocks noGrp="1"/>
          </p:cNvGraphicFramePr>
          <p:nvPr/>
        </p:nvGraphicFramePr>
        <p:xfrm>
          <a:off x="5900740" y="5146515"/>
          <a:ext cx="1703875" cy="24638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78143">
                  <a:extLst>
                    <a:ext uri="{9D8B030D-6E8A-4147-A177-3AD203B41FA5}">
                      <a16:colId xmlns:a16="http://schemas.microsoft.com/office/drawing/2014/main" val="4160385226"/>
                    </a:ext>
                  </a:extLst>
                </a:gridCol>
                <a:gridCol w="353243">
                  <a:extLst>
                    <a:ext uri="{9D8B030D-6E8A-4147-A177-3AD203B41FA5}">
                      <a16:colId xmlns:a16="http://schemas.microsoft.com/office/drawing/2014/main" val="3258426808"/>
                    </a:ext>
                  </a:extLst>
                </a:gridCol>
                <a:gridCol w="324163">
                  <a:extLst>
                    <a:ext uri="{9D8B030D-6E8A-4147-A177-3AD203B41FA5}">
                      <a16:colId xmlns:a16="http://schemas.microsoft.com/office/drawing/2014/main" val="834841171"/>
                    </a:ext>
                  </a:extLst>
                </a:gridCol>
                <a:gridCol w="324163">
                  <a:extLst>
                    <a:ext uri="{9D8B030D-6E8A-4147-A177-3AD203B41FA5}">
                      <a16:colId xmlns:a16="http://schemas.microsoft.com/office/drawing/2014/main" val="1328033870"/>
                    </a:ext>
                  </a:extLst>
                </a:gridCol>
                <a:gridCol w="324163">
                  <a:extLst>
                    <a:ext uri="{9D8B030D-6E8A-4147-A177-3AD203B41FA5}">
                      <a16:colId xmlns:a16="http://schemas.microsoft.com/office/drawing/2014/main" val="1028948975"/>
                    </a:ext>
                  </a:extLst>
                </a:gridCol>
              </a:tblGrid>
              <a:tr h="774700">
                <a:tc>
                  <a:txBody>
                    <a:bodyPr/>
                    <a:lstStyle/>
                    <a:p>
                      <a:r>
                        <a:rPr lang="en-US" dirty="0" err="1"/>
                        <a:t>Hdr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1770384"/>
                  </a:ext>
                </a:extLst>
              </a:tr>
              <a:tr h="7747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192559"/>
                  </a:ext>
                </a:extLst>
              </a:tr>
              <a:tr h="7747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6607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2EE73C06-52BF-B246-BB0A-65EEA2F1139E}"/>
              </a:ext>
            </a:extLst>
          </p:cNvPr>
          <p:cNvSpPr txBox="1"/>
          <p:nvPr/>
        </p:nvSpPr>
        <p:spPr>
          <a:xfrm>
            <a:off x="757238" y="6173629"/>
            <a:ext cx="1300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Attr1</a:t>
            </a:r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5FD03F72-1AB5-564E-B7E2-9AB3E3AFA567}"/>
              </a:ext>
            </a:extLst>
          </p:cNvPr>
          <p:cNvGraphicFramePr>
            <a:graphicFrameLocks noGrp="1"/>
          </p:cNvGraphicFramePr>
          <p:nvPr/>
        </p:nvGraphicFramePr>
        <p:xfrm>
          <a:off x="3443287" y="2316004"/>
          <a:ext cx="2343150" cy="6858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00063">
                  <a:extLst>
                    <a:ext uri="{9D8B030D-6E8A-4147-A177-3AD203B41FA5}">
                      <a16:colId xmlns:a16="http://schemas.microsoft.com/office/drawing/2014/main" val="3771890531"/>
                    </a:ext>
                  </a:extLst>
                </a:gridCol>
                <a:gridCol w="585787">
                  <a:extLst>
                    <a:ext uri="{9D8B030D-6E8A-4147-A177-3AD203B41FA5}">
                      <a16:colId xmlns:a16="http://schemas.microsoft.com/office/drawing/2014/main" val="4035150659"/>
                    </a:ext>
                  </a:extLst>
                </a:gridCol>
                <a:gridCol w="471488">
                  <a:extLst>
                    <a:ext uri="{9D8B030D-6E8A-4147-A177-3AD203B41FA5}">
                      <a16:colId xmlns:a16="http://schemas.microsoft.com/office/drawing/2014/main" val="3946909593"/>
                    </a:ext>
                  </a:extLst>
                </a:gridCol>
                <a:gridCol w="785812">
                  <a:extLst>
                    <a:ext uri="{9D8B030D-6E8A-4147-A177-3AD203B41FA5}">
                      <a16:colId xmlns:a16="http://schemas.microsoft.com/office/drawing/2014/main" val="3301915073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r>
                        <a:rPr lang="en-US" dirty="0"/>
                        <a:t>&lt;3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≥3,</a:t>
                      </a:r>
                    </a:p>
                    <a:p>
                      <a:r>
                        <a:rPr lang="en-US" dirty="0"/>
                        <a:t>&lt;5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≥5,</a:t>
                      </a:r>
                    </a:p>
                    <a:p>
                      <a:r>
                        <a:rPr lang="en-US" dirty="0"/>
                        <a:t>&lt;7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≥8,</a:t>
                      </a:r>
                    </a:p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9163901"/>
                  </a:ext>
                </a:extLst>
              </a:tr>
            </a:tbl>
          </a:graphicData>
        </a:graphic>
      </p:graphicFrame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59EE440E-6F3B-A14D-A7E6-B58DFCBD92C3}"/>
              </a:ext>
            </a:extLst>
          </p:cNvPr>
          <p:cNvGraphicFramePr>
            <a:graphicFrameLocks noGrp="1"/>
          </p:cNvGraphicFramePr>
          <p:nvPr/>
        </p:nvGraphicFramePr>
        <p:xfrm>
          <a:off x="1323974" y="3239929"/>
          <a:ext cx="2105026" cy="6858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36420">
                  <a:extLst>
                    <a:ext uri="{9D8B030D-6E8A-4147-A177-3AD203B41FA5}">
                      <a16:colId xmlns:a16="http://schemas.microsoft.com/office/drawing/2014/main" val="3771890531"/>
                    </a:ext>
                  </a:extLst>
                </a:gridCol>
                <a:gridCol w="394092">
                  <a:extLst>
                    <a:ext uri="{9D8B030D-6E8A-4147-A177-3AD203B41FA5}">
                      <a16:colId xmlns:a16="http://schemas.microsoft.com/office/drawing/2014/main" val="4035150659"/>
                    </a:ext>
                  </a:extLst>
                </a:gridCol>
                <a:gridCol w="317196">
                  <a:extLst>
                    <a:ext uri="{9D8B030D-6E8A-4147-A177-3AD203B41FA5}">
                      <a16:colId xmlns:a16="http://schemas.microsoft.com/office/drawing/2014/main" val="3946909593"/>
                    </a:ext>
                  </a:extLst>
                </a:gridCol>
                <a:gridCol w="528659">
                  <a:extLst>
                    <a:ext uri="{9D8B030D-6E8A-4147-A177-3AD203B41FA5}">
                      <a16:colId xmlns:a16="http://schemas.microsoft.com/office/drawing/2014/main" val="3301915073"/>
                    </a:ext>
                  </a:extLst>
                </a:gridCol>
                <a:gridCol w="528659">
                  <a:extLst>
                    <a:ext uri="{9D8B030D-6E8A-4147-A177-3AD203B41FA5}">
                      <a16:colId xmlns:a16="http://schemas.microsoft.com/office/drawing/2014/main" val="3500537901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9163901"/>
                  </a:ext>
                </a:extLst>
              </a:tr>
            </a:tbl>
          </a:graphicData>
        </a:graphic>
      </p:graphicFrame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B1E10EB-F459-844E-B5E7-73545F9C1C1A}"/>
              </a:ext>
            </a:extLst>
          </p:cNvPr>
          <p:cNvCxnSpPr>
            <a:endCxn id="26" idx="0"/>
          </p:cNvCxnSpPr>
          <p:nvPr/>
        </p:nvCxnSpPr>
        <p:spPr>
          <a:xfrm flipH="1">
            <a:off x="2376487" y="2887504"/>
            <a:ext cx="1381126" cy="35242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C4CC1A0-650E-C94F-9410-013D105D8760}"/>
              </a:ext>
            </a:extLst>
          </p:cNvPr>
          <p:cNvCxnSpPr>
            <a:cxnSpLocks/>
          </p:cNvCxnSpPr>
          <p:nvPr/>
        </p:nvCxnSpPr>
        <p:spPr>
          <a:xfrm>
            <a:off x="1485900" y="3844766"/>
            <a:ext cx="3443288" cy="22860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74323BC5-4D78-0846-92FD-A10EA6798301}"/>
              </a:ext>
            </a:extLst>
          </p:cNvPr>
          <p:cNvCxnSpPr>
            <a:cxnSpLocks/>
          </p:cNvCxnSpPr>
          <p:nvPr/>
        </p:nvCxnSpPr>
        <p:spPr>
          <a:xfrm>
            <a:off x="1857375" y="3887629"/>
            <a:ext cx="2728913" cy="222885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7629ED99-4FC3-3341-ABB2-9013D89080F0}"/>
              </a:ext>
            </a:extLst>
          </p:cNvPr>
          <p:cNvCxnSpPr>
            <a:cxnSpLocks/>
          </p:cNvCxnSpPr>
          <p:nvPr/>
        </p:nvCxnSpPr>
        <p:spPr>
          <a:xfrm>
            <a:off x="2200275" y="3873341"/>
            <a:ext cx="428625" cy="230028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898BE9E-8731-7840-ABB0-C71570B34B00}"/>
              </a:ext>
            </a:extLst>
          </p:cNvPr>
          <p:cNvCxnSpPr>
            <a:cxnSpLocks/>
          </p:cNvCxnSpPr>
          <p:nvPr/>
        </p:nvCxnSpPr>
        <p:spPr>
          <a:xfrm>
            <a:off x="2586038" y="3873341"/>
            <a:ext cx="2671762" cy="222885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EA33CD93-70EC-594D-9E07-1D34A3B080B8}"/>
              </a:ext>
            </a:extLst>
          </p:cNvPr>
          <p:cNvCxnSpPr>
            <a:cxnSpLocks/>
          </p:cNvCxnSpPr>
          <p:nvPr/>
        </p:nvCxnSpPr>
        <p:spPr>
          <a:xfrm>
            <a:off x="3143250" y="3901916"/>
            <a:ext cx="3914775" cy="22145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0C617749-EC89-A34E-AAC9-A60D232E6731}"/>
              </a:ext>
            </a:extLst>
          </p:cNvPr>
          <p:cNvGraphicFramePr>
            <a:graphicFrameLocks noGrp="1"/>
          </p:cNvGraphicFramePr>
          <p:nvPr/>
        </p:nvGraphicFramePr>
        <p:xfrm>
          <a:off x="3733799" y="3220879"/>
          <a:ext cx="745247" cy="6858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51155">
                  <a:extLst>
                    <a:ext uri="{9D8B030D-6E8A-4147-A177-3AD203B41FA5}">
                      <a16:colId xmlns:a16="http://schemas.microsoft.com/office/drawing/2014/main" val="3771890531"/>
                    </a:ext>
                  </a:extLst>
                </a:gridCol>
                <a:gridCol w="394092">
                  <a:extLst>
                    <a:ext uri="{9D8B030D-6E8A-4147-A177-3AD203B41FA5}">
                      <a16:colId xmlns:a16="http://schemas.microsoft.com/office/drawing/2014/main" val="4035150659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9163901"/>
                  </a:ext>
                </a:extLst>
              </a:tr>
            </a:tbl>
          </a:graphicData>
        </a:graphic>
      </p:graphicFrame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A721146E-2CD2-C941-BFBF-7EE42FB02D8D}"/>
              </a:ext>
            </a:extLst>
          </p:cNvPr>
          <p:cNvGraphicFramePr>
            <a:graphicFrameLocks noGrp="1"/>
          </p:cNvGraphicFramePr>
          <p:nvPr/>
        </p:nvGraphicFramePr>
        <p:xfrm>
          <a:off x="4829174" y="3216117"/>
          <a:ext cx="745247" cy="6858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51155">
                  <a:extLst>
                    <a:ext uri="{9D8B030D-6E8A-4147-A177-3AD203B41FA5}">
                      <a16:colId xmlns:a16="http://schemas.microsoft.com/office/drawing/2014/main" val="3771890531"/>
                    </a:ext>
                  </a:extLst>
                </a:gridCol>
                <a:gridCol w="394092">
                  <a:extLst>
                    <a:ext uri="{9D8B030D-6E8A-4147-A177-3AD203B41FA5}">
                      <a16:colId xmlns:a16="http://schemas.microsoft.com/office/drawing/2014/main" val="4035150659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9163901"/>
                  </a:ext>
                </a:extLst>
              </a:tr>
            </a:tbl>
          </a:graphicData>
        </a:graphic>
      </p:graphicFrame>
      <p:sp>
        <p:nvSpPr>
          <p:cNvPr id="36" name="TextBox 35">
            <a:extLst>
              <a:ext uri="{FF2B5EF4-FFF2-40B4-BE49-F238E27FC236}">
                <a16:creationId xmlns:a16="http://schemas.microsoft.com/office/drawing/2014/main" id="{7253983E-C436-8040-9D36-794625A5DD44}"/>
              </a:ext>
            </a:extLst>
          </p:cNvPr>
          <p:cNvSpPr txBox="1"/>
          <p:nvPr/>
        </p:nvSpPr>
        <p:spPr>
          <a:xfrm>
            <a:off x="752475" y="6983254"/>
            <a:ext cx="1300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Attrn</a:t>
            </a:r>
            <a:endParaRPr lang="en-U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D7636A9-8E18-1447-9C69-0CF2F60B09BE}"/>
              </a:ext>
            </a:extLst>
          </p:cNvPr>
          <p:cNvSpPr txBox="1"/>
          <p:nvPr/>
        </p:nvSpPr>
        <p:spPr>
          <a:xfrm rot="16200000">
            <a:off x="338137" y="6183154"/>
            <a:ext cx="1300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</a:t>
            </a:r>
          </a:p>
        </p:txBody>
      </p:sp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id="{7773098A-B6D6-124A-AA73-96D36FDFFA95}"/>
              </a:ext>
            </a:extLst>
          </p:cNvPr>
          <p:cNvGraphicFramePr>
            <a:graphicFrameLocks noGrp="1"/>
          </p:cNvGraphicFramePr>
          <p:nvPr/>
        </p:nvGraphicFramePr>
        <p:xfrm>
          <a:off x="5924549" y="3197067"/>
          <a:ext cx="904514" cy="6858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14242">
                  <a:extLst>
                    <a:ext uri="{9D8B030D-6E8A-4147-A177-3AD203B41FA5}">
                      <a16:colId xmlns:a16="http://schemas.microsoft.com/office/drawing/2014/main" val="3771890531"/>
                    </a:ext>
                  </a:extLst>
                </a:gridCol>
                <a:gridCol w="295136">
                  <a:extLst>
                    <a:ext uri="{9D8B030D-6E8A-4147-A177-3AD203B41FA5}">
                      <a16:colId xmlns:a16="http://schemas.microsoft.com/office/drawing/2014/main" val="4035150659"/>
                    </a:ext>
                  </a:extLst>
                </a:gridCol>
                <a:gridCol w="295136">
                  <a:extLst>
                    <a:ext uri="{9D8B030D-6E8A-4147-A177-3AD203B41FA5}">
                      <a16:colId xmlns:a16="http://schemas.microsoft.com/office/drawing/2014/main" val="3760069070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9163901"/>
                  </a:ext>
                </a:extLst>
              </a:tr>
            </a:tbl>
          </a:graphicData>
        </a:graphic>
      </p:graphicFrame>
      <p:sp>
        <p:nvSpPr>
          <p:cNvPr id="39" name="TextBox 38">
            <a:extLst>
              <a:ext uri="{FF2B5EF4-FFF2-40B4-BE49-F238E27FC236}">
                <a16:creationId xmlns:a16="http://schemas.microsoft.com/office/drawing/2014/main" id="{CDFD2FAF-0064-6F46-973B-AB5C0613CCFF}"/>
              </a:ext>
            </a:extLst>
          </p:cNvPr>
          <p:cNvSpPr txBox="1"/>
          <p:nvPr/>
        </p:nvSpPr>
        <p:spPr>
          <a:xfrm>
            <a:off x="7470014" y="2477571"/>
            <a:ext cx="1279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Index File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AF34AE5-09F5-1845-B448-332572F74DDC}"/>
              </a:ext>
            </a:extLst>
          </p:cNvPr>
          <p:cNvSpPr txBox="1"/>
          <p:nvPr/>
        </p:nvSpPr>
        <p:spPr>
          <a:xfrm>
            <a:off x="7763163" y="5439608"/>
            <a:ext cx="1279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Heap File</a:t>
            </a:r>
          </a:p>
        </p:txBody>
      </p:sp>
    </p:spTree>
    <p:extLst>
      <p:ext uri="{BB962C8B-B14F-4D97-AF65-F5344CB8AC3E}">
        <p14:creationId xmlns:p14="http://schemas.microsoft.com/office/powerpoint/2010/main" val="2359995267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809D1-2170-EB44-802D-428623BD5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Hybrid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ADE6F2-F253-3D46-BC16-439D17F7A6F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199" y="1600200"/>
                <a:ext cx="8474927" cy="4525963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Acts like simple for small tables, grace for large tables</a:t>
                </a:r>
              </a:p>
              <a:p>
                <a:r>
                  <a:rPr lang="en-US" dirty="0"/>
                  <a:t>Suppose we have M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</m:rad>
                  </m:oMath>
                </a14:m>
                <a:r>
                  <a:rPr lang="en-US" dirty="0"/>
                  <a:t> + E</a:t>
                </a:r>
              </a:p>
              <a:p>
                <a:pPr lvl="1"/>
                <a:r>
                  <a:rPr lang="en-US" dirty="0"/>
                  <a:t>E is additional memory beyond the minimum</a:t>
                </a:r>
              </a:p>
              <a:p>
                <a:r>
                  <a:rPr lang="en-US" dirty="0"/>
                  <a:t>Make the first partition size E, and join as in simple</a:t>
                </a:r>
              </a:p>
              <a:p>
                <a:r>
                  <a:rPr lang="en-US" dirty="0"/>
                  <a:t>For remaining partitions write out as in grace</a:t>
                </a:r>
              </a:p>
              <a:p>
                <a:r>
                  <a:rPr lang="en-US" dirty="0"/>
                  <a:t>Repeat with S, joining first partition on the fly, and writing out remaining partitions as in grace</a:t>
                </a:r>
              </a:p>
              <a:p>
                <a:r>
                  <a:rPr lang="en-US" dirty="0"/>
                  <a:t>Join remaining partitions as in grace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ADE6F2-F253-3D46-BC16-439D17F7A6F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600200"/>
                <a:ext cx="8474927" cy="4525963"/>
              </a:xfrm>
              <a:blipFill>
                <a:blip r:embed="rId2"/>
                <a:stretch>
                  <a:fillRect l="-1647" t="-2801" r="-299" b="-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8904715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External Join Summary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198"/>
          <a:ext cx="8229600" cy="19205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1948">
                <a:tc>
                  <a:txBody>
                    <a:bodyPr/>
                    <a:lstStyle/>
                    <a:p>
                      <a:r>
                        <a:rPr lang="en-US" dirty="0"/>
                        <a:t>Sort-Merge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Simple Hash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Grace Hash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78637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I/O:</a:t>
                      </a:r>
                      <a:r>
                        <a:rPr lang="en-US" baseline="0" dirty="0"/>
                        <a:t>     3 (|R| + |S|)</a:t>
                      </a:r>
                    </a:p>
                    <a:p>
                      <a:pPr algn="l"/>
                      <a:r>
                        <a:rPr lang="en-US" baseline="0" dirty="0"/>
                        <a:t>CPU:   O(P x {S}/P log {S}/P)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I/O</a:t>
                      </a:r>
                      <a:r>
                        <a:rPr lang="en-US" baseline="0" dirty="0"/>
                        <a:t>:      P (|R| + |S|)</a:t>
                      </a:r>
                    </a:p>
                    <a:p>
                      <a:pPr algn="l"/>
                      <a:r>
                        <a:rPr lang="en-US" baseline="0" dirty="0"/>
                        <a:t>CPU:    O({R} + {S})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I/O</a:t>
                      </a:r>
                      <a:r>
                        <a:rPr lang="en-US" baseline="0" dirty="0"/>
                        <a:t>:      3 (|R| + |S|)</a:t>
                      </a:r>
                    </a:p>
                    <a:p>
                      <a:pPr algn="l"/>
                      <a:r>
                        <a:rPr lang="en-US" baseline="0" dirty="0"/>
                        <a:t>CPU:    O({R} + {S})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1230866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Notation:  P partitions / passes over data; assuming hash is O(1)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3898593"/>
            <a:ext cx="8229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Grace hash is generally a safe bet, unless memory is close to size of tables, in which case simple can be preferable</a:t>
            </a:r>
          </a:p>
          <a:p>
            <a:endParaRPr lang="en-US" dirty="0">
              <a:solidFill>
                <a:prstClr val="black"/>
              </a:solidFill>
            </a:endParaRPr>
          </a:p>
          <a:p>
            <a:r>
              <a:rPr lang="en-US" dirty="0">
                <a:solidFill>
                  <a:prstClr val="black"/>
                </a:solidFill>
              </a:rPr>
              <a:t>Extra cost of sorting makes sort merge unattractive unless there is a way to access tables in sorted order (e.g., a clustered index), or a need to output data in sorted order (e.g., for a subsequent ORDER BY)</a:t>
            </a:r>
          </a:p>
          <a:p>
            <a:endParaRPr lang="en-US" dirty="0">
              <a:solidFill>
                <a:prstClr val="black"/>
              </a:solidFill>
            </a:endParaRPr>
          </a:p>
          <a:p>
            <a:r>
              <a:rPr lang="en-US" dirty="0">
                <a:solidFill>
                  <a:prstClr val="black"/>
                </a:solidFill>
              </a:rPr>
              <a:t>Many fancier versions exist, e.g., using modern sorting techniques (radix or counting sort), parallel cores, </a:t>
            </a:r>
            <a:r>
              <a:rPr lang="en-US" dirty="0" err="1">
                <a:solidFill>
                  <a:prstClr val="black"/>
                </a:solidFill>
              </a:rPr>
              <a:t>etc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066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51043-75B3-D842-AC1F-05F49F18D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Clustered Index</a:t>
            </a:r>
          </a:p>
        </p:txBody>
      </p:sp>
      <p:graphicFrame>
        <p:nvGraphicFramePr>
          <p:cNvPr id="21" name="Table 4">
            <a:extLst>
              <a:ext uri="{FF2B5EF4-FFF2-40B4-BE49-F238E27FC236}">
                <a16:creationId xmlns:a16="http://schemas.microsoft.com/office/drawing/2014/main" id="{837CBAEE-AB1C-4848-ABBC-CC99E1A2C0BF}"/>
              </a:ext>
            </a:extLst>
          </p:cNvPr>
          <p:cNvGraphicFramePr>
            <a:graphicFrameLocks noGrp="1"/>
          </p:cNvGraphicFramePr>
          <p:nvPr/>
        </p:nvGraphicFramePr>
        <p:xfrm>
          <a:off x="1615150" y="5087157"/>
          <a:ext cx="1647826" cy="264081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28000">
                  <a:extLst>
                    <a:ext uri="{9D8B030D-6E8A-4147-A177-3AD203B41FA5}">
                      <a16:colId xmlns:a16="http://schemas.microsoft.com/office/drawing/2014/main" val="4160385226"/>
                    </a:ext>
                  </a:extLst>
                </a:gridCol>
                <a:gridCol w="322592">
                  <a:extLst>
                    <a:ext uri="{9D8B030D-6E8A-4147-A177-3AD203B41FA5}">
                      <a16:colId xmlns:a16="http://schemas.microsoft.com/office/drawing/2014/main" val="3258426808"/>
                    </a:ext>
                  </a:extLst>
                </a:gridCol>
                <a:gridCol w="296035">
                  <a:extLst>
                    <a:ext uri="{9D8B030D-6E8A-4147-A177-3AD203B41FA5}">
                      <a16:colId xmlns:a16="http://schemas.microsoft.com/office/drawing/2014/main" val="834841171"/>
                    </a:ext>
                  </a:extLst>
                </a:gridCol>
                <a:gridCol w="244025">
                  <a:extLst>
                    <a:ext uri="{9D8B030D-6E8A-4147-A177-3AD203B41FA5}">
                      <a16:colId xmlns:a16="http://schemas.microsoft.com/office/drawing/2014/main" val="1328033870"/>
                    </a:ext>
                  </a:extLst>
                </a:gridCol>
                <a:gridCol w="257174">
                  <a:extLst>
                    <a:ext uri="{9D8B030D-6E8A-4147-A177-3AD203B41FA5}">
                      <a16:colId xmlns:a16="http://schemas.microsoft.com/office/drawing/2014/main" val="1028948975"/>
                    </a:ext>
                  </a:extLst>
                </a:gridCol>
              </a:tblGrid>
              <a:tr h="880270">
                <a:tc>
                  <a:txBody>
                    <a:bodyPr/>
                    <a:lstStyle/>
                    <a:p>
                      <a:r>
                        <a:rPr lang="en-US" dirty="0" err="1"/>
                        <a:t>Hdr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1770384"/>
                  </a:ext>
                </a:extLst>
              </a:tr>
              <a:tr h="8802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3637074"/>
                  </a:ext>
                </a:extLst>
              </a:tr>
              <a:tr h="8802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7372548"/>
                  </a:ext>
                </a:extLst>
              </a:tr>
            </a:tbl>
          </a:graphicData>
        </a:graphic>
      </p:graphicFrame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2C05C248-4A11-3D43-8F65-9560BA1613F1}"/>
              </a:ext>
            </a:extLst>
          </p:cNvPr>
          <p:cNvGraphicFramePr>
            <a:graphicFrameLocks noGrp="1"/>
          </p:cNvGraphicFramePr>
          <p:nvPr/>
        </p:nvGraphicFramePr>
        <p:xfrm>
          <a:off x="3710650" y="5125257"/>
          <a:ext cx="1703875" cy="24638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78143">
                  <a:extLst>
                    <a:ext uri="{9D8B030D-6E8A-4147-A177-3AD203B41FA5}">
                      <a16:colId xmlns:a16="http://schemas.microsoft.com/office/drawing/2014/main" val="4160385226"/>
                    </a:ext>
                  </a:extLst>
                </a:gridCol>
                <a:gridCol w="353243">
                  <a:extLst>
                    <a:ext uri="{9D8B030D-6E8A-4147-A177-3AD203B41FA5}">
                      <a16:colId xmlns:a16="http://schemas.microsoft.com/office/drawing/2014/main" val="3258426808"/>
                    </a:ext>
                  </a:extLst>
                </a:gridCol>
                <a:gridCol w="324163">
                  <a:extLst>
                    <a:ext uri="{9D8B030D-6E8A-4147-A177-3AD203B41FA5}">
                      <a16:colId xmlns:a16="http://schemas.microsoft.com/office/drawing/2014/main" val="834841171"/>
                    </a:ext>
                  </a:extLst>
                </a:gridCol>
                <a:gridCol w="324163">
                  <a:extLst>
                    <a:ext uri="{9D8B030D-6E8A-4147-A177-3AD203B41FA5}">
                      <a16:colId xmlns:a16="http://schemas.microsoft.com/office/drawing/2014/main" val="1328033870"/>
                    </a:ext>
                  </a:extLst>
                </a:gridCol>
                <a:gridCol w="324163">
                  <a:extLst>
                    <a:ext uri="{9D8B030D-6E8A-4147-A177-3AD203B41FA5}">
                      <a16:colId xmlns:a16="http://schemas.microsoft.com/office/drawing/2014/main" val="1028948975"/>
                    </a:ext>
                  </a:extLst>
                </a:gridCol>
              </a:tblGrid>
              <a:tr h="774700">
                <a:tc>
                  <a:txBody>
                    <a:bodyPr/>
                    <a:lstStyle/>
                    <a:p>
                      <a:r>
                        <a:rPr lang="en-US" dirty="0" err="1"/>
                        <a:t>Hdr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1770384"/>
                  </a:ext>
                </a:extLst>
              </a:tr>
              <a:tr h="7747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none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3697718"/>
                  </a:ext>
                </a:extLst>
              </a:tr>
              <a:tr h="7747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8909848"/>
                  </a:ext>
                </a:extLst>
              </a:tr>
            </a:tbl>
          </a:graphicData>
        </a:graphic>
      </p:graphicFrame>
      <p:graphicFrame>
        <p:nvGraphicFramePr>
          <p:cNvPr id="23" name="Table 4">
            <a:extLst>
              <a:ext uri="{FF2B5EF4-FFF2-40B4-BE49-F238E27FC236}">
                <a16:creationId xmlns:a16="http://schemas.microsoft.com/office/drawing/2014/main" id="{C06A3F10-2D82-9C4C-940A-A6520B5141D5}"/>
              </a:ext>
            </a:extLst>
          </p:cNvPr>
          <p:cNvGraphicFramePr>
            <a:graphicFrameLocks noGrp="1"/>
          </p:cNvGraphicFramePr>
          <p:nvPr/>
        </p:nvGraphicFramePr>
        <p:xfrm>
          <a:off x="5877591" y="5134782"/>
          <a:ext cx="1703875" cy="24638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78143">
                  <a:extLst>
                    <a:ext uri="{9D8B030D-6E8A-4147-A177-3AD203B41FA5}">
                      <a16:colId xmlns:a16="http://schemas.microsoft.com/office/drawing/2014/main" val="4160385226"/>
                    </a:ext>
                  </a:extLst>
                </a:gridCol>
                <a:gridCol w="353243">
                  <a:extLst>
                    <a:ext uri="{9D8B030D-6E8A-4147-A177-3AD203B41FA5}">
                      <a16:colId xmlns:a16="http://schemas.microsoft.com/office/drawing/2014/main" val="3258426808"/>
                    </a:ext>
                  </a:extLst>
                </a:gridCol>
                <a:gridCol w="324163">
                  <a:extLst>
                    <a:ext uri="{9D8B030D-6E8A-4147-A177-3AD203B41FA5}">
                      <a16:colId xmlns:a16="http://schemas.microsoft.com/office/drawing/2014/main" val="834841171"/>
                    </a:ext>
                  </a:extLst>
                </a:gridCol>
                <a:gridCol w="324163">
                  <a:extLst>
                    <a:ext uri="{9D8B030D-6E8A-4147-A177-3AD203B41FA5}">
                      <a16:colId xmlns:a16="http://schemas.microsoft.com/office/drawing/2014/main" val="1328033870"/>
                    </a:ext>
                  </a:extLst>
                </a:gridCol>
                <a:gridCol w="324163">
                  <a:extLst>
                    <a:ext uri="{9D8B030D-6E8A-4147-A177-3AD203B41FA5}">
                      <a16:colId xmlns:a16="http://schemas.microsoft.com/office/drawing/2014/main" val="1028948975"/>
                    </a:ext>
                  </a:extLst>
                </a:gridCol>
              </a:tblGrid>
              <a:tr h="774700">
                <a:tc>
                  <a:txBody>
                    <a:bodyPr/>
                    <a:lstStyle/>
                    <a:p>
                      <a:r>
                        <a:rPr lang="en-US" dirty="0" err="1"/>
                        <a:t>Hdr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1770384"/>
                  </a:ext>
                </a:extLst>
              </a:tr>
              <a:tr h="7747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192559"/>
                  </a:ext>
                </a:extLst>
              </a:tr>
              <a:tr h="7747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6607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2EE73C06-52BF-B246-BB0A-65EEA2F1139E}"/>
              </a:ext>
            </a:extLst>
          </p:cNvPr>
          <p:cNvSpPr txBox="1"/>
          <p:nvPr/>
        </p:nvSpPr>
        <p:spPr>
          <a:xfrm>
            <a:off x="734089" y="6161896"/>
            <a:ext cx="1300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Attr1</a:t>
            </a:r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5FD03F72-1AB5-564E-B7E2-9AB3E3AFA567}"/>
              </a:ext>
            </a:extLst>
          </p:cNvPr>
          <p:cNvGraphicFramePr>
            <a:graphicFrameLocks noGrp="1"/>
          </p:cNvGraphicFramePr>
          <p:nvPr/>
        </p:nvGraphicFramePr>
        <p:xfrm>
          <a:off x="3420138" y="2304271"/>
          <a:ext cx="2343150" cy="6858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00063">
                  <a:extLst>
                    <a:ext uri="{9D8B030D-6E8A-4147-A177-3AD203B41FA5}">
                      <a16:colId xmlns:a16="http://schemas.microsoft.com/office/drawing/2014/main" val="3771890531"/>
                    </a:ext>
                  </a:extLst>
                </a:gridCol>
                <a:gridCol w="585787">
                  <a:extLst>
                    <a:ext uri="{9D8B030D-6E8A-4147-A177-3AD203B41FA5}">
                      <a16:colId xmlns:a16="http://schemas.microsoft.com/office/drawing/2014/main" val="4035150659"/>
                    </a:ext>
                  </a:extLst>
                </a:gridCol>
                <a:gridCol w="471488">
                  <a:extLst>
                    <a:ext uri="{9D8B030D-6E8A-4147-A177-3AD203B41FA5}">
                      <a16:colId xmlns:a16="http://schemas.microsoft.com/office/drawing/2014/main" val="3946909593"/>
                    </a:ext>
                  </a:extLst>
                </a:gridCol>
                <a:gridCol w="785812">
                  <a:extLst>
                    <a:ext uri="{9D8B030D-6E8A-4147-A177-3AD203B41FA5}">
                      <a16:colId xmlns:a16="http://schemas.microsoft.com/office/drawing/2014/main" val="3301915073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r>
                        <a:rPr lang="en-US" dirty="0"/>
                        <a:t>&lt;3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≥3,</a:t>
                      </a:r>
                    </a:p>
                    <a:p>
                      <a:r>
                        <a:rPr lang="en-US" dirty="0"/>
                        <a:t>&lt;5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≥5,</a:t>
                      </a:r>
                    </a:p>
                    <a:p>
                      <a:r>
                        <a:rPr lang="en-US" dirty="0"/>
                        <a:t>&lt;7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≥8,</a:t>
                      </a:r>
                    </a:p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9163901"/>
                  </a:ext>
                </a:extLst>
              </a:tr>
            </a:tbl>
          </a:graphicData>
        </a:graphic>
      </p:graphicFrame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59EE440E-6F3B-A14D-A7E6-B58DFCBD92C3}"/>
              </a:ext>
            </a:extLst>
          </p:cNvPr>
          <p:cNvGraphicFramePr>
            <a:graphicFrameLocks noGrp="1"/>
          </p:cNvGraphicFramePr>
          <p:nvPr/>
        </p:nvGraphicFramePr>
        <p:xfrm>
          <a:off x="1300825" y="3228196"/>
          <a:ext cx="2105026" cy="6858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36420">
                  <a:extLst>
                    <a:ext uri="{9D8B030D-6E8A-4147-A177-3AD203B41FA5}">
                      <a16:colId xmlns:a16="http://schemas.microsoft.com/office/drawing/2014/main" val="3771890531"/>
                    </a:ext>
                  </a:extLst>
                </a:gridCol>
                <a:gridCol w="394092">
                  <a:extLst>
                    <a:ext uri="{9D8B030D-6E8A-4147-A177-3AD203B41FA5}">
                      <a16:colId xmlns:a16="http://schemas.microsoft.com/office/drawing/2014/main" val="4035150659"/>
                    </a:ext>
                  </a:extLst>
                </a:gridCol>
                <a:gridCol w="317196">
                  <a:extLst>
                    <a:ext uri="{9D8B030D-6E8A-4147-A177-3AD203B41FA5}">
                      <a16:colId xmlns:a16="http://schemas.microsoft.com/office/drawing/2014/main" val="3946909593"/>
                    </a:ext>
                  </a:extLst>
                </a:gridCol>
                <a:gridCol w="528659">
                  <a:extLst>
                    <a:ext uri="{9D8B030D-6E8A-4147-A177-3AD203B41FA5}">
                      <a16:colId xmlns:a16="http://schemas.microsoft.com/office/drawing/2014/main" val="3301915073"/>
                    </a:ext>
                  </a:extLst>
                </a:gridCol>
                <a:gridCol w="528659">
                  <a:extLst>
                    <a:ext uri="{9D8B030D-6E8A-4147-A177-3AD203B41FA5}">
                      <a16:colId xmlns:a16="http://schemas.microsoft.com/office/drawing/2014/main" val="3500537901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9163901"/>
                  </a:ext>
                </a:extLst>
              </a:tr>
            </a:tbl>
          </a:graphicData>
        </a:graphic>
      </p:graphicFrame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B1E10EB-F459-844E-B5E7-73545F9C1C1A}"/>
              </a:ext>
            </a:extLst>
          </p:cNvPr>
          <p:cNvCxnSpPr>
            <a:endCxn id="26" idx="0"/>
          </p:cNvCxnSpPr>
          <p:nvPr/>
        </p:nvCxnSpPr>
        <p:spPr>
          <a:xfrm flipH="1">
            <a:off x="2353338" y="2875771"/>
            <a:ext cx="1381126" cy="35242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C4CC1A0-650E-C94F-9410-013D105D8760}"/>
              </a:ext>
            </a:extLst>
          </p:cNvPr>
          <p:cNvCxnSpPr>
            <a:cxnSpLocks/>
          </p:cNvCxnSpPr>
          <p:nvPr/>
        </p:nvCxnSpPr>
        <p:spPr>
          <a:xfrm>
            <a:off x="1462751" y="3833033"/>
            <a:ext cx="890587" cy="125412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74323BC5-4D78-0846-92FD-A10EA6798301}"/>
              </a:ext>
            </a:extLst>
          </p:cNvPr>
          <p:cNvCxnSpPr>
            <a:cxnSpLocks/>
          </p:cNvCxnSpPr>
          <p:nvPr/>
        </p:nvCxnSpPr>
        <p:spPr>
          <a:xfrm>
            <a:off x="1834226" y="3875896"/>
            <a:ext cx="816377" cy="121126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7629ED99-4FC3-3341-ABB2-9013D89080F0}"/>
              </a:ext>
            </a:extLst>
          </p:cNvPr>
          <p:cNvCxnSpPr>
            <a:cxnSpLocks/>
          </p:cNvCxnSpPr>
          <p:nvPr/>
        </p:nvCxnSpPr>
        <p:spPr>
          <a:xfrm>
            <a:off x="2177126" y="3861608"/>
            <a:ext cx="716545" cy="122554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898BE9E-8731-7840-ABB0-C71570B34B00}"/>
              </a:ext>
            </a:extLst>
          </p:cNvPr>
          <p:cNvCxnSpPr>
            <a:cxnSpLocks/>
          </p:cNvCxnSpPr>
          <p:nvPr/>
        </p:nvCxnSpPr>
        <p:spPr>
          <a:xfrm>
            <a:off x="2562889" y="3861608"/>
            <a:ext cx="557212" cy="122554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EA33CD93-70EC-594D-9E07-1D34A3B080B8}"/>
              </a:ext>
            </a:extLst>
          </p:cNvPr>
          <p:cNvCxnSpPr>
            <a:cxnSpLocks/>
          </p:cNvCxnSpPr>
          <p:nvPr/>
        </p:nvCxnSpPr>
        <p:spPr>
          <a:xfrm>
            <a:off x="3120101" y="3890183"/>
            <a:ext cx="1100137" cy="123983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0C617749-EC89-A34E-AAC9-A60D232E6731}"/>
              </a:ext>
            </a:extLst>
          </p:cNvPr>
          <p:cNvGraphicFramePr>
            <a:graphicFrameLocks noGrp="1"/>
          </p:cNvGraphicFramePr>
          <p:nvPr/>
        </p:nvGraphicFramePr>
        <p:xfrm>
          <a:off x="3710650" y="3209146"/>
          <a:ext cx="745247" cy="6858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51155">
                  <a:extLst>
                    <a:ext uri="{9D8B030D-6E8A-4147-A177-3AD203B41FA5}">
                      <a16:colId xmlns:a16="http://schemas.microsoft.com/office/drawing/2014/main" val="3771890531"/>
                    </a:ext>
                  </a:extLst>
                </a:gridCol>
                <a:gridCol w="394092">
                  <a:extLst>
                    <a:ext uri="{9D8B030D-6E8A-4147-A177-3AD203B41FA5}">
                      <a16:colId xmlns:a16="http://schemas.microsoft.com/office/drawing/2014/main" val="4035150659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9163901"/>
                  </a:ext>
                </a:extLst>
              </a:tr>
            </a:tbl>
          </a:graphicData>
        </a:graphic>
      </p:graphicFrame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A721146E-2CD2-C941-BFBF-7EE42FB02D8D}"/>
              </a:ext>
            </a:extLst>
          </p:cNvPr>
          <p:cNvGraphicFramePr>
            <a:graphicFrameLocks noGrp="1"/>
          </p:cNvGraphicFramePr>
          <p:nvPr/>
        </p:nvGraphicFramePr>
        <p:xfrm>
          <a:off x="4806025" y="3204384"/>
          <a:ext cx="745247" cy="6858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51155">
                  <a:extLst>
                    <a:ext uri="{9D8B030D-6E8A-4147-A177-3AD203B41FA5}">
                      <a16:colId xmlns:a16="http://schemas.microsoft.com/office/drawing/2014/main" val="3771890531"/>
                    </a:ext>
                  </a:extLst>
                </a:gridCol>
                <a:gridCol w="394092">
                  <a:extLst>
                    <a:ext uri="{9D8B030D-6E8A-4147-A177-3AD203B41FA5}">
                      <a16:colId xmlns:a16="http://schemas.microsoft.com/office/drawing/2014/main" val="4035150659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9163901"/>
                  </a:ext>
                </a:extLst>
              </a:tr>
            </a:tbl>
          </a:graphicData>
        </a:graphic>
      </p:graphicFrame>
      <p:sp>
        <p:nvSpPr>
          <p:cNvPr id="36" name="TextBox 35">
            <a:extLst>
              <a:ext uri="{FF2B5EF4-FFF2-40B4-BE49-F238E27FC236}">
                <a16:creationId xmlns:a16="http://schemas.microsoft.com/office/drawing/2014/main" id="{7253983E-C436-8040-9D36-794625A5DD44}"/>
              </a:ext>
            </a:extLst>
          </p:cNvPr>
          <p:cNvSpPr txBox="1"/>
          <p:nvPr/>
        </p:nvSpPr>
        <p:spPr>
          <a:xfrm>
            <a:off x="729326" y="6971521"/>
            <a:ext cx="1300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Attrn</a:t>
            </a:r>
            <a:endParaRPr lang="en-U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D7636A9-8E18-1447-9C69-0CF2F60B09BE}"/>
              </a:ext>
            </a:extLst>
          </p:cNvPr>
          <p:cNvSpPr txBox="1"/>
          <p:nvPr/>
        </p:nvSpPr>
        <p:spPr>
          <a:xfrm rot="16200000">
            <a:off x="314988" y="6171421"/>
            <a:ext cx="1300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</a:t>
            </a:r>
          </a:p>
        </p:txBody>
      </p:sp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id="{0B6BC080-E58A-C541-B365-AA74A71399E9}"/>
              </a:ext>
            </a:extLst>
          </p:cNvPr>
          <p:cNvGraphicFramePr>
            <a:graphicFrameLocks noGrp="1"/>
          </p:cNvGraphicFramePr>
          <p:nvPr/>
        </p:nvGraphicFramePr>
        <p:xfrm>
          <a:off x="5901400" y="3185334"/>
          <a:ext cx="904514" cy="6858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14242">
                  <a:extLst>
                    <a:ext uri="{9D8B030D-6E8A-4147-A177-3AD203B41FA5}">
                      <a16:colId xmlns:a16="http://schemas.microsoft.com/office/drawing/2014/main" val="3771890531"/>
                    </a:ext>
                  </a:extLst>
                </a:gridCol>
                <a:gridCol w="295136">
                  <a:extLst>
                    <a:ext uri="{9D8B030D-6E8A-4147-A177-3AD203B41FA5}">
                      <a16:colId xmlns:a16="http://schemas.microsoft.com/office/drawing/2014/main" val="4035150659"/>
                    </a:ext>
                  </a:extLst>
                </a:gridCol>
                <a:gridCol w="295136">
                  <a:extLst>
                    <a:ext uri="{9D8B030D-6E8A-4147-A177-3AD203B41FA5}">
                      <a16:colId xmlns:a16="http://schemas.microsoft.com/office/drawing/2014/main" val="3760069070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9163901"/>
                  </a:ext>
                </a:extLst>
              </a:tr>
            </a:tbl>
          </a:graphicData>
        </a:graphic>
      </p:graphicFrame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D7609B38-101B-AC4C-983F-5D85906799C0}"/>
              </a:ext>
            </a:extLst>
          </p:cNvPr>
          <p:cNvSpPr txBox="1">
            <a:spLocks/>
          </p:cNvSpPr>
          <p:nvPr/>
        </p:nvSpPr>
        <p:spPr bwMode="auto">
          <a:xfrm>
            <a:off x="457200" y="1392708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Order pages on disk in index order</a:t>
            </a:r>
            <a:endParaRPr lang="en-US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844E386-B2DF-114E-82E7-F032B56E84D3}"/>
              </a:ext>
            </a:extLst>
          </p:cNvPr>
          <p:cNvSpPr txBox="1"/>
          <p:nvPr/>
        </p:nvSpPr>
        <p:spPr>
          <a:xfrm>
            <a:off x="7470014" y="2477571"/>
            <a:ext cx="1279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Index File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595EEB8-AD91-BA43-B0CB-10EFABDC5FA2}"/>
              </a:ext>
            </a:extLst>
          </p:cNvPr>
          <p:cNvSpPr txBox="1"/>
          <p:nvPr/>
        </p:nvSpPr>
        <p:spPr>
          <a:xfrm>
            <a:off x="7763163" y="5439608"/>
            <a:ext cx="1279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Heap File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BC2B30-A66B-724D-BBBB-E250732C7629}"/>
              </a:ext>
            </a:extLst>
          </p:cNvPr>
          <p:cNvSpPr txBox="1"/>
          <p:nvPr/>
        </p:nvSpPr>
        <p:spPr>
          <a:xfrm>
            <a:off x="3961549" y="4235701"/>
            <a:ext cx="4788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Per record random I/O  </a:t>
            </a:r>
            <a:r>
              <a:rPr lang="en-US" i="1" dirty="0">
                <a:sym typeface="Wingdings" pitchFamily="2" charset="2"/>
              </a:rPr>
              <a:t> per page random I/O </a:t>
            </a:r>
            <a:r>
              <a:rPr lang="en-US" i="1" dirty="0"/>
              <a:t>for index scans on Attr1 (but only Attr1!)</a:t>
            </a:r>
          </a:p>
        </p:txBody>
      </p:sp>
    </p:spTree>
    <p:extLst>
      <p:ext uri="{BB962C8B-B14F-4D97-AF65-F5344CB8AC3E}">
        <p14:creationId xmlns:p14="http://schemas.microsoft.com/office/powerpoint/2010/main" val="14060697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DCA90-7ADA-8645-B415-E0F941693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Benefit of Clustering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607C27-417E-4C4D-9E5C-69B66F7A47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Consider an SSD with 100 </a:t>
            </a:r>
            <a:r>
              <a:rPr lang="en-US" dirty="0" err="1"/>
              <a:t>usec</a:t>
            </a:r>
            <a:r>
              <a:rPr lang="en-US" dirty="0"/>
              <a:t> latency, 1 GB/sec BW</a:t>
            </a:r>
          </a:p>
          <a:p>
            <a:r>
              <a:rPr lang="en-US" dirty="0"/>
              <a:t>Query accesses B bytes, R bytes per record, whole table is T bytes</a:t>
            </a:r>
          </a:p>
          <a:p>
            <a:r>
              <a:rPr lang="en-US" b="1" dirty="0"/>
              <a:t>Pages are P bytes</a:t>
            </a:r>
          </a:p>
          <a:p>
            <a:r>
              <a:rPr lang="en-US" dirty="0"/>
              <a:t>Seq scan time S = T / 1GB/sec</a:t>
            </a:r>
          </a:p>
          <a:p>
            <a:r>
              <a:rPr lang="en-US" dirty="0"/>
              <a:t>Clustered index access time = 100 </a:t>
            </a:r>
            <a:r>
              <a:rPr lang="en-US" dirty="0" err="1"/>
              <a:t>usec</a:t>
            </a:r>
            <a:r>
              <a:rPr lang="en-US" dirty="0"/>
              <a:t> * B/P</a:t>
            </a:r>
            <a:r>
              <a:rPr lang="en-US" strike="sngStrike" dirty="0">
                <a:solidFill>
                  <a:srgbClr val="FF0000"/>
                </a:solidFill>
              </a:rPr>
              <a:t>R</a:t>
            </a:r>
            <a:r>
              <a:rPr lang="en-US" dirty="0"/>
              <a:t> + B / 1GB/sec</a:t>
            </a:r>
          </a:p>
          <a:p>
            <a:r>
              <a:rPr lang="en-US" dirty="0"/>
              <a:t>Suppose R is 100 bytes, T is 10 GB, </a:t>
            </a:r>
            <a:r>
              <a:rPr lang="en-US" b="1" dirty="0"/>
              <a:t>P is 1 MB</a:t>
            </a:r>
          </a:p>
          <a:p>
            <a:endParaRPr lang="en-US" dirty="0"/>
          </a:p>
          <a:p>
            <a:r>
              <a:rPr lang="en-US" dirty="0"/>
              <a:t>When is it cheaper to scan than do random lookups via clustered index?  </a:t>
            </a:r>
          </a:p>
          <a:p>
            <a:endParaRPr lang="en-US" dirty="0"/>
          </a:p>
          <a:p>
            <a:pPr marL="457200" lvl="1" indent="0">
              <a:buNone/>
            </a:pPr>
            <a:r>
              <a:rPr lang="en-US" dirty="0"/>
              <a:t>100x10</a:t>
            </a:r>
            <a:r>
              <a:rPr lang="en-US" baseline="30000" dirty="0"/>
              <a:t>-6</a:t>
            </a:r>
            <a:r>
              <a:rPr lang="en-US" dirty="0"/>
              <a:t> * B / </a:t>
            </a:r>
            <a:r>
              <a:rPr lang="en-US" b="1" dirty="0"/>
              <a:t>1x10</a:t>
            </a:r>
            <a:r>
              <a:rPr lang="en-US" b="1" baseline="30000" dirty="0"/>
              <a:t>6</a:t>
            </a:r>
            <a:r>
              <a:rPr lang="en-US" dirty="0"/>
              <a:t> + B/1x10</a:t>
            </a:r>
            <a:r>
              <a:rPr lang="en-US" baseline="30000" dirty="0"/>
              <a:t>9</a:t>
            </a:r>
            <a:r>
              <a:rPr lang="en-US" dirty="0"/>
              <a:t> &gt; 10x10</a:t>
            </a:r>
            <a:r>
              <a:rPr lang="en-US" baseline="30000" dirty="0"/>
              <a:t>9</a:t>
            </a:r>
            <a:r>
              <a:rPr lang="en-US" dirty="0"/>
              <a:t> / 1x10</a:t>
            </a:r>
            <a:r>
              <a:rPr lang="en-US" baseline="30000" dirty="0"/>
              <a:t>9</a:t>
            </a:r>
            <a:r>
              <a:rPr lang="en-US" dirty="0"/>
              <a:t> </a:t>
            </a:r>
          </a:p>
          <a:p>
            <a:pPr marL="457200" lvl="1" indent="0">
              <a:buNone/>
            </a:pPr>
            <a:r>
              <a:rPr lang="en-US" dirty="0"/>
              <a:t>1x10</a:t>
            </a:r>
            <a:r>
              <a:rPr lang="en-US" baseline="30000" dirty="0"/>
              <a:t>-12</a:t>
            </a:r>
            <a:r>
              <a:rPr lang="en-US" dirty="0"/>
              <a:t>B + 1x10</a:t>
            </a:r>
            <a:r>
              <a:rPr lang="en-US" baseline="30000" dirty="0"/>
              <a:t>-9</a:t>
            </a:r>
            <a:r>
              <a:rPr lang="en-US" dirty="0"/>
              <a:t>B &gt; 10</a:t>
            </a:r>
          </a:p>
          <a:p>
            <a:pPr marL="457200" lvl="1" indent="0">
              <a:buNone/>
            </a:pPr>
            <a:r>
              <a:rPr lang="en-US" dirty="0"/>
              <a:t>B &gt; 9.99x10</a:t>
            </a:r>
            <a:r>
              <a:rPr lang="en-US" baseline="30000" dirty="0"/>
              <a:t>9</a:t>
            </a:r>
          </a:p>
          <a:p>
            <a:pPr marL="457200" lvl="1" indent="0">
              <a:buNone/>
            </a:pPr>
            <a:br>
              <a:rPr lang="en-US" baseline="30000" dirty="0"/>
            </a:br>
            <a:endParaRPr lang="en-US" baseline="30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1283BCB-D05D-BF49-ACA3-B49A475C059B}"/>
              </a:ext>
            </a:extLst>
          </p:cNvPr>
          <p:cNvSpPr/>
          <p:nvPr/>
        </p:nvSpPr>
        <p:spPr>
          <a:xfrm>
            <a:off x="457200" y="5461257"/>
            <a:ext cx="5120640" cy="954107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2800" baseline="30000" dirty="0"/>
              <a:t>For scans of larger than 9.9 GB, cheaper to</a:t>
            </a:r>
            <a:r>
              <a:rPr lang="en-US" sz="2800" dirty="0"/>
              <a:t> </a:t>
            </a:r>
            <a:r>
              <a:rPr lang="en-US" sz="2800" baseline="30000" dirty="0"/>
              <a:t>scan entire 10 GB table than to use</a:t>
            </a:r>
            <a:r>
              <a:rPr lang="en-US" sz="2800" dirty="0"/>
              <a:t> </a:t>
            </a:r>
            <a:r>
              <a:rPr lang="en-US" sz="2800" b="1" baseline="30000" dirty="0"/>
              <a:t>clustered</a:t>
            </a:r>
            <a:r>
              <a:rPr lang="en-US" sz="2800" baseline="30000" dirty="0"/>
              <a:t> index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36625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 Index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882240" y="1419076"/>
          <a:ext cx="2400491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04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On</a:t>
                      </a:r>
                      <a:r>
                        <a:rPr lang="en-US" baseline="0" dirty="0"/>
                        <a:t> Disk Hash Table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282731" y="922116"/>
            <a:ext cx="165248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 buckets, on n disk pages</a:t>
            </a:r>
          </a:p>
          <a:p>
            <a:endParaRPr lang="en-US" dirty="0"/>
          </a:p>
          <a:p>
            <a:r>
              <a:rPr lang="en-US" dirty="0"/>
              <a:t>Disk page 1</a:t>
            </a:r>
          </a:p>
          <a:p>
            <a:r>
              <a:rPr lang="en-US" dirty="0"/>
              <a:t>…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Disk Page 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35132" y="2444620"/>
            <a:ext cx="1123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H(f1)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8414" y="2420192"/>
            <a:ext cx="2124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(‘</a:t>
            </a:r>
            <a:r>
              <a:rPr lang="en-US" sz="2400" dirty="0" err="1"/>
              <a:t>sam</a:t>
            </a:r>
            <a:r>
              <a:rPr lang="en-US" sz="2400" dirty="0"/>
              <a:t>’, 10k, …) </a:t>
            </a:r>
          </a:p>
          <a:p>
            <a:r>
              <a:rPr lang="en-US" sz="2400" dirty="0"/>
              <a:t>(‘mike’, 20k, …)</a:t>
            </a:r>
          </a:p>
        </p:txBody>
      </p:sp>
      <p:cxnSp>
        <p:nvCxnSpPr>
          <p:cNvPr id="9" name="Straight Arrow Connector 8"/>
          <p:cNvCxnSpPr>
            <a:endCxn id="6" idx="1"/>
          </p:cNvCxnSpPr>
          <p:nvPr/>
        </p:nvCxnSpPr>
        <p:spPr>
          <a:xfrm>
            <a:off x="2134641" y="2644695"/>
            <a:ext cx="800491" cy="1230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>
            <a:stCxn id="6" idx="3"/>
          </p:cNvCxnSpPr>
          <p:nvPr/>
        </p:nvCxnSpPr>
        <p:spPr>
          <a:xfrm flipV="1">
            <a:off x="4058668" y="1972433"/>
            <a:ext cx="823572" cy="795353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6" idx="1"/>
          </p:cNvCxnSpPr>
          <p:nvPr/>
        </p:nvCxnSpPr>
        <p:spPr>
          <a:xfrm flipV="1">
            <a:off x="2134641" y="2767786"/>
            <a:ext cx="800491" cy="2701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/>
          <p:nvPr/>
        </p:nvCxnSpPr>
        <p:spPr>
          <a:xfrm>
            <a:off x="4058668" y="2920187"/>
            <a:ext cx="823572" cy="546160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21934" y="4344022"/>
            <a:ext cx="48766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/>
              <a:t>Issues</a:t>
            </a:r>
            <a:endParaRPr lang="en-US" sz="2400" dirty="0"/>
          </a:p>
          <a:p>
            <a:r>
              <a:rPr lang="en-US" sz="2400" dirty="0"/>
              <a:t>How big to make table?</a:t>
            </a:r>
          </a:p>
          <a:p>
            <a:r>
              <a:rPr lang="en-US" sz="2400" dirty="0"/>
              <a:t>If we get it wrong, </a:t>
            </a:r>
            <a:r>
              <a:rPr lang="en-US" sz="2400" b="1" dirty="0"/>
              <a:t>either</a:t>
            </a:r>
          </a:p>
          <a:p>
            <a:r>
              <a:rPr lang="en-US" sz="2400" dirty="0"/>
              <a:t> </a:t>
            </a:r>
            <a:r>
              <a:rPr lang="en-US" sz="2400" i="1" dirty="0"/>
              <a:t>waste space</a:t>
            </a:r>
            <a:r>
              <a:rPr lang="en-US" sz="2400" dirty="0"/>
              <a:t>, </a:t>
            </a:r>
            <a:r>
              <a:rPr lang="en-US" sz="2400" b="1" dirty="0"/>
              <a:t>or </a:t>
            </a:r>
          </a:p>
          <a:p>
            <a:r>
              <a:rPr lang="en-US" sz="2400" i="1" dirty="0"/>
              <a:t> end up with long overflow chains, </a:t>
            </a:r>
            <a:r>
              <a:rPr lang="en-US" sz="2400" b="1" dirty="0"/>
              <a:t>or</a:t>
            </a:r>
          </a:p>
          <a:p>
            <a:r>
              <a:rPr lang="en-US" sz="2400" i="1" dirty="0"/>
              <a:t> have to rehash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522772" y="3037938"/>
            <a:ext cx="19906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e.g., H(x) = x mod n</a:t>
            </a:r>
          </a:p>
        </p:txBody>
      </p:sp>
    </p:spTree>
    <p:extLst>
      <p:ext uri="{BB962C8B-B14F-4D97-AF65-F5344CB8AC3E}">
        <p14:creationId xmlns:p14="http://schemas.microsoft.com/office/powerpoint/2010/main" val="3030068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uiExpand="1" build="allAtOnce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Extensible Hashing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419" y="1600200"/>
            <a:ext cx="8686800" cy="4525963"/>
          </a:xfrm>
        </p:spPr>
        <p:txBody>
          <a:bodyPr/>
          <a:lstStyle/>
          <a:p>
            <a:r>
              <a:rPr lang="en-US" dirty="0"/>
              <a:t>Create a family of hash tables parameterized by k</a:t>
            </a:r>
          </a:p>
          <a:p>
            <a:pPr marL="0" indent="0">
              <a:buNone/>
            </a:pPr>
            <a:r>
              <a:rPr lang="en-US" dirty="0"/>
              <a:t>					</a:t>
            </a:r>
            <a:r>
              <a:rPr lang="en-US" dirty="0" err="1"/>
              <a:t>H</a:t>
            </a:r>
            <a:r>
              <a:rPr lang="en-US" baseline="-25000" dirty="0" err="1"/>
              <a:t>k</a:t>
            </a:r>
            <a:r>
              <a:rPr lang="en-US" dirty="0"/>
              <a:t>(x) = H(x) mod 2</a:t>
            </a:r>
            <a:r>
              <a:rPr lang="en-US" baseline="30000" dirty="0"/>
              <a:t>k</a:t>
            </a:r>
          </a:p>
          <a:p>
            <a:r>
              <a:rPr lang="en-US" dirty="0"/>
              <a:t>Start with k = 1  (2 hash buckets)</a:t>
            </a:r>
          </a:p>
          <a:p>
            <a:r>
              <a:rPr lang="en-US" dirty="0"/>
              <a:t>Use a directory structure to keep track of which bucket (page) each hash value maps to</a:t>
            </a:r>
          </a:p>
          <a:p>
            <a:r>
              <a:rPr lang="en-US" dirty="0"/>
              <a:t>When a bucket overflows, increment k (if needed), create a new bucket, rehash keys in overflowing bucket, and update directory</a:t>
            </a:r>
          </a:p>
        </p:txBody>
      </p:sp>
    </p:spTree>
    <p:extLst>
      <p:ext uri="{BB962C8B-B14F-4D97-AF65-F5344CB8AC3E}">
        <p14:creationId xmlns:p14="http://schemas.microsoft.com/office/powerpoint/2010/main" val="2431681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https://</a:t>
            </a:r>
            <a:r>
              <a:rPr lang="en-US" dirty="0" err="1"/>
              <a:t>clicker.mit.edu</a:t>
            </a:r>
            <a:r>
              <a:rPr lang="en-US" dirty="0"/>
              <a:t>/6.5830/</a:t>
            </a:r>
            <a:br>
              <a:rPr lang="en-US" dirty="0"/>
            </a:br>
            <a:r>
              <a:rPr lang="en-US" dirty="0"/>
              <a:t>Study Break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586438" cy="3544556"/>
          </a:xfrm>
        </p:spPr>
        <p:txBody>
          <a:bodyPr>
            <a:normAutofit/>
          </a:bodyPr>
          <a:lstStyle/>
          <a:p>
            <a:r>
              <a:rPr lang="en-US" sz="2800" dirty="0"/>
              <a:t>What indexes would you create on 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emp</a:t>
            </a:r>
            <a:r>
              <a:rPr lang="en-US" sz="2800" dirty="0"/>
              <a:t> for the following queries (assuming each query is the only query the database runs and emp is really really large)</a:t>
            </a:r>
          </a:p>
          <a:p>
            <a:endParaRPr lang="en-US" sz="2800" dirty="0"/>
          </a:p>
          <a:p>
            <a:pPr marL="0" indent="0">
              <a:buNone/>
            </a:pPr>
            <a:r>
              <a:rPr lang="en-US" sz="2000" dirty="0">
                <a:latin typeface="Courier" charset="0"/>
                <a:ea typeface="Courier" charset="0"/>
                <a:cs typeface="Courier" charset="0"/>
              </a:rPr>
              <a:t>SELECT MAX(</a:t>
            </a:r>
            <a:r>
              <a:rPr lang="en-US" sz="2000" dirty="0" err="1">
                <a:latin typeface="Courier" charset="0"/>
                <a:ea typeface="Courier" charset="0"/>
                <a:cs typeface="Courier" charset="0"/>
              </a:rPr>
              <a:t>sal</a:t>
            </a:r>
            <a:r>
              <a:rPr lang="en-US" sz="2000" dirty="0">
                <a:latin typeface="Courier" charset="0"/>
                <a:ea typeface="Courier" charset="0"/>
                <a:cs typeface="Courier" charset="0"/>
              </a:rPr>
              <a:t>) FROM </a:t>
            </a:r>
            <a:r>
              <a:rPr lang="en-US" sz="2000" dirty="0" err="1">
                <a:latin typeface="Courier" charset="0"/>
                <a:ea typeface="Courier" charset="0"/>
                <a:cs typeface="Courier" charset="0"/>
              </a:rPr>
              <a:t>emp</a:t>
            </a:r>
            <a:endParaRPr lang="en-US" sz="2000" dirty="0">
              <a:latin typeface="Courier" charset="0"/>
              <a:ea typeface="Courier" charset="0"/>
              <a:cs typeface="Courier" charset="0"/>
            </a:endParaRPr>
          </a:p>
          <a:p>
            <a:pPr marL="0" indent="0">
              <a:buNone/>
            </a:pPr>
            <a:r>
              <a:rPr lang="en-US" sz="2000" dirty="0">
                <a:latin typeface="Courier" charset="0"/>
                <a:ea typeface="Courier" charset="0"/>
                <a:cs typeface="Courier" charset="0"/>
              </a:rPr>
              <a:t>SELECT </a:t>
            </a:r>
            <a:r>
              <a:rPr lang="en-US" sz="2000" dirty="0" err="1">
                <a:latin typeface="Courier" charset="0"/>
                <a:ea typeface="Courier" charset="0"/>
                <a:cs typeface="Courier" charset="0"/>
              </a:rPr>
              <a:t>sal</a:t>
            </a:r>
            <a:r>
              <a:rPr lang="en-US" sz="2000" dirty="0">
                <a:latin typeface="Courier" charset="0"/>
                <a:ea typeface="Courier" charset="0"/>
                <a:cs typeface="Courier" charset="0"/>
              </a:rPr>
              <a:t> FROM emp WHERE id = 1</a:t>
            </a:r>
          </a:p>
          <a:p>
            <a:pPr marL="0" indent="0">
              <a:buNone/>
            </a:pPr>
            <a:r>
              <a:rPr lang="en-US" sz="2000" dirty="0">
                <a:latin typeface="Courier" charset="0"/>
                <a:ea typeface="Courier" charset="0"/>
                <a:cs typeface="Courier" charset="0"/>
              </a:rPr>
              <a:t>SELECT name FROM emp WHERE </a:t>
            </a:r>
            <a:r>
              <a:rPr lang="en-US" sz="2000" dirty="0" err="1">
                <a:latin typeface="Courier" charset="0"/>
                <a:ea typeface="Courier" charset="0"/>
                <a:cs typeface="Courier" charset="0"/>
              </a:rPr>
              <a:t>sal</a:t>
            </a:r>
            <a:r>
              <a:rPr lang="en-US" sz="2000" dirty="0">
                <a:latin typeface="Courier" charset="0"/>
                <a:ea typeface="Courier" charset="0"/>
                <a:cs typeface="Courier" charset="0"/>
              </a:rPr>
              <a:t> &gt; 100k</a:t>
            </a:r>
          </a:p>
          <a:p>
            <a:pPr marL="0" indent="0">
              <a:buNone/>
            </a:pPr>
            <a:r>
              <a:rPr lang="en-US" sz="2000" dirty="0">
                <a:latin typeface="Courier" charset="0"/>
                <a:ea typeface="Courier" charset="0"/>
                <a:cs typeface="Courier" charset="0"/>
              </a:rPr>
              <a:t>SELECT name FROM emp WHERE </a:t>
            </a:r>
            <a:r>
              <a:rPr lang="en-US" sz="2000" dirty="0" err="1">
                <a:latin typeface="Courier" charset="0"/>
                <a:ea typeface="Courier" charset="0"/>
                <a:cs typeface="Courier" charset="0"/>
              </a:rPr>
              <a:t>sal</a:t>
            </a:r>
            <a:r>
              <a:rPr lang="en-US" sz="2000" dirty="0">
                <a:latin typeface="Courier" charset="0"/>
                <a:ea typeface="Courier" charset="0"/>
                <a:cs typeface="Courier" charset="0"/>
              </a:rPr>
              <a:t> &gt; 100k AND dept = 2</a:t>
            </a:r>
          </a:p>
          <a:p>
            <a:pPr marL="0" indent="0">
              <a:buNone/>
            </a:pPr>
            <a:endParaRPr lang="en-US" sz="2000" dirty="0"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BFCE95-9F13-6F76-DE6B-AC6916271E97}"/>
              </a:ext>
            </a:extLst>
          </p:cNvPr>
          <p:cNvSpPr txBox="1"/>
          <p:nvPr/>
        </p:nvSpPr>
        <p:spPr>
          <a:xfrm>
            <a:off x="542611" y="5144757"/>
            <a:ext cx="383900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(A) </a:t>
            </a:r>
            <a:r>
              <a:rPr lang="en-US" sz="2400" dirty="0" err="1"/>
              <a:t>BTree</a:t>
            </a:r>
            <a:r>
              <a:rPr lang="en-US" sz="2400" dirty="0"/>
              <a:t>, </a:t>
            </a:r>
            <a:r>
              <a:rPr lang="en-US" sz="2400" dirty="0" err="1"/>
              <a:t>Btree</a:t>
            </a:r>
            <a:r>
              <a:rPr lang="en-US" sz="2400" dirty="0"/>
              <a:t>, None, Hash</a:t>
            </a:r>
          </a:p>
          <a:p>
            <a:r>
              <a:rPr lang="en-US" sz="2400" dirty="0"/>
              <a:t>(B) </a:t>
            </a:r>
            <a:r>
              <a:rPr lang="en-US" sz="2400" dirty="0" err="1"/>
              <a:t>BTree</a:t>
            </a:r>
            <a:r>
              <a:rPr lang="en-US" sz="2400" dirty="0"/>
              <a:t>, Hash, </a:t>
            </a:r>
            <a:r>
              <a:rPr lang="en-US" sz="2400" dirty="0" err="1"/>
              <a:t>BTree</a:t>
            </a:r>
            <a:r>
              <a:rPr lang="en-US" sz="2400" dirty="0"/>
              <a:t>, none</a:t>
            </a:r>
          </a:p>
          <a:p>
            <a:r>
              <a:rPr lang="en-US" sz="2400" dirty="0"/>
              <a:t>(C) None, Hash, </a:t>
            </a:r>
            <a:r>
              <a:rPr lang="en-US" sz="2400" dirty="0" err="1"/>
              <a:t>BTree</a:t>
            </a:r>
            <a:r>
              <a:rPr lang="en-US" sz="2400" dirty="0"/>
              <a:t>, </a:t>
            </a:r>
            <a:r>
              <a:rPr lang="en-US" sz="2400" dirty="0" err="1"/>
              <a:t>BTree</a:t>
            </a:r>
            <a:endParaRPr lang="en-US" sz="2400" dirty="0"/>
          </a:p>
          <a:p>
            <a:r>
              <a:rPr lang="en-US" sz="2400" dirty="0"/>
              <a:t>(D) </a:t>
            </a:r>
            <a:r>
              <a:rPr lang="en-US" sz="2400" dirty="0" err="1"/>
              <a:t>BTree</a:t>
            </a:r>
            <a:r>
              <a:rPr lang="en-US" sz="2400" dirty="0"/>
              <a:t>, Hash, </a:t>
            </a:r>
            <a:r>
              <a:rPr lang="en-US" sz="2400" dirty="0" err="1"/>
              <a:t>BTree</a:t>
            </a:r>
            <a:r>
              <a:rPr lang="en-US" sz="2400" dirty="0"/>
              <a:t>, </a:t>
            </a:r>
            <a:r>
              <a:rPr lang="en-US" sz="2400" dirty="0" err="1"/>
              <a:t>BTree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36514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Break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86438" cy="4525963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What indexes would you create for the following queries (assuming each query is the only query the database runs)</a:t>
            </a:r>
          </a:p>
          <a:p>
            <a:endParaRPr lang="en-US" sz="2800" dirty="0"/>
          </a:p>
          <a:p>
            <a:pPr marL="0" indent="0">
              <a:buNone/>
            </a:pPr>
            <a:r>
              <a:rPr lang="en-US" sz="2000" dirty="0">
                <a:latin typeface="Courier" charset="0"/>
                <a:ea typeface="Courier" charset="0"/>
                <a:cs typeface="Courier" charset="0"/>
              </a:rPr>
              <a:t>SELECT MAX(</a:t>
            </a:r>
            <a:r>
              <a:rPr lang="en-US" sz="2000" dirty="0" err="1">
                <a:latin typeface="Courier" charset="0"/>
                <a:ea typeface="Courier" charset="0"/>
                <a:cs typeface="Courier" charset="0"/>
              </a:rPr>
              <a:t>sal</a:t>
            </a:r>
            <a:r>
              <a:rPr lang="en-US" sz="2000" dirty="0">
                <a:latin typeface="Courier" charset="0"/>
                <a:ea typeface="Courier" charset="0"/>
                <a:cs typeface="Courier" charset="0"/>
              </a:rPr>
              <a:t>) FROM </a:t>
            </a:r>
            <a:r>
              <a:rPr lang="en-US" sz="2000" dirty="0" err="1">
                <a:latin typeface="Courier" charset="0"/>
                <a:ea typeface="Courier" charset="0"/>
                <a:cs typeface="Courier" charset="0"/>
              </a:rPr>
              <a:t>emp</a:t>
            </a:r>
            <a:endParaRPr lang="en-US" sz="2000" dirty="0">
              <a:latin typeface="Courier" charset="0"/>
              <a:ea typeface="Courier" charset="0"/>
              <a:cs typeface="Courier" charset="0"/>
            </a:endParaRPr>
          </a:p>
          <a:p>
            <a:pPr marL="0" indent="0">
              <a:buNone/>
            </a:pPr>
            <a:r>
              <a:rPr lang="en-US" sz="2000" dirty="0"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en-US" sz="2000" b="1" dirty="0" err="1">
                <a:latin typeface="Courier" charset="0"/>
                <a:ea typeface="Courier" charset="0"/>
                <a:cs typeface="Courier" charset="0"/>
              </a:rPr>
              <a:t>B+Tree</a:t>
            </a:r>
            <a:r>
              <a:rPr lang="en-US" sz="2000" b="1" dirty="0">
                <a:latin typeface="Courier" charset="0"/>
                <a:ea typeface="Courier" charset="0"/>
                <a:cs typeface="Courier" charset="0"/>
              </a:rPr>
              <a:t> on </a:t>
            </a:r>
            <a:r>
              <a:rPr lang="en-US" sz="2000" b="1" dirty="0" err="1">
                <a:latin typeface="Courier" charset="0"/>
                <a:ea typeface="Courier" charset="0"/>
                <a:cs typeface="Courier" charset="0"/>
              </a:rPr>
              <a:t>emp.sal</a:t>
            </a:r>
            <a:endParaRPr lang="en-US" sz="2000" b="1" dirty="0">
              <a:latin typeface="Courier" charset="0"/>
              <a:ea typeface="Courier" charset="0"/>
              <a:cs typeface="Courier" charset="0"/>
            </a:endParaRPr>
          </a:p>
          <a:p>
            <a:pPr marL="0" indent="0">
              <a:buNone/>
            </a:pPr>
            <a:r>
              <a:rPr lang="en-US" sz="2000" dirty="0">
                <a:latin typeface="Courier" charset="0"/>
                <a:ea typeface="Courier" charset="0"/>
                <a:cs typeface="Courier" charset="0"/>
              </a:rPr>
              <a:t>SELECT </a:t>
            </a:r>
            <a:r>
              <a:rPr lang="en-US" sz="2000" dirty="0" err="1">
                <a:latin typeface="Courier" charset="0"/>
                <a:ea typeface="Courier" charset="0"/>
                <a:cs typeface="Courier" charset="0"/>
              </a:rPr>
              <a:t>sal</a:t>
            </a:r>
            <a:r>
              <a:rPr lang="en-US" sz="2000" dirty="0">
                <a:latin typeface="Courier" charset="0"/>
                <a:ea typeface="Courier" charset="0"/>
                <a:cs typeface="Courier" charset="0"/>
              </a:rPr>
              <a:t> FROM </a:t>
            </a:r>
            <a:r>
              <a:rPr lang="en-US" sz="2000" dirty="0" err="1">
                <a:latin typeface="Courier" charset="0"/>
                <a:ea typeface="Courier" charset="0"/>
                <a:cs typeface="Courier" charset="0"/>
              </a:rPr>
              <a:t>emp</a:t>
            </a:r>
            <a:r>
              <a:rPr lang="en-US" sz="2000" dirty="0">
                <a:latin typeface="Courier" charset="0"/>
                <a:ea typeface="Courier" charset="0"/>
                <a:cs typeface="Courier" charset="0"/>
              </a:rPr>
              <a:t> WHERE id = 1</a:t>
            </a:r>
          </a:p>
          <a:p>
            <a:pPr marL="0" indent="0">
              <a:buNone/>
            </a:pPr>
            <a:r>
              <a:rPr lang="en-US" sz="2000" b="1" dirty="0">
                <a:latin typeface="Courier" charset="0"/>
                <a:ea typeface="Courier" charset="0"/>
                <a:cs typeface="Courier" charset="0"/>
              </a:rPr>
              <a:t>	Hash index on </a:t>
            </a:r>
            <a:r>
              <a:rPr lang="en-US" sz="2000" b="1" dirty="0" err="1">
                <a:latin typeface="Courier" charset="0"/>
                <a:ea typeface="Courier" charset="0"/>
                <a:cs typeface="Courier" charset="0"/>
              </a:rPr>
              <a:t>emp.id</a:t>
            </a:r>
            <a:endParaRPr lang="en-US" sz="2000" b="1" dirty="0">
              <a:latin typeface="Courier" charset="0"/>
              <a:ea typeface="Courier" charset="0"/>
              <a:cs typeface="Courier" charset="0"/>
            </a:endParaRPr>
          </a:p>
          <a:p>
            <a:pPr marL="0" indent="0">
              <a:buNone/>
            </a:pPr>
            <a:r>
              <a:rPr lang="en-US" sz="2000" dirty="0">
                <a:latin typeface="Courier" charset="0"/>
                <a:ea typeface="Courier" charset="0"/>
                <a:cs typeface="Courier" charset="0"/>
              </a:rPr>
              <a:t>SELECT name FROM </a:t>
            </a:r>
            <a:r>
              <a:rPr lang="en-US" sz="2000" dirty="0" err="1">
                <a:latin typeface="Courier" charset="0"/>
                <a:ea typeface="Courier" charset="0"/>
                <a:cs typeface="Courier" charset="0"/>
              </a:rPr>
              <a:t>emp</a:t>
            </a:r>
            <a:r>
              <a:rPr lang="en-US" sz="2000" dirty="0">
                <a:latin typeface="Courier" charset="0"/>
                <a:ea typeface="Courier" charset="0"/>
                <a:cs typeface="Courier" charset="0"/>
              </a:rPr>
              <a:t> WHERE </a:t>
            </a:r>
            <a:r>
              <a:rPr lang="en-US" sz="2000" dirty="0" err="1">
                <a:latin typeface="Courier" charset="0"/>
                <a:ea typeface="Courier" charset="0"/>
                <a:cs typeface="Courier" charset="0"/>
              </a:rPr>
              <a:t>sal</a:t>
            </a:r>
            <a:r>
              <a:rPr lang="en-US" sz="2000" dirty="0">
                <a:latin typeface="Courier" charset="0"/>
                <a:ea typeface="Courier" charset="0"/>
                <a:cs typeface="Courier" charset="0"/>
              </a:rPr>
              <a:t> &gt; 100k</a:t>
            </a:r>
          </a:p>
          <a:p>
            <a:pPr marL="0" indent="0">
              <a:buNone/>
            </a:pPr>
            <a:r>
              <a:rPr lang="en-US" sz="2000" b="1" dirty="0"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en-US" sz="2000" b="1" dirty="0" err="1">
                <a:latin typeface="Courier" charset="0"/>
                <a:ea typeface="Courier" charset="0"/>
                <a:cs typeface="Courier" charset="0"/>
              </a:rPr>
              <a:t>B+Tree</a:t>
            </a:r>
            <a:r>
              <a:rPr lang="en-US" sz="2000" b="1" dirty="0">
                <a:latin typeface="Courier" charset="0"/>
                <a:ea typeface="Courier" charset="0"/>
                <a:cs typeface="Courier" charset="0"/>
              </a:rPr>
              <a:t> on </a:t>
            </a:r>
            <a:r>
              <a:rPr lang="en-US" sz="2000" b="1" dirty="0" err="1">
                <a:latin typeface="Courier" charset="0"/>
                <a:ea typeface="Courier" charset="0"/>
                <a:cs typeface="Courier" charset="0"/>
              </a:rPr>
              <a:t>emp.sal</a:t>
            </a:r>
            <a:r>
              <a:rPr lang="en-US" sz="2000" b="1" dirty="0">
                <a:latin typeface="Courier" charset="0"/>
                <a:ea typeface="Courier" charset="0"/>
                <a:cs typeface="Courier" charset="0"/>
              </a:rPr>
              <a:t> (maybe)</a:t>
            </a:r>
          </a:p>
          <a:p>
            <a:pPr marL="0" indent="0">
              <a:buNone/>
            </a:pPr>
            <a:r>
              <a:rPr lang="en-US" sz="2000" dirty="0">
                <a:latin typeface="Courier" charset="0"/>
                <a:ea typeface="Courier" charset="0"/>
                <a:cs typeface="Courier" charset="0"/>
              </a:rPr>
              <a:t>SELECT name FROM </a:t>
            </a:r>
            <a:r>
              <a:rPr lang="en-US" sz="2000" dirty="0" err="1">
                <a:latin typeface="Courier" charset="0"/>
                <a:ea typeface="Courier" charset="0"/>
                <a:cs typeface="Courier" charset="0"/>
              </a:rPr>
              <a:t>emp</a:t>
            </a:r>
            <a:r>
              <a:rPr lang="en-US" sz="2000" dirty="0">
                <a:latin typeface="Courier" charset="0"/>
                <a:ea typeface="Courier" charset="0"/>
                <a:cs typeface="Courier" charset="0"/>
              </a:rPr>
              <a:t> WHERE </a:t>
            </a:r>
            <a:r>
              <a:rPr lang="en-US" sz="2000" dirty="0" err="1">
                <a:latin typeface="Courier" charset="0"/>
                <a:ea typeface="Courier" charset="0"/>
                <a:cs typeface="Courier" charset="0"/>
              </a:rPr>
              <a:t>sal</a:t>
            </a:r>
            <a:r>
              <a:rPr lang="en-US" sz="2000" dirty="0">
                <a:latin typeface="Courier" charset="0"/>
                <a:ea typeface="Courier" charset="0"/>
                <a:cs typeface="Courier" charset="0"/>
              </a:rPr>
              <a:t> &gt; 100k AND </a:t>
            </a:r>
            <a:r>
              <a:rPr lang="en-US" sz="2000" dirty="0" err="1">
                <a:latin typeface="Courier" charset="0"/>
                <a:ea typeface="Courier" charset="0"/>
                <a:cs typeface="Courier" charset="0"/>
              </a:rPr>
              <a:t>dept</a:t>
            </a:r>
            <a:r>
              <a:rPr lang="en-US" sz="2000" dirty="0">
                <a:latin typeface="Courier" charset="0"/>
                <a:ea typeface="Courier" charset="0"/>
                <a:cs typeface="Courier" charset="0"/>
              </a:rPr>
              <a:t> = 2</a:t>
            </a:r>
          </a:p>
          <a:p>
            <a:pPr marL="0" indent="0">
              <a:buNone/>
            </a:pPr>
            <a:r>
              <a:rPr lang="en-US" sz="2000" b="1" dirty="0"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en-US" sz="2000" b="1" dirty="0" err="1">
                <a:latin typeface="Courier" charset="0"/>
                <a:ea typeface="Courier" charset="0"/>
                <a:cs typeface="Courier" charset="0"/>
              </a:rPr>
              <a:t>B+tree</a:t>
            </a:r>
            <a:r>
              <a:rPr lang="en-US" sz="2000" b="1" dirty="0">
                <a:latin typeface="Courier" charset="0"/>
                <a:ea typeface="Courier" charset="0"/>
                <a:cs typeface="Courier" charset="0"/>
              </a:rPr>
              <a:t> on </a:t>
            </a:r>
            <a:r>
              <a:rPr lang="en-US" sz="2000" b="1" dirty="0" err="1">
                <a:latin typeface="Courier" charset="0"/>
                <a:ea typeface="Courier" charset="0"/>
                <a:cs typeface="Courier" charset="0"/>
              </a:rPr>
              <a:t>emp.sal</a:t>
            </a:r>
            <a:r>
              <a:rPr lang="en-US" sz="2000" b="1" dirty="0">
                <a:latin typeface="Courier" charset="0"/>
                <a:ea typeface="Courier" charset="0"/>
                <a:cs typeface="Courier" charset="0"/>
              </a:rPr>
              <a:t> (maybe), Hash on </a:t>
            </a:r>
            <a:r>
              <a:rPr lang="en-US" sz="2000" b="1" dirty="0" err="1">
                <a:latin typeface="Courier" charset="0"/>
                <a:ea typeface="Courier" charset="0"/>
                <a:cs typeface="Courier" charset="0"/>
              </a:rPr>
              <a:t>dept.dno</a:t>
            </a:r>
            <a:r>
              <a:rPr lang="en-US" sz="2000" b="1" dirty="0">
                <a:latin typeface="Courier" charset="0"/>
                <a:ea typeface="Courier" charset="0"/>
                <a:cs typeface="Courier" charset="0"/>
              </a:rPr>
              <a:t> (maybe)</a:t>
            </a:r>
          </a:p>
          <a:p>
            <a:pPr marL="0" indent="0">
              <a:buNone/>
            </a:pPr>
            <a:endParaRPr lang="en-US" sz="2000" dirty="0">
              <a:latin typeface="Courier" charset="0"/>
              <a:ea typeface="Courier" charset="0"/>
              <a:cs typeface="Couri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241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Indexes Recap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7868939" cy="23066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66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27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12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283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7885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Heap</a:t>
                      </a:r>
                      <a:r>
                        <a:rPr lang="en-US" sz="2400" baseline="0" dirty="0"/>
                        <a:t> File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B+Tree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Hash File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Insert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O(1)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O(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log</a:t>
                      </a:r>
                      <a:r>
                        <a:rPr lang="en-US" sz="2400" baseline="-25000" dirty="0" err="1"/>
                        <a:t>B</a:t>
                      </a:r>
                      <a:r>
                        <a:rPr lang="en-US" sz="2400" baseline="0" dirty="0"/>
                        <a:t> n 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O(1)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Delete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O(P)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O(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log</a:t>
                      </a:r>
                      <a:r>
                        <a:rPr lang="en-US" sz="2400" baseline="-25000" dirty="0" err="1"/>
                        <a:t>B</a:t>
                      </a:r>
                      <a:r>
                        <a:rPr lang="en-US" sz="2400" baseline="0" dirty="0"/>
                        <a:t> n 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O(1)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Scan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O(P)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O(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log</a:t>
                      </a:r>
                      <a:r>
                        <a:rPr lang="en-US" sz="2400" baseline="-25000" dirty="0" err="1"/>
                        <a:t>B</a:t>
                      </a:r>
                      <a:r>
                        <a:rPr lang="en-US" sz="2400" baseline="0" dirty="0"/>
                        <a:t> n + R 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--</a:t>
                      </a:r>
                      <a:r>
                        <a:rPr lang="en-US" sz="2400" baseline="0" dirty="0"/>
                        <a:t> / O(P)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Lookup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O(P)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O(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log</a:t>
                      </a:r>
                      <a:r>
                        <a:rPr lang="en-US" sz="2400" baseline="-25000" dirty="0" err="1"/>
                        <a:t>B</a:t>
                      </a:r>
                      <a:r>
                        <a:rPr lang="en-US" sz="2400" baseline="0" dirty="0"/>
                        <a:t> n 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O(1)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7200" y="3989409"/>
            <a:ext cx="586758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 : number of tuples</a:t>
            </a:r>
          </a:p>
          <a:p>
            <a:r>
              <a:rPr lang="en-US" sz="2800" dirty="0"/>
              <a:t>P : number of pages in file</a:t>
            </a:r>
          </a:p>
          <a:p>
            <a:r>
              <a:rPr lang="en-US" sz="2800" dirty="0"/>
              <a:t>B : branching factor of B-Tree</a:t>
            </a:r>
          </a:p>
          <a:p>
            <a:r>
              <a:rPr lang="en-US" sz="2800" dirty="0"/>
              <a:t>R : number of pages in range</a:t>
            </a:r>
          </a:p>
        </p:txBody>
      </p:sp>
    </p:spTree>
    <p:extLst>
      <p:ext uri="{BB962C8B-B14F-4D97-AF65-F5344CB8AC3E}">
        <p14:creationId xmlns:p14="http://schemas.microsoft.com/office/powerpoint/2010/main" val="4241567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B+Trees</a:t>
            </a:r>
            <a:r>
              <a:rPr lang="en-US" dirty="0"/>
              <a:t> are Inappropriate For Multi-dimensional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62847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Consider points of the form (</a:t>
            </a:r>
            <a:r>
              <a:rPr lang="en-US" dirty="0" err="1"/>
              <a:t>x,y</a:t>
            </a:r>
            <a:r>
              <a:rPr lang="en-US" dirty="0"/>
              <a:t>) that I want to index</a:t>
            </a:r>
          </a:p>
          <a:p>
            <a:r>
              <a:rPr lang="en-US" dirty="0"/>
              <a:t>Suppose I store tuples with key (</a:t>
            </a:r>
            <a:r>
              <a:rPr lang="en-US" dirty="0" err="1"/>
              <a:t>x,y</a:t>
            </a:r>
            <a:r>
              <a:rPr lang="en-US" dirty="0"/>
              <a:t>) in a </a:t>
            </a:r>
            <a:r>
              <a:rPr lang="en-US" dirty="0" err="1"/>
              <a:t>B+Tree</a:t>
            </a:r>
            <a:endParaRPr lang="en-US" dirty="0"/>
          </a:p>
          <a:p>
            <a:r>
              <a:rPr lang="en-US" dirty="0"/>
              <a:t>Problem: can’t look up y’s in a particular range without also reading x’s</a:t>
            </a:r>
          </a:p>
          <a:p>
            <a:endParaRPr lang="en-US" dirty="0"/>
          </a:p>
          <a:p>
            <a:r>
              <a:rPr lang="en-US" dirty="0"/>
              <a:t>Two multidimension indexes: R-Tree &amp; </a:t>
            </a:r>
            <a:r>
              <a:rPr lang="en-US" dirty="0" err="1"/>
              <a:t>QuadTree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435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FB740-4819-5D4A-B118-A0396DCE7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 for Next Few Lectures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004FFEF-FE3F-AF48-B22A-8C255B280BF3}"/>
              </a:ext>
            </a:extLst>
          </p:cNvPr>
          <p:cNvSpPr/>
          <p:nvPr/>
        </p:nvSpPr>
        <p:spPr>
          <a:xfrm>
            <a:off x="763676" y="1467060"/>
            <a:ext cx="7452527" cy="4220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Admission Control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BA3F3F-3A0A-3A41-957A-D23977973BB5}"/>
              </a:ext>
            </a:extLst>
          </p:cNvPr>
          <p:cNvSpPr/>
          <p:nvPr/>
        </p:nvSpPr>
        <p:spPr>
          <a:xfrm>
            <a:off x="756977" y="1882393"/>
            <a:ext cx="7452527" cy="39858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Connection Management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B6BCA8E-B361-A04D-B834-B2ABFCAD6C4F}"/>
              </a:ext>
            </a:extLst>
          </p:cNvPr>
          <p:cNvSpPr/>
          <p:nvPr/>
        </p:nvSpPr>
        <p:spPr>
          <a:xfrm>
            <a:off x="768700" y="2346292"/>
            <a:ext cx="7452527" cy="3019528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Query System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DE92859-090E-6545-B807-658AD6B8A5FC}"/>
              </a:ext>
            </a:extLst>
          </p:cNvPr>
          <p:cNvSpPr/>
          <p:nvPr/>
        </p:nvSpPr>
        <p:spPr>
          <a:xfrm>
            <a:off x="750278" y="5412714"/>
            <a:ext cx="7452527" cy="1349827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dirty="0">
                <a:ln w="0">
                  <a:solidFill>
                    <a:schemeClr val="accent2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Storage System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D8780BF-1205-C940-B641-A408D1F4127C}"/>
              </a:ext>
            </a:extLst>
          </p:cNvPr>
          <p:cNvSpPr/>
          <p:nvPr/>
        </p:nvSpPr>
        <p:spPr>
          <a:xfrm>
            <a:off x="1117044" y="2805165"/>
            <a:ext cx="1324705" cy="4220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Parser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82FCD0B-F723-5C48-8F8E-AFA8FF174007}"/>
              </a:ext>
            </a:extLst>
          </p:cNvPr>
          <p:cNvSpPr/>
          <p:nvPr/>
        </p:nvSpPr>
        <p:spPr>
          <a:xfrm>
            <a:off x="1118718" y="3459983"/>
            <a:ext cx="1324705" cy="4220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Rewriter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98E0225-120A-D546-A8A7-7CF62DA65E47}"/>
              </a:ext>
            </a:extLst>
          </p:cNvPr>
          <p:cNvSpPr/>
          <p:nvPr/>
        </p:nvSpPr>
        <p:spPr>
          <a:xfrm>
            <a:off x="1118719" y="4123174"/>
            <a:ext cx="1324705" cy="4220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Planner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DE0D933-6CF2-AC44-A444-14061A9EBE9C}"/>
              </a:ext>
            </a:extLst>
          </p:cNvPr>
          <p:cNvSpPr/>
          <p:nvPr/>
        </p:nvSpPr>
        <p:spPr>
          <a:xfrm>
            <a:off x="1120394" y="4777991"/>
            <a:ext cx="1324705" cy="4220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Executor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B46C43B-F831-094E-B7F8-4E91501DFBF5}"/>
              </a:ext>
            </a:extLst>
          </p:cNvPr>
          <p:cNvCxnSpPr>
            <a:stCxn id="10" idx="2"/>
            <a:endCxn id="11" idx="0"/>
          </p:cNvCxnSpPr>
          <p:nvPr/>
        </p:nvCxnSpPr>
        <p:spPr>
          <a:xfrm>
            <a:off x="1779397" y="3227196"/>
            <a:ext cx="1674" cy="23278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340DD67-582C-1F4A-93AC-93E29486EDB6}"/>
              </a:ext>
            </a:extLst>
          </p:cNvPr>
          <p:cNvCxnSpPr>
            <a:cxnSpLocks/>
            <a:stCxn id="11" idx="2"/>
            <a:endCxn id="12" idx="0"/>
          </p:cNvCxnSpPr>
          <p:nvPr/>
        </p:nvCxnSpPr>
        <p:spPr>
          <a:xfrm>
            <a:off x="1781071" y="3882014"/>
            <a:ext cx="1" cy="24116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BE4FD59-0040-314A-AFF4-D50BACA34DCD}"/>
              </a:ext>
            </a:extLst>
          </p:cNvPr>
          <p:cNvCxnSpPr>
            <a:cxnSpLocks/>
            <a:stCxn id="12" idx="2"/>
            <a:endCxn id="13" idx="0"/>
          </p:cNvCxnSpPr>
          <p:nvPr/>
        </p:nvCxnSpPr>
        <p:spPr>
          <a:xfrm>
            <a:off x="1781072" y="4545205"/>
            <a:ext cx="1675" cy="23278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Freeform 27">
            <a:extLst>
              <a:ext uri="{FF2B5EF4-FFF2-40B4-BE49-F238E27FC236}">
                <a16:creationId xmlns:a16="http://schemas.microsoft.com/office/drawing/2014/main" id="{1DC2CC61-ACB2-7949-9615-FC743518909C}"/>
              </a:ext>
            </a:extLst>
          </p:cNvPr>
          <p:cNvSpPr/>
          <p:nvPr/>
        </p:nvSpPr>
        <p:spPr>
          <a:xfrm>
            <a:off x="2532184" y="4007658"/>
            <a:ext cx="432137" cy="614584"/>
          </a:xfrm>
          <a:custGeom>
            <a:avLst/>
            <a:gdLst>
              <a:gd name="connsiteX0" fmla="*/ 0 w 512546"/>
              <a:gd name="connsiteY0" fmla="*/ 212372 h 587572"/>
              <a:gd name="connsiteX1" fmla="*/ 200967 w 512546"/>
              <a:gd name="connsiteY1" fmla="*/ 1357 h 587572"/>
              <a:gd name="connsiteX2" fmla="*/ 512466 w 512546"/>
              <a:gd name="connsiteY2" fmla="*/ 302807 h 587572"/>
              <a:gd name="connsiteX3" fmla="*/ 170822 w 512546"/>
              <a:gd name="connsiteY3" fmla="*/ 584161 h 587572"/>
              <a:gd name="connsiteX4" fmla="*/ 20097 w 512546"/>
              <a:gd name="connsiteY4" fmla="*/ 433436 h 587572"/>
              <a:gd name="connsiteX0" fmla="*/ 0 w 400771"/>
              <a:gd name="connsiteY0" fmla="*/ 212638 h 587838"/>
              <a:gd name="connsiteX1" fmla="*/ 200967 w 400771"/>
              <a:gd name="connsiteY1" fmla="*/ 1623 h 587838"/>
              <a:gd name="connsiteX2" fmla="*/ 400638 w 400771"/>
              <a:gd name="connsiteY2" fmla="*/ 312684 h 587838"/>
              <a:gd name="connsiteX3" fmla="*/ 170822 w 400771"/>
              <a:gd name="connsiteY3" fmla="*/ 584427 h 587838"/>
              <a:gd name="connsiteX4" fmla="*/ 20097 w 400771"/>
              <a:gd name="connsiteY4" fmla="*/ 433702 h 587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0771" h="587838">
                <a:moveTo>
                  <a:pt x="0" y="212638"/>
                </a:moveTo>
                <a:cubicBezTo>
                  <a:pt x="57778" y="99594"/>
                  <a:pt x="134194" y="-15051"/>
                  <a:pt x="200967" y="1623"/>
                </a:cubicBezTo>
                <a:cubicBezTo>
                  <a:pt x="267740" y="18297"/>
                  <a:pt x="405662" y="215550"/>
                  <a:pt x="400638" y="312684"/>
                </a:cubicBezTo>
                <a:cubicBezTo>
                  <a:pt x="395614" y="409818"/>
                  <a:pt x="252884" y="562656"/>
                  <a:pt x="170822" y="584427"/>
                </a:cubicBezTo>
                <a:cubicBezTo>
                  <a:pt x="88761" y="606199"/>
                  <a:pt x="54429" y="519950"/>
                  <a:pt x="20097" y="433702"/>
                </a:cubicBezTo>
              </a:path>
            </a:pathLst>
          </a:custGeom>
          <a:noFill/>
          <a:ln>
            <a:tailEnd type="stealt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F6D1AE5-257D-C640-A95B-AA2554A17AF5}"/>
              </a:ext>
            </a:extLst>
          </p:cNvPr>
          <p:cNvSpPr/>
          <p:nvPr/>
        </p:nvSpPr>
        <p:spPr>
          <a:xfrm>
            <a:off x="2441749" y="5843020"/>
            <a:ext cx="1393369" cy="71019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Access Methods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911F978-9FB5-234C-8CF5-B0E2019E013E}"/>
              </a:ext>
            </a:extLst>
          </p:cNvPr>
          <p:cNvSpPr/>
          <p:nvPr/>
        </p:nvSpPr>
        <p:spPr>
          <a:xfrm>
            <a:off x="3984174" y="5844693"/>
            <a:ext cx="1220872" cy="70852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Buffer Manager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264A138-4BB3-FE4D-8F37-D5A0A880FD58}"/>
              </a:ext>
            </a:extLst>
          </p:cNvPr>
          <p:cNvSpPr/>
          <p:nvPr/>
        </p:nvSpPr>
        <p:spPr>
          <a:xfrm>
            <a:off x="5342376" y="5844694"/>
            <a:ext cx="1148860" cy="70852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Lock Manager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63CB7EE-60DF-7F4A-BC1A-4CBC52076242}"/>
              </a:ext>
            </a:extLst>
          </p:cNvPr>
          <p:cNvSpPr/>
          <p:nvPr/>
        </p:nvSpPr>
        <p:spPr>
          <a:xfrm>
            <a:off x="6628566" y="5843020"/>
            <a:ext cx="1177329" cy="70852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Log Manager</a:t>
            </a:r>
          </a:p>
        </p:txBody>
      </p:sp>
      <p:sp>
        <p:nvSpPr>
          <p:cNvPr id="39" name="Up-Down Arrow 38">
            <a:extLst>
              <a:ext uri="{FF2B5EF4-FFF2-40B4-BE49-F238E27FC236}">
                <a16:creationId xmlns:a16="http://schemas.microsoft.com/office/drawing/2014/main" id="{9EE3D751-F87A-6F46-8673-0BD21C2B6F37}"/>
              </a:ext>
            </a:extLst>
          </p:cNvPr>
          <p:cNvSpPr/>
          <p:nvPr/>
        </p:nvSpPr>
        <p:spPr>
          <a:xfrm>
            <a:off x="4704304" y="4989006"/>
            <a:ext cx="351692" cy="664087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CE6183D-4657-E941-8CA5-27266AEB476F}"/>
              </a:ext>
            </a:extLst>
          </p:cNvPr>
          <p:cNvSpPr txBox="1"/>
          <p:nvPr/>
        </p:nvSpPr>
        <p:spPr>
          <a:xfrm>
            <a:off x="3055530" y="4104778"/>
            <a:ext cx="2149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Lec</a:t>
            </a:r>
            <a:r>
              <a:rPr lang="en-US" dirty="0"/>
              <a:t> 8 - Optimizer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5AAAB03-8BE0-AA44-993E-6E9F04AF35FE}"/>
              </a:ext>
            </a:extLst>
          </p:cNvPr>
          <p:cNvSpPr txBox="1"/>
          <p:nvPr/>
        </p:nvSpPr>
        <p:spPr>
          <a:xfrm>
            <a:off x="4000731" y="2611206"/>
            <a:ext cx="2755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Lec</a:t>
            </a:r>
            <a:r>
              <a:rPr lang="en-US" dirty="0"/>
              <a:t> 9 – Column Stores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FCBCA0-5974-CA48-85FC-81417D85C7AB}"/>
              </a:ext>
            </a:extLst>
          </p:cNvPr>
          <p:cNvSpPr/>
          <p:nvPr/>
        </p:nvSpPr>
        <p:spPr>
          <a:xfrm>
            <a:off x="2467381" y="4836163"/>
            <a:ext cx="23655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Join Algorithms: Today!</a:t>
            </a:r>
          </a:p>
        </p:txBody>
      </p:sp>
    </p:spTree>
    <p:extLst>
      <p:ext uri="{BB962C8B-B14F-4D97-AF65-F5344CB8AC3E}">
        <p14:creationId xmlns:p14="http://schemas.microsoft.com/office/powerpoint/2010/main" val="934838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2691E-A506-E04B-AA4E-63157F872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84668"/>
            <a:ext cx="8229600" cy="1143000"/>
          </a:xfrm>
        </p:spPr>
        <p:txBody>
          <a:bodyPr/>
          <a:lstStyle/>
          <a:p>
            <a:r>
              <a:rPr lang="en-US" dirty="0"/>
              <a:t>Example Index with Key = X, Y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62EDE47-F90B-4348-B2D8-17EE51441DB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55651" y="1181910"/>
          <a:ext cx="3112852" cy="55496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6426">
                  <a:extLst>
                    <a:ext uri="{9D8B030D-6E8A-4147-A177-3AD203B41FA5}">
                      <a16:colId xmlns:a16="http://schemas.microsoft.com/office/drawing/2014/main" val="3921251339"/>
                    </a:ext>
                  </a:extLst>
                </a:gridCol>
                <a:gridCol w="1556426">
                  <a:extLst>
                    <a:ext uri="{9D8B030D-6E8A-4147-A177-3AD203B41FA5}">
                      <a16:colId xmlns:a16="http://schemas.microsoft.com/office/drawing/2014/main" val="3413612936"/>
                    </a:ext>
                  </a:extLst>
                </a:gridCol>
              </a:tblGrid>
              <a:tr h="369975"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313937"/>
                  </a:ext>
                </a:extLst>
              </a:tr>
              <a:tr h="369975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0360503"/>
                  </a:ext>
                </a:extLst>
              </a:tr>
              <a:tr h="369975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6680275"/>
                  </a:ext>
                </a:extLst>
              </a:tr>
              <a:tr h="369975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6875409"/>
                  </a:ext>
                </a:extLst>
              </a:tr>
              <a:tr h="369975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1918225"/>
                  </a:ext>
                </a:extLst>
              </a:tr>
              <a:tr h="369975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442405"/>
                  </a:ext>
                </a:extLst>
              </a:tr>
              <a:tr h="369975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0787352"/>
                  </a:ext>
                </a:extLst>
              </a:tr>
              <a:tr h="369975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670307"/>
                  </a:ext>
                </a:extLst>
              </a:tr>
              <a:tr h="369975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2588611"/>
                  </a:ext>
                </a:extLst>
              </a:tr>
              <a:tr h="369975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2095326"/>
                  </a:ext>
                </a:extLst>
              </a:tr>
              <a:tr h="369975"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2803834"/>
                  </a:ext>
                </a:extLst>
              </a:tr>
              <a:tr h="369975"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042929"/>
                  </a:ext>
                </a:extLst>
              </a:tr>
              <a:tr h="369975"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5277030"/>
                  </a:ext>
                </a:extLst>
              </a:tr>
              <a:tr h="369975"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8483971"/>
                  </a:ext>
                </a:extLst>
              </a:tr>
              <a:tr h="369975">
                <a:tc>
                  <a:txBody>
                    <a:bodyPr/>
                    <a:lstStyle/>
                    <a:p>
                      <a:r>
                        <a:rPr lang="en-US" dirty="0"/>
                        <a:t>11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400175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F8230F1-AEA9-B747-AAEC-392BB149CF97}"/>
              </a:ext>
            </a:extLst>
          </p:cNvPr>
          <p:cNvSpPr txBox="1"/>
          <p:nvPr/>
        </p:nvSpPr>
        <p:spPr>
          <a:xfrm>
            <a:off x="1138628" y="812578"/>
            <a:ext cx="5554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Index sorts data on X, then 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863B9F-EC5C-CF4C-83EB-5BD7EBE467D2}"/>
              </a:ext>
            </a:extLst>
          </p:cNvPr>
          <p:cNvSpPr txBox="1"/>
          <p:nvPr/>
        </p:nvSpPr>
        <p:spPr>
          <a:xfrm>
            <a:off x="4572000" y="2814220"/>
            <a:ext cx="42120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Supports efficient range lookups on X</a:t>
            </a:r>
          </a:p>
          <a:p>
            <a:r>
              <a:rPr lang="en-US" dirty="0"/>
              <a:t>Allows further filtering on Y, but may be inefficient</a:t>
            </a:r>
          </a:p>
          <a:p>
            <a:endParaRPr lang="en-US" dirty="0"/>
          </a:p>
          <a:p>
            <a:r>
              <a:rPr lang="en-US" dirty="0"/>
              <a:t>Doesn’t support lookups on Y</a:t>
            </a:r>
          </a:p>
        </p:txBody>
      </p:sp>
    </p:spTree>
    <p:extLst>
      <p:ext uri="{BB962C8B-B14F-4D97-AF65-F5344CB8AC3E}">
        <p14:creationId xmlns:p14="http://schemas.microsoft.com/office/powerpoint/2010/main" val="15918408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R-Trees / Spatial Indexes</a:t>
            </a:r>
          </a:p>
        </p:txBody>
      </p:sp>
      <p:sp>
        <p:nvSpPr>
          <p:cNvPr id="4" name="Oval 3"/>
          <p:cNvSpPr/>
          <p:nvPr/>
        </p:nvSpPr>
        <p:spPr>
          <a:xfrm>
            <a:off x="3040516" y="3527613"/>
            <a:ext cx="179609" cy="17960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693930" y="4424019"/>
            <a:ext cx="179609" cy="17960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166383" y="2908820"/>
            <a:ext cx="179609" cy="17960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384282" y="3240829"/>
            <a:ext cx="179609" cy="17960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741273" y="4282893"/>
            <a:ext cx="179609" cy="17960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353495" y="5115160"/>
            <a:ext cx="179609" cy="17960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045396" y="5652391"/>
            <a:ext cx="179609" cy="17960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1590819" y="1949808"/>
            <a:ext cx="0" cy="45666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1593357" y="6516463"/>
            <a:ext cx="550526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345992" y="6475840"/>
            <a:ext cx="375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18209" y="3621484"/>
            <a:ext cx="375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878273" y="3383872"/>
            <a:ext cx="500880" cy="50088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018578" y="2739949"/>
            <a:ext cx="500880" cy="50088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207296" y="4980189"/>
            <a:ext cx="500880" cy="50088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544516" y="4282893"/>
            <a:ext cx="500880" cy="50088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223645" y="3084718"/>
            <a:ext cx="500880" cy="50088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580639" y="4128404"/>
            <a:ext cx="500880" cy="50088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899197" y="5483602"/>
            <a:ext cx="500880" cy="50088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562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R-Trees / Spatial Indexes</a:t>
            </a:r>
          </a:p>
        </p:txBody>
      </p:sp>
      <p:sp>
        <p:nvSpPr>
          <p:cNvPr id="4" name="Oval 3"/>
          <p:cNvSpPr/>
          <p:nvPr/>
        </p:nvSpPr>
        <p:spPr>
          <a:xfrm>
            <a:off x="3040516" y="3527613"/>
            <a:ext cx="179609" cy="17960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693930" y="4424019"/>
            <a:ext cx="179609" cy="17960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166383" y="2908820"/>
            <a:ext cx="179609" cy="17960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384282" y="3240829"/>
            <a:ext cx="179609" cy="17960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741273" y="4282893"/>
            <a:ext cx="179609" cy="17960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353495" y="5115160"/>
            <a:ext cx="179609" cy="17960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045396" y="5652391"/>
            <a:ext cx="179609" cy="17960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1590819" y="1949808"/>
            <a:ext cx="0" cy="45666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1593357" y="6516463"/>
            <a:ext cx="550526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345992" y="6475840"/>
            <a:ext cx="375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18209" y="3621484"/>
            <a:ext cx="375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878273" y="3383872"/>
            <a:ext cx="500880" cy="500880"/>
          </a:xfrm>
          <a:prstGeom prst="rect">
            <a:avLst/>
          </a:prstGeom>
          <a:noFill/>
          <a:ln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  <a:prstDash val="dot"/>
              </a:ln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018578" y="2739949"/>
            <a:ext cx="500880" cy="500880"/>
          </a:xfrm>
          <a:prstGeom prst="rect">
            <a:avLst/>
          </a:prstGeom>
          <a:noFill/>
          <a:ln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0000"/>
                </a:solidFill>
                <a:prstDash val="dot"/>
              </a:ln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207296" y="4980189"/>
            <a:ext cx="500880" cy="500880"/>
          </a:xfrm>
          <a:prstGeom prst="rect">
            <a:avLst/>
          </a:prstGeom>
          <a:noFill/>
          <a:ln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  <a:prstDash val="dot"/>
              </a:ln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544516" y="4282893"/>
            <a:ext cx="500880" cy="500880"/>
          </a:xfrm>
          <a:prstGeom prst="rect">
            <a:avLst/>
          </a:prstGeom>
          <a:noFill/>
          <a:ln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  <a:prstDash val="dot"/>
              </a:ln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223645" y="3084718"/>
            <a:ext cx="500880" cy="500880"/>
          </a:xfrm>
          <a:prstGeom prst="rect">
            <a:avLst/>
          </a:prstGeom>
          <a:noFill/>
          <a:ln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  <a:prstDash val="dot"/>
              </a:ln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80639" y="4128404"/>
            <a:ext cx="500880" cy="500880"/>
          </a:xfrm>
          <a:prstGeom prst="rect">
            <a:avLst/>
          </a:prstGeom>
          <a:noFill/>
          <a:ln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  <a:prstDash val="dot"/>
              </a:ln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899197" y="5483602"/>
            <a:ext cx="500880" cy="500880"/>
          </a:xfrm>
          <a:prstGeom prst="rect">
            <a:avLst/>
          </a:prstGeom>
          <a:noFill/>
          <a:ln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  <a:prstDash val="dot"/>
              </a:ln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83932" y="2688637"/>
            <a:ext cx="1824729" cy="132783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074468" y="4066254"/>
            <a:ext cx="2325609" cy="1918228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400077" y="2908820"/>
            <a:ext cx="1593806" cy="1874953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5353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R-Trees / Spatial Indexes</a:t>
            </a:r>
          </a:p>
        </p:txBody>
      </p:sp>
      <p:sp>
        <p:nvSpPr>
          <p:cNvPr id="4" name="Oval 3"/>
          <p:cNvSpPr/>
          <p:nvPr/>
        </p:nvSpPr>
        <p:spPr>
          <a:xfrm>
            <a:off x="3040516" y="3527613"/>
            <a:ext cx="179609" cy="17960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693930" y="4424019"/>
            <a:ext cx="179609" cy="17960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166383" y="2908820"/>
            <a:ext cx="179609" cy="17960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384282" y="3240829"/>
            <a:ext cx="179609" cy="17960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741273" y="4282893"/>
            <a:ext cx="179609" cy="17960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353495" y="5115160"/>
            <a:ext cx="179609" cy="17960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045396" y="5652391"/>
            <a:ext cx="179609" cy="17960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1590819" y="1949808"/>
            <a:ext cx="0" cy="45666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1593357" y="6516463"/>
            <a:ext cx="550526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345992" y="6475840"/>
            <a:ext cx="375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18209" y="3621484"/>
            <a:ext cx="375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878273" y="3383872"/>
            <a:ext cx="500880" cy="500880"/>
          </a:xfrm>
          <a:prstGeom prst="rect">
            <a:avLst/>
          </a:prstGeom>
          <a:noFill/>
          <a:ln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  <a:prstDash val="dot"/>
              </a:ln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018578" y="2739949"/>
            <a:ext cx="500880" cy="500880"/>
          </a:xfrm>
          <a:prstGeom prst="rect">
            <a:avLst/>
          </a:prstGeom>
          <a:noFill/>
          <a:ln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0000"/>
                </a:solidFill>
                <a:prstDash val="dot"/>
              </a:ln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207296" y="4980189"/>
            <a:ext cx="500880" cy="500880"/>
          </a:xfrm>
          <a:prstGeom prst="rect">
            <a:avLst/>
          </a:prstGeom>
          <a:noFill/>
          <a:ln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  <a:prstDash val="dot"/>
              </a:ln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544516" y="4282893"/>
            <a:ext cx="500880" cy="500880"/>
          </a:xfrm>
          <a:prstGeom prst="rect">
            <a:avLst/>
          </a:prstGeom>
          <a:noFill/>
          <a:ln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  <a:prstDash val="dot"/>
              </a:ln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223645" y="3084718"/>
            <a:ext cx="500880" cy="500880"/>
          </a:xfrm>
          <a:prstGeom prst="rect">
            <a:avLst/>
          </a:prstGeom>
          <a:noFill/>
          <a:ln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  <a:prstDash val="dot"/>
              </a:ln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80639" y="4128404"/>
            <a:ext cx="500880" cy="500880"/>
          </a:xfrm>
          <a:prstGeom prst="rect">
            <a:avLst/>
          </a:prstGeom>
          <a:noFill/>
          <a:ln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  <a:prstDash val="dot"/>
              </a:ln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899197" y="5483602"/>
            <a:ext cx="500880" cy="500880"/>
          </a:xfrm>
          <a:prstGeom prst="rect">
            <a:avLst/>
          </a:prstGeom>
          <a:noFill/>
          <a:ln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  <a:prstDash val="dot"/>
              </a:ln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83932" y="2688637"/>
            <a:ext cx="1824729" cy="1327835"/>
          </a:xfrm>
          <a:prstGeom prst="rect">
            <a:avLst/>
          </a:prstGeom>
          <a:noFill/>
          <a:ln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074468" y="4066254"/>
            <a:ext cx="2325609" cy="1918228"/>
          </a:xfrm>
          <a:prstGeom prst="rect">
            <a:avLst/>
          </a:prstGeom>
          <a:noFill/>
          <a:ln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400077" y="2908820"/>
            <a:ext cx="1593806" cy="1874953"/>
          </a:xfrm>
          <a:prstGeom prst="rect">
            <a:avLst/>
          </a:prstGeom>
          <a:noFill/>
          <a:ln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783932" y="2565537"/>
            <a:ext cx="2616145" cy="3418945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416452" y="2565537"/>
            <a:ext cx="2616145" cy="3418945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8357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2878273" y="3383872"/>
            <a:ext cx="500880" cy="500880"/>
            <a:chOff x="2878273" y="3383872"/>
            <a:chExt cx="500880" cy="500880"/>
          </a:xfrm>
        </p:grpSpPr>
        <p:sp>
          <p:nvSpPr>
            <p:cNvPr id="4" name="Oval 3"/>
            <p:cNvSpPr/>
            <p:nvPr/>
          </p:nvSpPr>
          <p:spPr>
            <a:xfrm>
              <a:off x="3040516" y="3527613"/>
              <a:ext cx="179609" cy="17960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878273" y="3383872"/>
              <a:ext cx="500880" cy="500880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  <a:prstDash val="dot"/>
                </a:ln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018578" y="2739949"/>
            <a:ext cx="500880" cy="500880"/>
            <a:chOff x="4018578" y="2739949"/>
            <a:chExt cx="500880" cy="500880"/>
          </a:xfrm>
        </p:grpSpPr>
        <p:sp>
          <p:nvSpPr>
            <p:cNvPr id="6" name="Oval 5"/>
            <p:cNvSpPr/>
            <p:nvPr/>
          </p:nvSpPr>
          <p:spPr>
            <a:xfrm>
              <a:off x="4166383" y="2908820"/>
              <a:ext cx="179609" cy="17960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018578" y="2739949"/>
              <a:ext cx="500880" cy="500880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000000"/>
                  </a:solidFill>
                  <a:prstDash val="dot"/>
                </a:ln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207296" y="4980189"/>
            <a:ext cx="500880" cy="500880"/>
            <a:chOff x="3207296" y="4980189"/>
            <a:chExt cx="500880" cy="500880"/>
          </a:xfrm>
        </p:grpSpPr>
        <p:sp>
          <p:nvSpPr>
            <p:cNvPr id="9" name="Oval 8"/>
            <p:cNvSpPr/>
            <p:nvPr/>
          </p:nvSpPr>
          <p:spPr>
            <a:xfrm>
              <a:off x="3353495" y="5115160"/>
              <a:ext cx="179609" cy="17960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207296" y="4980189"/>
              <a:ext cx="500880" cy="500880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  <a:prstDash val="dot"/>
                </a:ln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544516" y="4282893"/>
            <a:ext cx="500880" cy="500880"/>
            <a:chOff x="4544516" y="4282893"/>
            <a:chExt cx="500880" cy="500880"/>
          </a:xfrm>
        </p:grpSpPr>
        <p:sp>
          <p:nvSpPr>
            <p:cNvPr id="5" name="Oval 4"/>
            <p:cNvSpPr/>
            <p:nvPr/>
          </p:nvSpPr>
          <p:spPr>
            <a:xfrm>
              <a:off x="4693930" y="4424019"/>
              <a:ext cx="179609" cy="17960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544516" y="4282893"/>
              <a:ext cx="500880" cy="500880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  <a:prstDash val="dot"/>
                </a:ln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223645" y="3084718"/>
            <a:ext cx="500880" cy="500880"/>
            <a:chOff x="6223645" y="3084718"/>
            <a:chExt cx="500880" cy="500880"/>
          </a:xfrm>
        </p:grpSpPr>
        <p:sp>
          <p:nvSpPr>
            <p:cNvPr id="7" name="Oval 6"/>
            <p:cNvSpPr/>
            <p:nvPr/>
          </p:nvSpPr>
          <p:spPr>
            <a:xfrm>
              <a:off x="6384282" y="3240829"/>
              <a:ext cx="179609" cy="17960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223645" y="3084718"/>
              <a:ext cx="500880" cy="500880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  <a:prstDash val="dot"/>
                </a:ln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580639" y="4128404"/>
            <a:ext cx="500880" cy="500880"/>
            <a:chOff x="5580639" y="4128404"/>
            <a:chExt cx="500880" cy="500880"/>
          </a:xfrm>
        </p:grpSpPr>
        <p:sp>
          <p:nvSpPr>
            <p:cNvPr id="8" name="Oval 7"/>
            <p:cNvSpPr/>
            <p:nvPr/>
          </p:nvSpPr>
          <p:spPr>
            <a:xfrm>
              <a:off x="5741273" y="4282893"/>
              <a:ext cx="179609" cy="17960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580639" y="4128404"/>
              <a:ext cx="500880" cy="500880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  <a:prstDash val="dot"/>
                </a:ln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899197" y="5483602"/>
            <a:ext cx="500880" cy="500880"/>
            <a:chOff x="4899197" y="5483602"/>
            <a:chExt cx="500880" cy="500880"/>
          </a:xfrm>
        </p:grpSpPr>
        <p:sp>
          <p:nvSpPr>
            <p:cNvPr id="10" name="Oval 9"/>
            <p:cNvSpPr/>
            <p:nvPr/>
          </p:nvSpPr>
          <p:spPr>
            <a:xfrm>
              <a:off x="5045396" y="5652391"/>
              <a:ext cx="179609" cy="17960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899197" y="5483602"/>
              <a:ext cx="500880" cy="500880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  <a:prstDash val="dot"/>
                </a:ln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2783932" y="2688637"/>
            <a:ext cx="1824729" cy="1327835"/>
          </a:xfrm>
          <a:prstGeom prst="rect">
            <a:avLst/>
          </a:prstGeom>
          <a:noFill/>
          <a:ln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074468" y="4066254"/>
            <a:ext cx="2325609" cy="1918228"/>
          </a:xfrm>
          <a:prstGeom prst="rect">
            <a:avLst/>
          </a:prstGeom>
          <a:noFill/>
          <a:ln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400077" y="2908820"/>
            <a:ext cx="1593806" cy="1874953"/>
          </a:xfrm>
          <a:prstGeom prst="rect">
            <a:avLst/>
          </a:prstGeom>
          <a:noFill/>
          <a:ln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783932" y="2565537"/>
            <a:ext cx="2616145" cy="3418945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416452" y="2565537"/>
            <a:ext cx="2616145" cy="3418945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198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09233E-6 2.97247E-6 L -0.11506 -0.3398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62" y="-1700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9.92711E-7 -5.04973E-6 L 0.03367 -0.33982 " pathEditMode="relative" ptsTypes="AA">
                                      <p:cBhvr>
                                        <p:cTn id="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2027E-6 3.81679E-7 L -0.21035 0.1660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17" y="830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8028E-6 -4.64955E-7 L 0.04043 -0.0441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3" y="-222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1996E-6 9.20657E-7 L 0.15446 0.1276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23" y="6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7928E-7 4.91094E-6 L 0.17529 0.4198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64" y="2098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7352E-6 -2.88226E-6 L 0.14526 0.2630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54" y="13139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31E-6 -8.81332E-7 L 0.03228 0.0682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4" y="340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7994E-6 -4.21698E-6 L -0.02707 0.2512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4" y="12561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217E-6 -2.17442E-6 L 0.03506 0.1385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3" y="6916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7386E-6 -3.40736E-6 L -0.11333 0.333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75" y="16678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6328E-6 2.8545E-6 L -0.33409 0.42008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13" y="210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4" grpId="0" animBg="1"/>
      <p:bldP spid="25" grpId="0" animBg="1"/>
      <p:bldP spid="11" grpId="0" animBg="1"/>
      <p:bldP spid="2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4-09-24 at 9.04.51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057" r="-18057"/>
          <a:stretch>
            <a:fillRect/>
          </a:stretch>
        </p:blipFill>
        <p:spPr>
          <a:xfrm>
            <a:off x="-1679105" y="23094"/>
            <a:ext cx="12466930" cy="6858000"/>
          </a:xfrm>
        </p:spPr>
      </p:pic>
      <p:sp>
        <p:nvSpPr>
          <p:cNvPr id="78" name="Rectangle 77"/>
          <p:cNvSpPr/>
          <p:nvPr/>
        </p:nvSpPr>
        <p:spPr>
          <a:xfrm>
            <a:off x="1744769" y="243725"/>
            <a:ext cx="2591495" cy="3373681"/>
          </a:xfrm>
          <a:prstGeom prst="rect">
            <a:avLst/>
          </a:prstGeom>
          <a:solidFill>
            <a:schemeClr val="accent4">
              <a:lumMod val="20000"/>
              <a:lumOff val="80000"/>
              <a:alpha val="61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0" y="12819"/>
            <a:ext cx="2514520" cy="192415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2078328" y="3643062"/>
            <a:ext cx="192437" cy="16676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2912224" y="0"/>
            <a:ext cx="1794537" cy="2308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695481" y="0"/>
            <a:ext cx="2476032" cy="2308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923503" y="3654357"/>
            <a:ext cx="1836124" cy="11698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056051" y="3643062"/>
            <a:ext cx="590142" cy="14110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1205943" y="5142368"/>
            <a:ext cx="447472" cy="4761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667795" y="5131073"/>
            <a:ext cx="449020" cy="55159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3694805" y="5693950"/>
            <a:ext cx="870835" cy="24525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4541531" y="5708319"/>
            <a:ext cx="12829" cy="28220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541531" y="5669837"/>
            <a:ext cx="923701" cy="28220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7158684" y="5681122"/>
            <a:ext cx="370496" cy="2580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7684680" y="5682655"/>
            <a:ext cx="397705" cy="25655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6" name="Group 55"/>
          <p:cNvGrpSpPr/>
          <p:nvPr/>
        </p:nvGrpSpPr>
        <p:grpSpPr>
          <a:xfrm>
            <a:off x="141121" y="230897"/>
            <a:ext cx="2219449" cy="1445734"/>
            <a:chOff x="2783932" y="2565537"/>
            <a:chExt cx="5248665" cy="3418945"/>
          </a:xfrm>
        </p:grpSpPr>
        <p:sp>
          <p:nvSpPr>
            <p:cNvPr id="57" name="Rectangle 56"/>
            <p:cNvSpPr/>
            <p:nvPr/>
          </p:nvSpPr>
          <p:spPr>
            <a:xfrm>
              <a:off x="2783932" y="2565537"/>
              <a:ext cx="2616145" cy="341894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5416452" y="2565537"/>
              <a:ext cx="2616145" cy="341894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3040516" y="3527613"/>
              <a:ext cx="179609" cy="17960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4693930" y="4424019"/>
              <a:ext cx="179609" cy="17960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4166383" y="2908820"/>
              <a:ext cx="179609" cy="17960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6384282" y="3240829"/>
              <a:ext cx="179609" cy="17960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5741273" y="4282893"/>
              <a:ext cx="179609" cy="17960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3353495" y="5115160"/>
              <a:ext cx="179609" cy="17960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5045396" y="5652391"/>
              <a:ext cx="179609" cy="17960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2878273" y="3383872"/>
              <a:ext cx="500880" cy="500880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  <a:prstDash val="dot"/>
                </a:ln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4018578" y="2739949"/>
              <a:ext cx="500880" cy="500880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000000"/>
                  </a:solidFill>
                  <a:prstDash val="dot"/>
                </a:ln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3207296" y="4980189"/>
              <a:ext cx="500880" cy="500880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  <a:prstDash val="dot"/>
                </a:ln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4544516" y="4282893"/>
              <a:ext cx="500880" cy="500880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  <a:prstDash val="dot"/>
                </a:ln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6223645" y="3084718"/>
              <a:ext cx="500880" cy="500880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  <a:prstDash val="dot"/>
                </a:ln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5580639" y="4128404"/>
              <a:ext cx="500880" cy="500880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  <a:prstDash val="dot"/>
                </a:ln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4899197" y="5483602"/>
              <a:ext cx="500880" cy="500880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  <a:prstDash val="dot"/>
                </a:ln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2783932" y="2688637"/>
              <a:ext cx="1824729" cy="1327835"/>
            </a:xfrm>
            <a:prstGeom prst="rect">
              <a:avLst/>
            </a:prstGeom>
            <a:noFill/>
            <a:ln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3074468" y="4066254"/>
              <a:ext cx="2325609" cy="1918228"/>
            </a:xfrm>
            <a:prstGeom prst="rect">
              <a:avLst/>
            </a:prstGeom>
            <a:noFill/>
            <a:ln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5400077" y="2908820"/>
              <a:ext cx="1593806" cy="1874953"/>
            </a:xfrm>
            <a:prstGeom prst="rect">
              <a:avLst/>
            </a:prstGeom>
            <a:noFill/>
            <a:ln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Rectangle 76"/>
          <p:cNvSpPr/>
          <p:nvPr/>
        </p:nvSpPr>
        <p:spPr>
          <a:xfrm>
            <a:off x="859556" y="923592"/>
            <a:ext cx="679946" cy="384831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Q</a:t>
            </a:r>
          </a:p>
        </p:txBody>
      </p:sp>
      <p:sp>
        <p:nvSpPr>
          <p:cNvPr id="79" name="Rectangle 78"/>
          <p:cNvSpPr/>
          <p:nvPr/>
        </p:nvSpPr>
        <p:spPr>
          <a:xfrm>
            <a:off x="3436671" y="3744152"/>
            <a:ext cx="2323632" cy="1938512"/>
          </a:xfrm>
          <a:prstGeom prst="rect">
            <a:avLst/>
          </a:prstGeom>
          <a:solidFill>
            <a:schemeClr val="accent4">
              <a:lumMod val="20000"/>
              <a:lumOff val="80000"/>
              <a:alpha val="61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5179890" y="5948981"/>
            <a:ext cx="516268" cy="528999"/>
          </a:xfrm>
          <a:prstGeom prst="rect">
            <a:avLst/>
          </a:prstGeom>
          <a:solidFill>
            <a:schemeClr val="accent4">
              <a:lumMod val="20000"/>
              <a:lumOff val="80000"/>
              <a:alpha val="61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5733095" y="229365"/>
            <a:ext cx="2591495" cy="3373681"/>
          </a:xfrm>
          <a:prstGeom prst="rect">
            <a:avLst/>
          </a:prstGeom>
          <a:solidFill>
            <a:schemeClr val="accent4">
              <a:lumMod val="20000"/>
              <a:lumOff val="80000"/>
              <a:alpha val="61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6809195" y="3806757"/>
            <a:ext cx="1555431" cy="1837424"/>
          </a:xfrm>
          <a:prstGeom prst="rect">
            <a:avLst/>
          </a:prstGeom>
          <a:solidFill>
            <a:schemeClr val="accent4">
              <a:lumMod val="20000"/>
              <a:lumOff val="80000"/>
              <a:alpha val="61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6910278" y="5947448"/>
            <a:ext cx="517819" cy="504877"/>
          </a:xfrm>
          <a:prstGeom prst="rect">
            <a:avLst/>
          </a:prstGeom>
          <a:solidFill>
            <a:schemeClr val="accent4">
              <a:lumMod val="20000"/>
              <a:lumOff val="80000"/>
              <a:alpha val="61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769E62-B5DC-E84C-BA42-F7FB210460CC}"/>
              </a:ext>
            </a:extLst>
          </p:cNvPr>
          <p:cNvSpPr txBox="1"/>
          <p:nvPr/>
        </p:nvSpPr>
        <p:spPr>
          <a:xfrm>
            <a:off x="3841565" y="1480962"/>
            <a:ext cx="2121704" cy="9233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Allows lookups on any sized region of X or Y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1E5AC5B0-B35D-7F44-90E2-97F990EB1F6D}"/>
              </a:ext>
            </a:extLst>
          </p:cNvPr>
          <p:cNvSpPr/>
          <p:nvPr/>
        </p:nvSpPr>
        <p:spPr>
          <a:xfrm>
            <a:off x="-229823" y="6354368"/>
            <a:ext cx="3766475" cy="480538"/>
          </a:xfrm>
          <a:prstGeom prst="rect">
            <a:avLst/>
          </a:prstGeom>
          <a:ln>
            <a:noFill/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Heap File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0C5CDDCA-91EE-5643-BE30-AA4F69B6CF45}"/>
              </a:ext>
            </a:extLst>
          </p:cNvPr>
          <p:cNvCxnSpPr>
            <a:cxnSpLocks/>
          </p:cNvCxnSpPr>
          <p:nvPr/>
        </p:nvCxnSpPr>
        <p:spPr>
          <a:xfrm flipH="1">
            <a:off x="725704" y="5939209"/>
            <a:ext cx="521679" cy="55159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52E97DA4-A1EA-454F-8635-FA4C5386E5D3}"/>
              </a:ext>
            </a:extLst>
          </p:cNvPr>
          <p:cNvCxnSpPr>
            <a:cxnSpLocks/>
          </p:cNvCxnSpPr>
          <p:nvPr/>
        </p:nvCxnSpPr>
        <p:spPr>
          <a:xfrm>
            <a:off x="2078329" y="5960267"/>
            <a:ext cx="537549" cy="530532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2B4B6F85-6E23-E54B-847F-148242E1BBC6}"/>
              </a:ext>
            </a:extLst>
          </p:cNvPr>
          <p:cNvCxnSpPr>
            <a:cxnSpLocks/>
          </p:cNvCxnSpPr>
          <p:nvPr/>
        </p:nvCxnSpPr>
        <p:spPr>
          <a:xfrm flipH="1">
            <a:off x="2912224" y="6234245"/>
            <a:ext cx="782582" cy="256554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0B72ABBA-C7AD-5D4B-9D81-FA8D434501FD}"/>
              </a:ext>
            </a:extLst>
          </p:cNvPr>
          <p:cNvCxnSpPr>
            <a:cxnSpLocks/>
          </p:cNvCxnSpPr>
          <p:nvPr/>
        </p:nvCxnSpPr>
        <p:spPr>
          <a:xfrm flipH="1">
            <a:off x="392816" y="6234245"/>
            <a:ext cx="4028714" cy="392849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0252E917-3267-0743-AC7B-D3B52927481A}"/>
              </a:ext>
            </a:extLst>
          </p:cNvPr>
          <p:cNvCxnSpPr>
            <a:cxnSpLocks/>
          </p:cNvCxnSpPr>
          <p:nvPr/>
        </p:nvCxnSpPr>
        <p:spPr>
          <a:xfrm flipH="1">
            <a:off x="3078450" y="6246330"/>
            <a:ext cx="3987221" cy="353623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C4ADBFBE-3213-CA4B-9FD3-9DC507A73536}"/>
              </a:ext>
            </a:extLst>
          </p:cNvPr>
          <p:cNvCxnSpPr>
            <a:cxnSpLocks/>
          </p:cNvCxnSpPr>
          <p:nvPr/>
        </p:nvCxnSpPr>
        <p:spPr>
          <a:xfrm flipH="1">
            <a:off x="545216" y="6386645"/>
            <a:ext cx="4028714" cy="392849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CFEC81B2-3193-1548-BACF-DC6B3C822362}"/>
              </a:ext>
            </a:extLst>
          </p:cNvPr>
          <p:cNvCxnSpPr>
            <a:cxnSpLocks/>
          </p:cNvCxnSpPr>
          <p:nvPr/>
        </p:nvCxnSpPr>
        <p:spPr>
          <a:xfrm flipH="1">
            <a:off x="103622" y="6242476"/>
            <a:ext cx="7978763" cy="309786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3595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76" grpId="0" animBg="1"/>
      <p:bldP spid="77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Quad-Tree</a:t>
            </a:r>
          </a:p>
        </p:txBody>
      </p:sp>
      <p:sp>
        <p:nvSpPr>
          <p:cNvPr id="4" name="Oval 3"/>
          <p:cNvSpPr/>
          <p:nvPr/>
        </p:nvSpPr>
        <p:spPr>
          <a:xfrm>
            <a:off x="3040516" y="3527613"/>
            <a:ext cx="179609" cy="17960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693930" y="4424019"/>
            <a:ext cx="179609" cy="17960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166383" y="2908820"/>
            <a:ext cx="179609" cy="17960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384282" y="3240829"/>
            <a:ext cx="179609" cy="17960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741273" y="4282893"/>
            <a:ext cx="179609" cy="17960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353495" y="5115160"/>
            <a:ext cx="179609" cy="17960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045396" y="5652391"/>
            <a:ext cx="179609" cy="17960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1590819" y="1949808"/>
            <a:ext cx="0" cy="45666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345992" y="6475840"/>
            <a:ext cx="375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18209" y="3621484"/>
            <a:ext cx="375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3" name="Rectangle 2"/>
          <p:cNvSpPr/>
          <p:nvPr/>
        </p:nvSpPr>
        <p:spPr>
          <a:xfrm>
            <a:off x="1577989" y="1949808"/>
            <a:ext cx="5503720" cy="4553827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602097" y="1973931"/>
            <a:ext cx="5503720" cy="4553827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1746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Quad-Tree</a:t>
            </a:r>
          </a:p>
        </p:txBody>
      </p:sp>
      <p:sp>
        <p:nvSpPr>
          <p:cNvPr id="4" name="Oval 3"/>
          <p:cNvSpPr/>
          <p:nvPr/>
        </p:nvSpPr>
        <p:spPr>
          <a:xfrm>
            <a:off x="3040516" y="3527613"/>
            <a:ext cx="179609" cy="17960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693930" y="4424019"/>
            <a:ext cx="179609" cy="17960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166383" y="2908820"/>
            <a:ext cx="179609" cy="17960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384282" y="3240829"/>
            <a:ext cx="179609" cy="17960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741273" y="4282893"/>
            <a:ext cx="179609" cy="17960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353495" y="5115160"/>
            <a:ext cx="179609" cy="17960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045396" y="5652391"/>
            <a:ext cx="179609" cy="17960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345992" y="6475840"/>
            <a:ext cx="375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18209" y="3621484"/>
            <a:ext cx="375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613376" y="1972399"/>
            <a:ext cx="2735717" cy="2312047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357271" y="1970867"/>
            <a:ext cx="2735717" cy="2312047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611826" y="4292678"/>
            <a:ext cx="2735717" cy="2312047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5721" y="4291146"/>
            <a:ext cx="2735717" cy="2312047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2304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Quad-Tree</a:t>
            </a:r>
          </a:p>
        </p:txBody>
      </p:sp>
      <p:sp>
        <p:nvSpPr>
          <p:cNvPr id="4" name="Oval 3"/>
          <p:cNvSpPr/>
          <p:nvPr/>
        </p:nvSpPr>
        <p:spPr>
          <a:xfrm>
            <a:off x="3040516" y="3527613"/>
            <a:ext cx="179609" cy="17960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693930" y="4424019"/>
            <a:ext cx="179609" cy="17960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166383" y="2908820"/>
            <a:ext cx="179609" cy="17960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384282" y="3240829"/>
            <a:ext cx="179609" cy="17960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741273" y="4282893"/>
            <a:ext cx="179609" cy="17960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353495" y="5115160"/>
            <a:ext cx="179609" cy="17960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045396" y="5652391"/>
            <a:ext cx="179609" cy="17960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345992" y="6475840"/>
            <a:ext cx="375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18209" y="3621484"/>
            <a:ext cx="375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357271" y="1970867"/>
            <a:ext cx="2735717" cy="2312047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611826" y="4292678"/>
            <a:ext cx="2735717" cy="2312047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624655" y="1970867"/>
            <a:ext cx="1364545" cy="118474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995827" y="1969335"/>
            <a:ext cx="1364545" cy="118474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621555" y="3147950"/>
            <a:ext cx="1364545" cy="1123668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992728" y="3146418"/>
            <a:ext cx="1364545" cy="1123668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363901" y="4286550"/>
            <a:ext cx="1364545" cy="1123668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362351" y="5413282"/>
            <a:ext cx="1364545" cy="1188378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5735073" y="4285018"/>
            <a:ext cx="1364545" cy="1123668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733523" y="5411750"/>
            <a:ext cx="1364545" cy="1188378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299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3F76082-3DF3-4E4B-BD06-D95D03C2E152}"/>
              </a:ext>
            </a:extLst>
          </p:cNvPr>
          <p:cNvSpPr txBox="1">
            <a:spLocks/>
          </p:cNvSpPr>
          <p:nvPr/>
        </p:nvSpPr>
        <p:spPr>
          <a:xfrm>
            <a:off x="-2366813" y="3678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Quad-Tree</a:t>
            </a:r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9F2FBD6-7D65-A743-8D83-2B60454E8E02}"/>
              </a:ext>
            </a:extLst>
          </p:cNvPr>
          <p:cNvSpPr/>
          <p:nvPr/>
        </p:nvSpPr>
        <p:spPr>
          <a:xfrm>
            <a:off x="2067124" y="5866037"/>
            <a:ext cx="97117" cy="971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1F2E590-B5A2-054B-AECA-73365FF79124}"/>
              </a:ext>
            </a:extLst>
          </p:cNvPr>
          <p:cNvSpPr/>
          <p:nvPr/>
        </p:nvSpPr>
        <p:spPr>
          <a:xfrm>
            <a:off x="7280330" y="5095308"/>
            <a:ext cx="97117" cy="971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1B82AF7-0F61-1D4E-9C05-E106D2AF20BD}"/>
              </a:ext>
            </a:extLst>
          </p:cNvPr>
          <p:cNvSpPr/>
          <p:nvPr/>
        </p:nvSpPr>
        <p:spPr>
          <a:xfrm>
            <a:off x="2675898" y="5531445"/>
            <a:ext cx="97117" cy="971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31A5B9C-7675-7E40-829E-7FC3E4A9F007}"/>
              </a:ext>
            </a:extLst>
          </p:cNvPr>
          <p:cNvSpPr/>
          <p:nvPr/>
        </p:nvSpPr>
        <p:spPr>
          <a:xfrm>
            <a:off x="6224928" y="3987246"/>
            <a:ext cx="97117" cy="971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54EFE5C-305C-DA4F-98A7-E4A682DE41AF}"/>
              </a:ext>
            </a:extLst>
          </p:cNvPr>
          <p:cNvSpPr/>
          <p:nvPr/>
        </p:nvSpPr>
        <p:spPr>
          <a:xfrm>
            <a:off x="7846645" y="5018999"/>
            <a:ext cx="97117" cy="971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23CC29E-7EE3-024B-86F8-E56EB4185ECF}"/>
              </a:ext>
            </a:extLst>
          </p:cNvPr>
          <p:cNvSpPr/>
          <p:nvPr/>
        </p:nvSpPr>
        <p:spPr>
          <a:xfrm>
            <a:off x="4238894" y="3738014"/>
            <a:ext cx="97117" cy="971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495DAE7-57F1-3649-B27D-DEC0C5E07F4B}"/>
              </a:ext>
            </a:extLst>
          </p:cNvPr>
          <p:cNvSpPr/>
          <p:nvPr/>
        </p:nvSpPr>
        <p:spPr>
          <a:xfrm>
            <a:off x="7470374" y="5759508"/>
            <a:ext cx="97117" cy="971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6FAE929-8443-0F44-BFDC-1ED803CE9175}"/>
              </a:ext>
            </a:extLst>
          </p:cNvPr>
          <p:cNvSpPr/>
          <p:nvPr/>
        </p:nvSpPr>
        <p:spPr>
          <a:xfrm>
            <a:off x="5128892" y="3300557"/>
            <a:ext cx="1479246" cy="125016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1D85952-7382-3F49-BFB8-F82A3495E902}"/>
              </a:ext>
            </a:extLst>
          </p:cNvPr>
          <p:cNvSpPr/>
          <p:nvPr/>
        </p:nvSpPr>
        <p:spPr>
          <a:xfrm>
            <a:off x="3297146" y="3293285"/>
            <a:ext cx="1479246" cy="125016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808D521-C05A-4E48-974A-954F55C85EF1}"/>
              </a:ext>
            </a:extLst>
          </p:cNvPr>
          <p:cNvSpPr/>
          <p:nvPr/>
        </p:nvSpPr>
        <p:spPr>
          <a:xfrm>
            <a:off x="1301546" y="5024279"/>
            <a:ext cx="737831" cy="64061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C0E043F-19D4-794C-8D95-CA7EEA353FDC}"/>
              </a:ext>
            </a:extLst>
          </p:cNvPr>
          <p:cNvSpPr/>
          <p:nvPr/>
        </p:nvSpPr>
        <p:spPr>
          <a:xfrm>
            <a:off x="2042960" y="5023451"/>
            <a:ext cx="737831" cy="64061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6D31D48-2652-4B49-B8EF-DBDA02807247}"/>
              </a:ext>
            </a:extLst>
          </p:cNvPr>
          <p:cNvSpPr/>
          <p:nvPr/>
        </p:nvSpPr>
        <p:spPr>
          <a:xfrm>
            <a:off x="1299870" y="5660747"/>
            <a:ext cx="737831" cy="60758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9EBE166-00EC-4045-BCC4-49C34A08030D}"/>
              </a:ext>
            </a:extLst>
          </p:cNvPr>
          <p:cNvSpPr/>
          <p:nvPr/>
        </p:nvSpPr>
        <p:spPr>
          <a:xfrm>
            <a:off x="2041285" y="5659918"/>
            <a:ext cx="737831" cy="60758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BD77432-707C-9443-AAA0-95CD86F4F69B}"/>
              </a:ext>
            </a:extLst>
          </p:cNvPr>
          <p:cNvSpPr/>
          <p:nvPr/>
        </p:nvSpPr>
        <p:spPr>
          <a:xfrm>
            <a:off x="7101878" y="5020977"/>
            <a:ext cx="737831" cy="60758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7348877-6B25-044D-83AE-5C798C11D360}"/>
              </a:ext>
            </a:extLst>
          </p:cNvPr>
          <p:cNvSpPr/>
          <p:nvPr/>
        </p:nvSpPr>
        <p:spPr>
          <a:xfrm>
            <a:off x="7101040" y="5630218"/>
            <a:ext cx="737831" cy="64257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7036A88-01F2-D640-95F5-1A911609F1AF}"/>
              </a:ext>
            </a:extLst>
          </p:cNvPr>
          <p:cNvSpPr/>
          <p:nvPr/>
        </p:nvSpPr>
        <p:spPr>
          <a:xfrm>
            <a:off x="7843293" y="5020148"/>
            <a:ext cx="737831" cy="60758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DF7FABE-42C8-7E45-B97F-00DCBE06B5AC}"/>
              </a:ext>
            </a:extLst>
          </p:cNvPr>
          <p:cNvSpPr/>
          <p:nvPr/>
        </p:nvSpPr>
        <p:spPr>
          <a:xfrm>
            <a:off x="7842455" y="5629390"/>
            <a:ext cx="737831" cy="64257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276EB0F-62BE-1F44-A429-E4A6083C64B0}"/>
              </a:ext>
            </a:extLst>
          </p:cNvPr>
          <p:cNvGrpSpPr/>
          <p:nvPr/>
        </p:nvGrpSpPr>
        <p:grpSpPr>
          <a:xfrm>
            <a:off x="3811587" y="504522"/>
            <a:ext cx="2712693" cy="2292587"/>
            <a:chOff x="3811587" y="504522"/>
            <a:chExt cx="2712693" cy="2292587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9DC02FF-F608-D949-9CBF-56A82419AC94}"/>
                </a:ext>
              </a:extLst>
            </p:cNvPr>
            <p:cNvSpPr/>
            <p:nvPr/>
          </p:nvSpPr>
          <p:spPr>
            <a:xfrm>
              <a:off x="3811587" y="504522"/>
              <a:ext cx="2712693" cy="229258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Donut 25">
              <a:extLst>
                <a:ext uri="{FF2B5EF4-FFF2-40B4-BE49-F238E27FC236}">
                  <a16:creationId xmlns:a16="http://schemas.microsoft.com/office/drawing/2014/main" id="{0B0BE727-9BE2-214A-814F-C5B30B62A5B2}"/>
                </a:ext>
              </a:extLst>
            </p:cNvPr>
            <p:cNvSpPr/>
            <p:nvPr/>
          </p:nvSpPr>
          <p:spPr>
            <a:xfrm>
              <a:off x="4354223" y="1073537"/>
              <a:ext cx="120980" cy="120980"/>
            </a:xfrm>
            <a:prstGeom prst="donu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7" name="Donut 26">
              <a:extLst>
                <a:ext uri="{FF2B5EF4-FFF2-40B4-BE49-F238E27FC236}">
                  <a16:creationId xmlns:a16="http://schemas.microsoft.com/office/drawing/2014/main" id="{E1179420-7AB4-8247-B05C-E17400D49EDB}"/>
                </a:ext>
              </a:extLst>
            </p:cNvPr>
            <p:cNvSpPr/>
            <p:nvPr/>
          </p:nvSpPr>
          <p:spPr>
            <a:xfrm>
              <a:off x="4344576" y="2232926"/>
              <a:ext cx="120980" cy="120980"/>
            </a:xfrm>
            <a:prstGeom prst="donu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8" name="Donut 27">
              <a:extLst>
                <a:ext uri="{FF2B5EF4-FFF2-40B4-BE49-F238E27FC236}">
                  <a16:creationId xmlns:a16="http://schemas.microsoft.com/office/drawing/2014/main" id="{D603E4E9-8D1E-804A-9279-829694562716}"/>
                </a:ext>
              </a:extLst>
            </p:cNvPr>
            <p:cNvSpPr/>
            <p:nvPr/>
          </p:nvSpPr>
          <p:spPr>
            <a:xfrm>
              <a:off x="5862787" y="2269579"/>
              <a:ext cx="120980" cy="120980"/>
            </a:xfrm>
            <a:prstGeom prst="donu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" name="Donut 28">
              <a:extLst>
                <a:ext uri="{FF2B5EF4-FFF2-40B4-BE49-F238E27FC236}">
                  <a16:creationId xmlns:a16="http://schemas.microsoft.com/office/drawing/2014/main" id="{DE091160-0D19-1647-8473-32756052B0DD}"/>
                </a:ext>
              </a:extLst>
            </p:cNvPr>
            <p:cNvSpPr/>
            <p:nvPr/>
          </p:nvSpPr>
          <p:spPr>
            <a:xfrm>
              <a:off x="5864715" y="1044593"/>
              <a:ext cx="120980" cy="120980"/>
            </a:xfrm>
            <a:prstGeom prst="donu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CD1B8495-63C8-7247-9273-B567CDF27FFC}"/>
              </a:ext>
            </a:extLst>
          </p:cNvPr>
          <p:cNvSpPr txBox="1"/>
          <p:nvPr/>
        </p:nvSpPr>
        <p:spPr>
          <a:xfrm>
            <a:off x="6570433" y="1307522"/>
            <a:ext cx="1566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Intermediate node – points to 4 child nodes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6C188C1-3344-F24B-A7C3-EE26F352C558}"/>
              </a:ext>
            </a:extLst>
          </p:cNvPr>
          <p:cNvSpPr txBox="1"/>
          <p:nvPr/>
        </p:nvSpPr>
        <p:spPr>
          <a:xfrm>
            <a:off x="77738" y="5175521"/>
            <a:ext cx="1165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Leaf pages – 1 pointer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246D193-82D4-E549-9924-575786F7F9CA}"/>
              </a:ext>
            </a:extLst>
          </p:cNvPr>
          <p:cNvGrpSpPr/>
          <p:nvPr/>
        </p:nvGrpSpPr>
        <p:grpSpPr>
          <a:xfrm>
            <a:off x="1245986" y="3308463"/>
            <a:ext cx="1529766" cy="1292856"/>
            <a:chOff x="3811587" y="504522"/>
            <a:chExt cx="2712693" cy="2292587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CF886237-C0D8-7143-BE40-609B0284561D}"/>
                </a:ext>
              </a:extLst>
            </p:cNvPr>
            <p:cNvSpPr/>
            <p:nvPr/>
          </p:nvSpPr>
          <p:spPr>
            <a:xfrm>
              <a:off x="3811587" y="504522"/>
              <a:ext cx="2712693" cy="229258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  <a:highlight>
                  <a:srgbClr val="00FF00"/>
                </a:highlight>
              </a:endParaRPr>
            </a:p>
          </p:txBody>
        </p:sp>
        <p:sp>
          <p:nvSpPr>
            <p:cNvPr id="35" name="Donut 34">
              <a:extLst>
                <a:ext uri="{FF2B5EF4-FFF2-40B4-BE49-F238E27FC236}">
                  <a16:creationId xmlns:a16="http://schemas.microsoft.com/office/drawing/2014/main" id="{C59310CA-3A54-854D-B3E5-068DC6FFEE1F}"/>
                </a:ext>
              </a:extLst>
            </p:cNvPr>
            <p:cNvSpPr/>
            <p:nvPr/>
          </p:nvSpPr>
          <p:spPr>
            <a:xfrm>
              <a:off x="4354223" y="1073537"/>
              <a:ext cx="120980" cy="120980"/>
            </a:xfrm>
            <a:prstGeom prst="donu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" name="Donut 35">
              <a:extLst>
                <a:ext uri="{FF2B5EF4-FFF2-40B4-BE49-F238E27FC236}">
                  <a16:creationId xmlns:a16="http://schemas.microsoft.com/office/drawing/2014/main" id="{415156D8-E33C-3447-B69C-B30D0E5CC03A}"/>
                </a:ext>
              </a:extLst>
            </p:cNvPr>
            <p:cNvSpPr/>
            <p:nvPr/>
          </p:nvSpPr>
          <p:spPr>
            <a:xfrm>
              <a:off x="4344576" y="2232926"/>
              <a:ext cx="120980" cy="120980"/>
            </a:xfrm>
            <a:prstGeom prst="donu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7" name="Donut 36">
              <a:extLst>
                <a:ext uri="{FF2B5EF4-FFF2-40B4-BE49-F238E27FC236}">
                  <a16:creationId xmlns:a16="http://schemas.microsoft.com/office/drawing/2014/main" id="{97045B29-855F-2F49-BEC9-B6194F2E431C}"/>
                </a:ext>
              </a:extLst>
            </p:cNvPr>
            <p:cNvSpPr/>
            <p:nvPr/>
          </p:nvSpPr>
          <p:spPr>
            <a:xfrm>
              <a:off x="5862787" y="2269579"/>
              <a:ext cx="120980" cy="120980"/>
            </a:xfrm>
            <a:prstGeom prst="donu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8" name="Donut 37">
              <a:extLst>
                <a:ext uri="{FF2B5EF4-FFF2-40B4-BE49-F238E27FC236}">
                  <a16:creationId xmlns:a16="http://schemas.microsoft.com/office/drawing/2014/main" id="{8DEFD20C-9CD3-8E49-AA11-171AB6F2BA00}"/>
                </a:ext>
              </a:extLst>
            </p:cNvPr>
            <p:cNvSpPr/>
            <p:nvPr/>
          </p:nvSpPr>
          <p:spPr>
            <a:xfrm>
              <a:off x="5864715" y="1044593"/>
              <a:ext cx="120980" cy="120980"/>
            </a:xfrm>
            <a:prstGeom prst="donu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65E4CAEF-33A0-5B45-94FF-B724B0F06E55}"/>
              </a:ext>
            </a:extLst>
          </p:cNvPr>
          <p:cNvGrpSpPr/>
          <p:nvPr/>
        </p:nvGrpSpPr>
        <p:grpSpPr>
          <a:xfrm>
            <a:off x="6974417" y="3287730"/>
            <a:ext cx="1529766" cy="1292856"/>
            <a:chOff x="3811587" y="504522"/>
            <a:chExt cx="2712693" cy="2292587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F4C9D0DC-5450-5041-B20A-0B97109257C6}"/>
                </a:ext>
              </a:extLst>
            </p:cNvPr>
            <p:cNvSpPr/>
            <p:nvPr/>
          </p:nvSpPr>
          <p:spPr>
            <a:xfrm>
              <a:off x="3811587" y="504522"/>
              <a:ext cx="2712693" cy="229258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Donut 40">
              <a:extLst>
                <a:ext uri="{FF2B5EF4-FFF2-40B4-BE49-F238E27FC236}">
                  <a16:creationId xmlns:a16="http://schemas.microsoft.com/office/drawing/2014/main" id="{E7221381-17B7-A94C-AB2A-CEF3E9E2A493}"/>
                </a:ext>
              </a:extLst>
            </p:cNvPr>
            <p:cNvSpPr/>
            <p:nvPr/>
          </p:nvSpPr>
          <p:spPr>
            <a:xfrm>
              <a:off x="4354223" y="1073537"/>
              <a:ext cx="120980" cy="120980"/>
            </a:xfrm>
            <a:prstGeom prst="donu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2" name="Donut 41">
              <a:extLst>
                <a:ext uri="{FF2B5EF4-FFF2-40B4-BE49-F238E27FC236}">
                  <a16:creationId xmlns:a16="http://schemas.microsoft.com/office/drawing/2014/main" id="{6E36C082-FBC4-924C-8DC7-CD1BDA05E498}"/>
                </a:ext>
              </a:extLst>
            </p:cNvPr>
            <p:cNvSpPr/>
            <p:nvPr/>
          </p:nvSpPr>
          <p:spPr>
            <a:xfrm>
              <a:off x="4344576" y="2232926"/>
              <a:ext cx="120980" cy="120980"/>
            </a:xfrm>
            <a:prstGeom prst="donu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3" name="Donut 42">
              <a:extLst>
                <a:ext uri="{FF2B5EF4-FFF2-40B4-BE49-F238E27FC236}">
                  <a16:creationId xmlns:a16="http://schemas.microsoft.com/office/drawing/2014/main" id="{DB044083-8DE7-574E-9078-69DEC233A6B3}"/>
                </a:ext>
              </a:extLst>
            </p:cNvPr>
            <p:cNvSpPr/>
            <p:nvPr/>
          </p:nvSpPr>
          <p:spPr>
            <a:xfrm>
              <a:off x="5862787" y="2269579"/>
              <a:ext cx="120980" cy="120980"/>
            </a:xfrm>
            <a:prstGeom prst="donu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4" name="Donut 43">
              <a:extLst>
                <a:ext uri="{FF2B5EF4-FFF2-40B4-BE49-F238E27FC236}">
                  <a16:creationId xmlns:a16="http://schemas.microsoft.com/office/drawing/2014/main" id="{647A2DC8-BF9E-2649-8E2C-68058EE17A79}"/>
                </a:ext>
              </a:extLst>
            </p:cNvPr>
            <p:cNvSpPr/>
            <p:nvPr/>
          </p:nvSpPr>
          <p:spPr>
            <a:xfrm>
              <a:off x="5864715" y="1044593"/>
              <a:ext cx="120980" cy="120980"/>
            </a:xfrm>
            <a:prstGeom prst="donu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13E49909-80C6-CF4B-B4BC-45CD7B8D74D7}"/>
              </a:ext>
            </a:extLst>
          </p:cNvPr>
          <p:cNvCxnSpPr>
            <a:stCxn id="26" idx="2"/>
            <a:endCxn id="34" idx="0"/>
          </p:cNvCxnSpPr>
          <p:nvPr/>
        </p:nvCxnSpPr>
        <p:spPr>
          <a:xfrm flipH="1">
            <a:off x="2010869" y="1134027"/>
            <a:ext cx="2343354" cy="217443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7A9E9964-35B8-E64F-8591-625845B0C164}"/>
              </a:ext>
            </a:extLst>
          </p:cNvPr>
          <p:cNvCxnSpPr>
            <a:cxnSpLocks/>
            <a:stCxn id="27" idx="5"/>
            <a:endCxn id="14" idx="0"/>
          </p:cNvCxnSpPr>
          <p:nvPr/>
        </p:nvCxnSpPr>
        <p:spPr>
          <a:xfrm>
            <a:off x="4447839" y="2336189"/>
            <a:ext cx="1420676" cy="96436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E50EA075-7589-424C-B59E-FE38EB4A6BAA}"/>
              </a:ext>
            </a:extLst>
          </p:cNvPr>
          <p:cNvCxnSpPr>
            <a:cxnSpLocks/>
            <a:stCxn id="28" idx="4"/>
            <a:endCxn id="40" idx="0"/>
          </p:cNvCxnSpPr>
          <p:nvPr/>
        </p:nvCxnSpPr>
        <p:spPr>
          <a:xfrm>
            <a:off x="5923277" y="2390559"/>
            <a:ext cx="1816023" cy="89717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60EC6D8E-8443-A145-931C-2846E2710E72}"/>
              </a:ext>
            </a:extLst>
          </p:cNvPr>
          <p:cNvCxnSpPr>
            <a:cxnSpLocks/>
            <a:stCxn id="29" idx="4"/>
            <a:endCxn id="15" idx="0"/>
          </p:cNvCxnSpPr>
          <p:nvPr/>
        </p:nvCxnSpPr>
        <p:spPr>
          <a:xfrm flipH="1">
            <a:off x="4036769" y="1165573"/>
            <a:ext cx="1888436" cy="212771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757051D3-F6B7-FA4B-89F9-BD2246B52A7C}"/>
              </a:ext>
            </a:extLst>
          </p:cNvPr>
          <p:cNvCxnSpPr>
            <a:cxnSpLocks/>
            <a:stCxn id="35" idx="5"/>
            <a:endCxn id="16" idx="0"/>
          </p:cNvCxnSpPr>
          <p:nvPr/>
        </p:nvCxnSpPr>
        <p:spPr>
          <a:xfrm>
            <a:off x="1610227" y="3687580"/>
            <a:ext cx="60235" cy="133669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D6E479C2-7419-DB4C-866D-37789BFC318F}"/>
              </a:ext>
            </a:extLst>
          </p:cNvPr>
          <p:cNvCxnSpPr>
            <a:cxnSpLocks/>
            <a:stCxn id="38" idx="2"/>
            <a:endCxn id="17" idx="0"/>
          </p:cNvCxnSpPr>
          <p:nvPr/>
        </p:nvCxnSpPr>
        <p:spPr>
          <a:xfrm>
            <a:off x="2403804" y="3647137"/>
            <a:ext cx="8072" cy="137631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93C26C92-3CD9-9B47-B395-AE54D13EDB2E}"/>
              </a:ext>
            </a:extLst>
          </p:cNvPr>
          <p:cNvCxnSpPr>
            <a:cxnSpLocks/>
            <a:stCxn id="37" idx="4"/>
            <a:endCxn id="19" idx="0"/>
          </p:cNvCxnSpPr>
          <p:nvPr/>
        </p:nvCxnSpPr>
        <p:spPr>
          <a:xfrm flipH="1">
            <a:off x="2410201" y="4372054"/>
            <a:ext cx="26628" cy="128786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34C12925-2DEF-C540-AADC-6A49CB2D12FB}"/>
              </a:ext>
            </a:extLst>
          </p:cNvPr>
          <p:cNvCxnSpPr>
            <a:cxnSpLocks/>
            <a:stCxn id="36" idx="4"/>
            <a:endCxn id="18" idx="0"/>
          </p:cNvCxnSpPr>
          <p:nvPr/>
        </p:nvCxnSpPr>
        <p:spPr>
          <a:xfrm>
            <a:off x="1580666" y="4351384"/>
            <a:ext cx="88120" cy="13093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F3C3C35F-97D4-4345-8884-E145A76BB453}"/>
              </a:ext>
            </a:extLst>
          </p:cNvPr>
          <p:cNvCxnSpPr>
            <a:cxnSpLocks/>
          </p:cNvCxnSpPr>
          <p:nvPr/>
        </p:nvCxnSpPr>
        <p:spPr>
          <a:xfrm>
            <a:off x="7343011" y="3669790"/>
            <a:ext cx="60235" cy="133669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381DDD89-611C-7D41-A272-4A80AD1CB471}"/>
              </a:ext>
            </a:extLst>
          </p:cNvPr>
          <p:cNvCxnSpPr>
            <a:cxnSpLocks/>
          </p:cNvCxnSpPr>
          <p:nvPr/>
        </p:nvCxnSpPr>
        <p:spPr>
          <a:xfrm>
            <a:off x="8136588" y="3629347"/>
            <a:ext cx="8072" cy="137631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EE2BEB90-ECA1-7342-9777-11EBB4B1E0D2}"/>
              </a:ext>
            </a:extLst>
          </p:cNvPr>
          <p:cNvCxnSpPr>
            <a:cxnSpLocks/>
          </p:cNvCxnSpPr>
          <p:nvPr/>
        </p:nvCxnSpPr>
        <p:spPr>
          <a:xfrm flipH="1">
            <a:off x="8142985" y="4354264"/>
            <a:ext cx="26628" cy="128786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7F9F75CE-CA1E-804E-B62E-56390916D131}"/>
              </a:ext>
            </a:extLst>
          </p:cNvPr>
          <p:cNvCxnSpPr>
            <a:cxnSpLocks/>
          </p:cNvCxnSpPr>
          <p:nvPr/>
        </p:nvCxnSpPr>
        <p:spPr>
          <a:xfrm>
            <a:off x="7313450" y="4333594"/>
            <a:ext cx="88120" cy="13093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Rectangle 74">
            <a:extLst>
              <a:ext uri="{FF2B5EF4-FFF2-40B4-BE49-F238E27FC236}">
                <a16:creationId xmlns:a16="http://schemas.microsoft.com/office/drawing/2014/main" id="{0FB07E7E-EA4B-6241-AE5E-ADBE62D9DFD2}"/>
              </a:ext>
            </a:extLst>
          </p:cNvPr>
          <p:cNvSpPr/>
          <p:nvPr/>
        </p:nvSpPr>
        <p:spPr>
          <a:xfrm>
            <a:off x="1517827" y="6371588"/>
            <a:ext cx="6846262" cy="48053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Heap File</a:t>
            </a:r>
          </a:p>
        </p:txBody>
      </p: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46F7F938-56FC-314B-880C-3822055DD156}"/>
              </a:ext>
            </a:extLst>
          </p:cNvPr>
          <p:cNvCxnSpPr>
            <a:cxnSpLocks/>
            <a:stCxn id="5" idx="0"/>
          </p:cNvCxnSpPr>
          <p:nvPr/>
        </p:nvCxnSpPr>
        <p:spPr>
          <a:xfrm>
            <a:off x="2115683" y="5866037"/>
            <a:ext cx="430353" cy="717325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02056234-6DA5-4C48-B908-2392EB7CAD13}"/>
              </a:ext>
            </a:extLst>
          </p:cNvPr>
          <p:cNvCxnSpPr>
            <a:cxnSpLocks/>
            <a:stCxn id="7" idx="3"/>
          </p:cNvCxnSpPr>
          <p:nvPr/>
        </p:nvCxnSpPr>
        <p:spPr>
          <a:xfrm flipH="1">
            <a:off x="2013202" y="5614340"/>
            <a:ext cx="676918" cy="969022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DA8F3B70-D11B-594A-BF87-82DFD852F27B}"/>
              </a:ext>
            </a:extLst>
          </p:cNvPr>
          <p:cNvCxnSpPr>
            <a:cxnSpLocks/>
          </p:cNvCxnSpPr>
          <p:nvPr/>
        </p:nvCxnSpPr>
        <p:spPr>
          <a:xfrm flipH="1">
            <a:off x="2991111" y="3833667"/>
            <a:ext cx="1251672" cy="2749695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8C809F41-4F84-9142-A25A-CAA1636A1606}"/>
              </a:ext>
            </a:extLst>
          </p:cNvPr>
          <p:cNvCxnSpPr>
            <a:cxnSpLocks/>
            <a:stCxn id="8" idx="4"/>
          </p:cNvCxnSpPr>
          <p:nvPr/>
        </p:nvCxnSpPr>
        <p:spPr>
          <a:xfrm flipH="1">
            <a:off x="5925205" y="4084363"/>
            <a:ext cx="348282" cy="2537921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36434C72-DD23-6748-9553-3CBF97C99A36}"/>
              </a:ext>
            </a:extLst>
          </p:cNvPr>
          <p:cNvCxnSpPr>
            <a:cxnSpLocks/>
            <a:stCxn id="11" idx="1"/>
          </p:cNvCxnSpPr>
          <p:nvPr/>
        </p:nvCxnSpPr>
        <p:spPr>
          <a:xfrm flipH="1">
            <a:off x="5570411" y="5773730"/>
            <a:ext cx="1914185" cy="809632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33EEA9E0-95BA-124C-95E8-76049C67C5D3}"/>
              </a:ext>
            </a:extLst>
          </p:cNvPr>
          <p:cNvCxnSpPr>
            <a:cxnSpLocks/>
            <a:stCxn id="6" idx="5"/>
          </p:cNvCxnSpPr>
          <p:nvPr/>
        </p:nvCxnSpPr>
        <p:spPr>
          <a:xfrm flipH="1">
            <a:off x="6524280" y="5178203"/>
            <a:ext cx="838945" cy="1458569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53E913FC-F385-004A-80D4-0A41F80D4457}"/>
              </a:ext>
            </a:extLst>
          </p:cNvPr>
          <p:cNvCxnSpPr>
            <a:cxnSpLocks/>
            <a:stCxn id="9" idx="6"/>
          </p:cNvCxnSpPr>
          <p:nvPr/>
        </p:nvCxnSpPr>
        <p:spPr>
          <a:xfrm flipH="1">
            <a:off x="7469955" y="5067558"/>
            <a:ext cx="473807" cy="1515804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5431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109EB-9185-7043-A257-670D2BC57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Time: Access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2DE646-AB91-654C-B3E9-24E9870088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Access method: way to access the records of the database</a:t>
            </a:r>
          </a:p>
          <a:p>
            <a:r>
              <a:rPr lang="en-US" dirty="0"/>
              <a:t>3 main types:</a:t>
            </a:r>
          </a:p>
          <a:p>
            <a:pPr lvl="1"/>
            <a:r>
              <a:rPr lang="en-US" dirty="0"/>
              <a:t>Heap file / heap scan</a:t>
            </a:r>
          </a:p>
          <a:p>
            <a:pPr lvl="1"/>
            <a:r>
              <a:rPr lang="en-US" dirty="0"/>
              <a:t>Hash index / index lookup</a:t>
            </a:r>
          </a:p>
          <a:p>
            <a:pPr lvl="1"/>
            <a:r>
              <a:rPr lang="en-US" dirty="0" err="1"/>
              <a:t>B+Tree</a:t>
            </a:r>
            <a:r>
              <a:rPr lang="en-US" dirty="0"/>
              <a:t> index / index lookup / scan </a:t>
            </a:r>
            <a:r>
              <a:rPr lang="en-US" dirty="0">
                <a:sym typeface="Wingdings" pitchFamily="2" charset="2"/>
              </a:rPr>
              <a:t> next time</a:t>
            </a:r>
            <a:endParaRPr lang="en-US" dirty="0"/>
          </a:p>
          <a:p>
            <a:r>
              <a:rPr lang="en-US" dirty="0"/>
              <a:t>Many alternatives: e.g., R-trees </a:t>
            </a:r>
            <a:r>
              <a:rPr lang="en-US" sz="2800" dirty="0">
                <a:sym typeface="Wingdings" pitchFamily="2" charset="2"/>
              </a:rPr>
              <a:t> next time</a:t>
            </a:r>
            <a:endParaRPr lang="en-US" sz="2800" dirty="0"/>
          </a:p>
          <a:p>
            <a:r>
              <a:rPr lang="en-US" dirty="0"/>
              <a:t>Each has different performance tradeoffs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 descr="Indexes R Us - DallasDBAs.com">
            <a:extLst>
              <a:ext uri="{FF2B5EF4-FFF2-40B4-BE49-F238E27FC236}">
                <a16:creationId xmlns:a16="http://schemas.microsoft.com/office/drawing/2014/main" id="{6AE7FEF1-8784-D36E-2E97-476A4F551C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0" y="2235200"/>
            <a:ext cx="2895600" cy="193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84538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Database Setup</a:t>
            </a:r>
          </a:p>
        </p:txBody>
      </p:sp>
      <p:sp>
        <p:nvSpPr>
          <p:cNvPr id="5" name="Can 4"/>
          <p:cNvSpPr/>
          <p:nvPr/>
        </p:nvSpPr>
        <p:spPr>
          <a:xfrm>
            <a:off x="298173" y="2584174"/>
            <a:ext cx="2604052" cy="2365513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an 5"/>
          <p:cNvSpPr/>
          <p:nvPr/>
        </p:nvSpPr>
        <p:spPr>
          <a:xfrm>
            <a:off x="6294783" y="2398643"/>
            <a:ext cx="2604052" cy="2365513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18053" y="5128592"/>
            <a:ext cx="43533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Transactional database</a:t>
            </a:r>
          </a:p>
          <a:p>
            <a:r>
              <a:rPr lang="en-US" sz="2400" dirty="0"/>
              <a:t>Lots of writes/updates</a:t>
            </a:r>
          </a:p>
          <a:p>
            <a:r>
              <a:rPr lang="en-US" sz="2400" dirty="0"/>
              <a:t>Reads of individual records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20208" y="4923186"/>
            <a:ext cx="47641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/>
              <a:t>Analytics / Reporting Database</a:t>
            </a:r>
          </a:p>
          <a:p>
            <a:pPr algn="r"/>
            <a:r>
              <a:rPr lang="en-US" sz="2400" b="1" dirty="0"/>
              <a:t>“Warehouse”</a:t>
            </a:r>
          </a:p>
          <a:p>
            <a:pPr algn="r"/>
            <a:r>
              <a:rPr lang="en-US" sz="2400" dirty="0"/>
              <a:t>Lots of reads of many records</a:t>
            </a:r>
          </a:p>
          <a:p>
            <a:pPr algn="r"/>
            <a:r>
              <a:rPr lang="en-US" sz="2400" dirty="0"/>
              <a:t>Bulk updates</a:t>
            </a:r>
          </a:p>
          <a:p>
            <a:pPr algn="r"/>
            <a:r>
              <a:rPr lang="en-US" sz="2400" dirty="0"/>
              <a:t>Typical query touches a few columns</a:t>
            </a:r>
          </a:p>
        </p:txBody>
      </p:sp>
      <p:sp>
        <p:nvSpPr>
          <p:cNvPr id="9" name="Right Arrow 8"/>
          <p:cNvSpPr/>
          <p:nvPr/>
        </p:nvSpPr>
        <p:spPr>
          <a:xfrm>
            <a:off x="3279913" y="3319670"/>
            <a:ext cx="2604052" cy="59634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081131" y="2862469"/>
            <a:ext cx="3061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“Extract, Transform, Load”</a:t>
            </a:r>
          </a:p>
        </p:txBody>
      </p:sp>
    </p:spTree>
    <p:extLst>
      <p:ext uri="{BB962C8B-B14F-4D97-AF65-F5344CB8AC3E}">
        <p14:creationId xmlns:p14="http://schemas.microsoft.com/office/powerpoint/2010/main" val="14908296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457200" y="-161925"/>
            <a:ext cx="8229600" cy="1143000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Plan questions</a:t>
            </a:r>
          </a:p>
        </p:txBody>
      </p:sp>
      <p:sp>
        <p:nvSpPr>
          <p:cNvPr id="22530" name="TextBox 3"/>
          <p:cNvSpPr txBox="1">
            <a:spLocks noChangeArrowheads="1"/>
          </p:cNvSpPr>
          <p:nvPr/>
        </p:nvSpPr>
        <p:spPr bwMode="auto">
          <a:xfrm>
            <a:off x="2246313" y="3092450"/>
            <a:ext cx="10080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>
                <a:solidFill>
                  <a:prstClr val="black"/>
                </a:solidFill>
                <a:latin typeface="Arial" charset="0"/>
              </a:rPr>
              <a:t>⨝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>
                <a:solidFill>
                  <a:prstClr val="black"/>
                </a:solidFill>
                <a:latin typeface="Arial" charset="0"/>
              </a:rPr>
              <a:t>eno=eno</a:t>
            </a:r>
            <a:endParaRPr lang="en-US" alt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2531" name="TextBox 4"/>
          <p:cNvSpPr txBox="1">
            <a:spLocks noChangeArrowheads="1"/>
          </p:cNvSpPr>
          <p:nvPr/>
        </p:nvSpPr>
        <p:spPr bwMode="auto">
          <a:xfrm>
            <a:off x="1577975" y="4254500"/>
            <a:ext cx="695325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>
                <a:solidFill>
                  <a:prstClr val="black"/>
                </a:solidFill>
                <a:latin typeface="Arial" charset="0"/>
              </a:rPr>
              <a:t>⨝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>
                <a:solidFill>
                  <a:prstClr val="black"/>
                </a:solidFill>
                <a:latin typeface="Arial" charset="0"/>
              </a:rPr>
              <a:t>dno=dno</a:t>
            </a:r>
            <a:endParaRPr lang="en-US" alt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2532" name="TextBox 5"/>
          <p:cNvSpPr txBox="1">
            <a:spLocks noChangeArrowheads="1"/>
          </p:cNvSpPr>
          <p:nvPr/>
        </p:nvSpPr>
        <p:spPr bwMode="auto">
          <a:xfrm>
            <a:off x="833438" y="6253163"/>
            <a:ext cx="471487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prstClr val="black"/>
                </a:solidFill>
                <a:latin typeface="Arial" charset="0"/>
              </a:rPr>
              <a:t>dept</a:t>
            </a:r>
          </a:p>
        </p:txBody>
      </p:sp>
      <p:sp>
        <p:nvSpPr>
          <p:cNvPr id="22533" name="TextBox 6"/>
          <p:cNvSpPr txBox="1">
            <a:spLocks noChangeArrowheads="1"/>
          </p:cNvSpPr>
          <p:nvPr/>
        </p:nvSpPr>
        <p:spPr bwMode="auto">
          <a:xfrm>
            <a:off x="2398713" y="6243638"/>
            <a:ext cx="5191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prstClr val="black"/>
                </a:solidFill>
                <a:latin typeface="Arial" charset="0"/>
              </a:rPr>
              <a:t>emp</a:t>
            </a:r>
          </a:p>
        </p:txBody>
      </p:sp>
      <p:sp>
        <p:nvSpPr>
          <p:cNvPr id="22534" name="TextBox 7"/>
          <p:cNvSpPr txBox="1">
            <a:spLocks noChangeArrowheads="1"/>
          </p:cNvSpPr>
          <p:nvPr/>
        </p:nvSpPr>
        <p:spPr bwMode="auto">
          <a:xfrm>
            <a:off x="3276600" y="4203700"/>
            <a:ext cx="4349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prstClr val="black"/>
                </a:solidFill>
                <a:latin typeface="Arial" charset="0"/>
              </a:rPr>
              <a:t>kids</a:t>
            </a:r>
          </a:p>
        </p:txBody>
      </p:sp>
      <p:sp>
        <p:nvSpPr>
          <p:cNvPr id="22535" name="TextBox 8"/>
          <p:cNvSpPr txBox="1">
            <a:spLocks noChangeArrowheads="1"/>
          </p:cNvSpPr>
          <p:nvPr/>
        </p:nvSpPr>
        <p:spPr bwMode="auto">
          <a:xfrm>
            <a:off x="496888" y="5230813"/>
            <a:ext cx="111601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>
                <a:solidFill>
                  <a:prstClr val="black"/>
                </a:solidFill>
                <a:latin typeface="Arial" charset="0"/>
              </a:rPr>
              <a:t>𝛔</a:t>
            </a:r>
            <a:r>
              <a:rPr lang="en-US" altLang="en-US" sz="1800" baseline="-25000">
                <a:solidFill>
                  <a:prstClr val="black"/>
                </a:solidFill>
                <a:latin typeface="Arial" charset="0"/>
              </a:rPr>
              <a:t>name=‘eecs’</a:t>
            </a:r>
            <a:endParaRPr lang="en-US" altLang="en-US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2536" name="TextBox 9"/>
          <p:cNvSpPr txBox="1">
            <a:spLocks noChangeArrowheads="1"/>
          </p:cNvSpPr>
          <p:nvPr/>
        </p:nvSpPr>
        <p:spPr bwMode="auto">
          <a:xfrm>
            <a:off x="2249488" y="5248275"/>
            <a:ext cx="788987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>
                <a:solidFill>
                  <a:prstClr val="black"/>
                </a:solidFill>
                <a:latin typeface="Arial" charset="0"/>
              </a:rPr>
              <a:t>𝛔</a:t>
            </a:r>
            <a:r>
              <a:rPr lang="en-US" altLang="en-US" sz="1800" baseline="-25000">
                <a:solidFill>
                  <a:prstClr val="black"/>
                </a:solidFill>
                <a:latin typeface="Arial" charset="0"/>
              </a:rPr>
              <a:t>sal&gt;50k</a:t>
            </a:r>
            <a:endParaRPr lang="en-US" altLang="en-US" sz="1800">
              <a:solidFill>
                <a:prstClr val="black"/>
              </a:solidFill>
              <a:latin typeface="Arial" charset="0"/>
            </a:endParaRPr>
          </a:p>
        </p:txBody>
      </p:sp>
      <p:cxnSp>
        <p:nvCxnSpPr>
          <p:cNvPr id="12" name="Straight Connector 11"/>
          <p:cNvCxnSpPr>
            <a:cxnSpLocks noChangeShapeType="1"/>
            <a:stCxn id="22532" idx="0"/>
            <a:endCxn id="22535" idx="2"/>
          </p:cNvCxnSpPr>
          <p:nvPr/>
        </p:nvCxnSpPr>
        <p:spPr bwMode="auto">
          <a:xfrm flipH="1" flipV="1">
            <a:off x="1055688" y="5722938"/>
            <a:ext cx="12700" cy="53022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Straight Connector 13"/>
          <p:cNvCxnSpPr>
            <a:cxnSpLocks noChangeShapeType="1"/>
            <a:stCxn id="22535" idx="0"/>
            <a:endCxn id="22531" idx="2"/>
          </p:cNvCxnSpPr>
          <p:nvPr/>
        </p:nvCxnSpPr>
        <p:spPr bwMode="auto">
          <a:xfrm flipV="1">
            <a:off x="1055688" y="4960938"/>
            <a:ext cx="869950" cy="26987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Straight Connector 15"/>
          <p:cNvCxnSpPr>
            <a:cxnSpLocks noChangeShapeType="1"/>
            <a:stCxn id="22536" idx="0"/>
            <a:endCxn id="22531" idx="2"/>
          </p:cNvCxnSpPr>
          <p:nvPr/>
        </p:nvCxnSpPr>
        <p:spPr bwMode="auto">
          <a:xfrm flipH="1" flipV="1">
            <a:off x="1925638" y="4960938"/>
            <a:ext cx="719137" cy="28733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Straight Connector 17"/>
          <p:cNvCxnSpPr>
            <a:cxnSpLocks noChangeShapeType="1"/>
            <a:stCxn id="22531" idx="0"/>
            <a:endCxn id="22530" idx="2"/>
          </p:cNvCxnSpPr>
          <p:nvPr/>
        </p:nvCxnSpPr>
        <p:spPr bwMode="auto">
          <a:xfrm flipV="1">
            <a:off x="1925638" y="3800475"/>
            <a:ext cx="823912" cy="45402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Straight Connector 19"/>
          <p:cNvCxnSpPr>
            <a:cxnSpLocks noChangeShapeType="1"/>
            <a:stCxn id="22534" idx="0"/>
            <a:endCxn id="22530" idx="2"/>
          </p:cNvCxnSpPr>
          <p:nvPr/>
        </p:nvCxnSpPr>
        <p:spPr bwMode="auto">
          <a:xfrm flipH="1" flipV="1">
            <a:off x="2749550" y="3800475"/>
            <a:ext cx="744538" cy="40322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42" name="TextBox 20"/>
          <p:cNvSpPr txBox="1">
            <a:spLocks noChangeArrowheads="1"/>
          </p:cNvSpPr>
          <p:nvPr/>
        </p:nvSpPr>
        <p:spPr bwMode="auto">
          <a:xfrm>
            <a:off x="2622550" y="806450"/>
            <a:ext cx="1223963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l-GR" altLang="en-US" sz="3600">
                <a:solidFill>
                  <a:prstClr val="black"/>
                </a:solidFill>
                <a:latin typeface="Arial" charset="0"/>
              </a:rPr>
              <a:t>Π</a:t>
            </a:r>
            <a:r>
              <a:rPr lang="en-US" altLang="en-US" sz="1800" baseline="-25000">
                <a:solidFill>
                  <a:prstClr val="black"/>
                </a:solidFill>
                <a:latin typeface="Arial" charset="0"/>
              </a:rPr>
              <a:t>ename,count</a:t>
            </a:r>
            <a:endParaRPr lang="en-US" altLang="en-US" sz="3600" baseline="-250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2543" name="TextBox 21"/>
          <p:cNvSpPr txBox="1">
            <a:spLocks noChangeArrowheads="1"/>
          </p:cNvSpPr>
          <p:nvPr/>
        </p:nvSpPr>
        <p:spPr bwMode="auto">
          <a:xfrm>
            <a:off x="1954213" y="2249488"/>
            <a:ext cx="2563812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>
                <a:solidFill>
                  <a:prstClr val="black"/>
                </a:solidFill>
                <a:latin typeface="Arial" charset="0"/>
              </a:rPr>
              <a:t>𝛂</a:t>
            </a:r>
            <a:r>
              <a:rPr lang="en-US" altLang="en-US" sz="2000" baseline="-25000">
                <a:solidFill>
                  <a:prstClr val="black"/>
                </a:solidFill>
                <a:latin typeface="Arial" charset="0"/>
              </a:rPr>
              <a:t>agg:count(*), group by ename</a:t>
            </a:r>
            <a:endParaRPr lang="en-US" altLang="en-US" sz="36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2544" name="TextBox 22"/>
          <p:cNvSpPr txBox="1">
            <a:spLocks noChangeArrowheads="1"/>
          </p:cNvSpPr>
          <p:nvPr/>
        </p:nvSpPr>
        <p:spPr bwMode="auto">
          <a:xfrm>
            <a:off x="2792413" y="1541463"/>
            <a:ext cx="8921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>
                <a:solidFill>
                  <a:prstClr val="black"/>
                </a:solidFill>
                <a:latin typeface="Arial" charset="0"/>
              </a:rPr>
              <a:t>𝛔</a:t>
            </a:r>
            <a:r>
              <a:rPr lang="en-US" altLang="en-US" sz="1800" baseline="-25000">
                <a:solidFill>
                  <a:prstClr val="black"/>
                </a:solidFill>
                <a:latin typeface="Arial" charset="0"/>
              </a:rPr>
              <a:t>count &gt; 7</a:t>
            </a:r>
            <a:endParaRPr lang="en-US" altLang="en-US" sz="1800">
              <a:solidFill>
                <a:prstClr val="black"/>
              </a:solidFill>
              <a:latin typeface="Arial" charset="0"/>
            </a:endParaRPr>
          </a:p>
        </p:txBody>
      </p:sp>
      <p:cxnSp>
        <p:nvCxnSpPr>
          <p:cNvPr id="25" name="Straight Connector 24"/>
          <p:cNvCxnSpPr>
            <a:cxnSpLocks noChangeShapeType="1"/>
            <a:stCxn id="22530" idx="0"/>
            <a:endCxn id="22543" idx="2"/>
          </p:cNvCxnSpPr>
          <p:nvPr/>
        </p:nvCxnSpPr>
        <p:spPr bwMode="auto">
          <a:xfrm flipV="1">
            <a:off x="2749550" y="2803525"/>
            <a:ext cx="487363" cy="28892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Straight Connector 26"/>
          <p:cNvCxnSpPr>
            <a:cxnSpLocks noChangeShapeType="1"/>
            <a:stCxn id="22543" idx="0"/>
            <a:endCxn id="22544" idx="2"/>
          </p:cNvCxnSpPr>
          <p:nvPr/>
        </p:nvCxnSpPr>
        <p:spPr bwMode="auto">
          <a:xfrm flipV="1">
            <a:off x="3236913" y="2033588"/>
            <a:ext cx="1587" cy="2159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Straight Connector 28"/>
          <p:cNvCxnSpPr>
            <a:cxnSpLocks noChangeShapeType="1"/>
            <a:stCxn id="22544" idx="0"/>
            <a:endCxn id="22542" idx="2"/>
          </p:cNvCxnSpPr>
          <p:nvPr/>
        </p:nvCxnSpPr>
        <p:spPr bwMode="auto">
          <a:xfrm flipH="1" flipV="1">
            <a:off x="3233738" y="1360488"/>
            <a:ext cx="4762" cy="18097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Straight Connector 34"/>
          <p:cNvCxnSpPr>
            <a:cxnSpLocks noChangeShapeType="1"/>
            <a:stCxn id="22533" idx="0"/>
            <a:endCxn id="22536" idx="2"/>
          </p:cNvCxnSpPr>
          <p:nvPr/>
        </p:nvCxnSpPr>
        <p:spPr bwMode="auto">
          <a:xfrm flipH="1" flipV="1">
            <a:off x="2644775" y="5741988"/>
            <a:ext cx="12700" cy="50165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59" name="Group 58"/>
          <p:cNvGrpSpPr>
            <a:grpSpLocks/>
          </p:cNvGrpSpPr>
          <p:nvPr/>
        </p:nvGrpSpPr>
        <p:grpSpPr bwMode="auto">
          <a:xfrm>
            <a:off x="1735138" y="5754688"/>
            <a:ext cx="4006554" cy="1103312"/>
            <a:chOff x="1734670" y="5755341"/>
            <a:chExt cx="4006928" cy="1102659"/>
          </a:xfrm>
        </p:grpSpPr>
        <p:sp>
          <p:nvSpPr>
            <p:cNvPr id="47" name="Donut 46"/>
            <p:cNvSpPr>
              <a:spLocks/>
            </p:cNvSpPr>
            <p:nvPr/>
          </p:nvSpPr>
          <p:spPr bwMode="auto">
            <a:xfrm>
              <a:off x="1734670" y="5755341"/>
              <a:ext cx="1814681" cy="1102659"/>
            </a:xfrm>
            <a:custGeom>
              <a:avLst/>
              <a:gdLst>
                <a:gd name="T0" fmla="*/ 0 w 1814681"/>
                <a:gd name="T1" fmla="*/ 551330 h 1102659"/>
                <a:gd name="T2" fmla="*/ 907341 w 1814681"/>
                <a:gd name="T3" fmla="*/ 0 h 1102659"/>
                <a:gd name="T4" fmla="*/ 1814682 w 1814681"/>
                <a:gd name="T5" fmla="*/ 551330 h 1102659"/>
                <a:gd name="T6" fmla="*/ 907341 w 1814681"/>
                <a:gd name="T7" fmla="*/ 1102660 h 1102659"/>
                <a:gd name="T8" fmla="*/ 0 w 1814681"/>
                <a:gd name="T9" fmla="*/ 551330 h 1102659"/>
                <a:gd name="T10" fmla="*/ 100849 w 1814681"/>
                <a:gd name="T11" fmla="*/ 551330 h 1102659"/>
                <a:gd name="T12" fmla="*/ 907340 w 1814681"/>
                <a:gd name="T13" fmla="*/ 1001810 h 1102659"/>
                <a:gd name="T14" fmla="*/ 1713831 w 1814681"/>
                <a:gd name="T15" fmla="*/ 551330 h 1102659"/>
                <a:gd name="T16" fmla="*/ 907340 w 1814681"/>
                <a:gd name="T17" fmla="*/ 100850 h 1102659"/>
                <a:gd name="T18" fmla="*/ 100849 w 1814681"/>
                <a:gd name="T19" fmla="*/ 551330 h 110265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814681" h="1102659">
                  <a:moveTo>
                    <a:pt x="0" y="551330"/>
                  </a:moveTo>
                  <a:cubicBezTo>
                    <a:pt x="0" y="246839"/>
                    <a:pt x="406230" y="0"/>
                    <a:pt x="907341" y="0"/>
                  </a:cubicBezTo>
                  <a:cubicBezTo>
                    <a:pt x="1408452" y="0"/>
                    <a:pt x="1814682" y="246839"/>
                    <a:pt x="1814682" y="551330"/>
                  </a:cubicBezTo>
                  <a:cubicBezTo>
                    <a:pt x="1814682" y="855821"/>
                    <a:pt x="1408452" y="1102660"/>
                    <a:pt x="907341" y="1102660"/>
                  </a:cubicBezTo>
                  <a:cubicBezTo>
                    <a:pt x="406230" y="1102660"/>
                    <a:pt x="0" y="855821"/>
                    <a:pt x="0" y="551330"/>
                  </a:cubicBezTo>
                  <a:close/>
                  <a:moveTo>
                    <a:pt x="100849" y="551330"/>
                  </a:moveTo>
                  <a:cubicBezTo>
                    <a:pt x="100849" y="800123"/>
                    <a:pt x="461927" y="1001810"/>
                    <a:pt x="907340" y="1001810"/>
                  </a:cubicBezTo>
                  <a:cubicBezTo>
                    <a:pt x="1352753" y="1001810"/>
                    <a:pt x="1713831" y="800123"/>
                    <a:pt x="1713831" y="551330"/>
                  </a:cubicBezTo>
                  <a:cubicBezTo>
                    <a:pt x="1713831" y="302537"/>
                    <a:pt x="1352753" y="100850"/>
                    <a:pt x="907340" y="100850"/>
                  </a:cubicBezTo>
                  <a:cubicBezTo>
                    <a:pt x="461927" y="100850"/>
                    <a:pt x="100849" y="302537"/>
                    <a:pt x="100849" y="55133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rgbClr val="4A7EBB"/>
              </a:solidFill>
              <a:prstDash val="solid"/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black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2559" name="TextBox 49"/>
            <p:cNvSpPr txBox="1">
              <a:spLocks noChangeArrowheads="1"/>
            </p:cNvSpPr>
            <p:nvPr/>
          </p:nvSpPr>
          <p:spPr bwMode="auto">
            <a:xfrm>
              <a:off x="3581104" y="5791613"/>
              <a:ext cx="2160494" cy="922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kumimoji="1" sz="32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kumimoji="1"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kumimoji="1"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kumimoji="1"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800" b="1" dirty="0">
                  <a:solidFill>
                    <a:prstClr val="black"/>
                  </a:solidFill>
                  <a:latin typeface="Arial" charset="0"/>
                </a:rPr>
                <a:t>Storage model &amp; access methods </a:t>
              </a:r>
              <a:r>
                <a:rPr lang="mr-IN" altLang="en-US" sz="1800" b="1" dirty="0">
                  <a:solidFill>
                    <a:prstClr val="black"/>
                  </a:solidFill>
                  <a:latin typeface="Arial" charset="0"/>
                </a:rPr>
                <a:t>–</a:t>
              </a:r>
              <a:r>
                <a:rPr lang="en-US" altLang="en-US" sz="1800" b="1" dirty="0">
                  <a:solidFill>
                    <a:prstClr val="black"/>
                  </a:solidFill>
                  <a:latin typeface="Arial" charset="0"/>
                </a:rPr>
                <a:t> Last time</a:t>
              </a:r>
            </a:p>
          </p:txBody>
        </p:sp>
      </p:grpSp>
      <p:grpSp>
        <p:nvGrpSpPr>
          <p:cNvPr id="60" name="Group 59"/>
          <p:cNvGrpSpPr>
            <a:grpSpLocks/>
          </p:cNvGrpSpPr>
          <p:nvPr/>
        </p:nvGrpSpPr>
        <p:grpSpPr bwMode="auto">
          <a:xfrm>
            <a:off x="965966" y="2937608"/>
            <a:ext cx="4941123" cy="2297234"/>
            <a:chOff x="932329" y="2858231"/>
            <a:chExt cx="4940831" cy="2297031"/>
          </a:xfrm>
        </p:grpSpPr>
        <p:sp>
          <p:nvSpPr>
            <p:cNvPr id="48" name="Donut 47"/>
            <p:cNvSpPr>
              <a:spLocks/>
            </p:cNvSpPr>
            <p:nvPr/>
          </p:nvSpPr>
          <p:spPr bwMode="auto">
            <a:xfrm>
              <a:off x="932329" y="4052047"/>
              <a:ext cx="1815993" cy="1103215"/>
            </a:xfrm>
            <a:custGeom>
              <a:avLst/>
              <a:gdLst>
                <a:gd name="T0" fmla="*/ 0 w 1815993"/>
                <a:gd name="T1" fmla="*/ 551608 h 1103215"/>
                <a:gd name="T2" fmla="*/ 907997 w 1815993"/>
                <a:gd name="T3" fmla="*/ 0 h 1103215"/>
                <a:gd name="T4" fmla="*/ 1815994 w 1815993"/>
                <a:gd name="T5" fmla="*/ 551608 h 1103215"/>
                <a:gd name="T6" fmla="*/ 907997 w 1815993"/>
                <a:gd name="T7" fmla="*/ 1103216 h 1103215"/>
                <a:gd name="T8" fmla="*/ 0 w 1815993"/>
                <a:gd name="T9" fmla="*/ 551608 h 1103215"/>
                <a:gd name="T10" fmla="*/ 100900 w 1815993"/>
                <a:gd name="T11" fmla="*/ 551608 h 1103215"/>
                <a:gd name="T12" fmla="*/ 907996 w 1815993"/>
                <a:gd name="T13" fmla="*/ 1002315 h 1103215"/>
                <a:gd name="T14" fmla="*/ 1715092 w 1815993"/>
                <a:gd name="T15" fmla="*/ 551608 h 1103215"/>
                <a:gd name="T16" fmla="*/ 907996 w 1815993"/>
                <a:gd name="T17" fmla="*/ 100901 h 1103215"/>
                <a:gd name="T18" fmla="*/ 100900 w 1815993"/>
                <a:gd name="T19" fmla="*/ 551608 h 11032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815993" h="1103215">
                  <a:moveTo>
                    <a:pt x="0" y="551608"/>
                  </a:moveTo>
                  <a:cubicBezTo>
                    <a:pt x="0" y="246963"/>
                    <a:pt x="406524" y="0"/>
                    <a:pt x="907997" y="0"/>
                  </a:cubicBezTo>
                  <a:cubicBezTo>
                    <a:pt x="1409470" y="0"/>
                    <a:pt x="1815994" y="246963"/>
                    <a:pt x="1815994" y="551608"/>
                  </a:cubicBezTo>
                  <a:cubicBezTo>
                    <a:pt x="1815994" y="856253"/>
                    <a:pt x="1409470" y="1103216"/>
                    <a:pt x="907997" y="1103216"/>
                  </a:cubicBezTo>
                  <a:cubicBezTo>
                    <a:pt x="406524" y="1103216"/>
                    <a:pt x="0" y="856253"/>
                    <a:pt x="0" y="551608"/>
                  </a:cubicBezTo>
                  <a:close/>
                  <a:moveTo>
                    <a:pt x="100900" y="551608"/>
                  </a:moveTo>
                  <a:cubicBezTo>
                    <a:pt x="100900" y="800527"/>
                    <a:pt x="462249" y="1002315"/>
                    <a:pt x="907996" y="1002315"/>
                  </a:cubicBezTo>
                  <a:cubicBezTo>
                    <a:pt x="1353743" y="1002315"/>
                    <a:pt x="1715092" y="800527"/>
                    <a:pt x="1715092" y="551608"/>
                  </a:cubicBezTo>
                  <a:cubicBezTo>
                    <a:pt x="1715092" y="302689"/>
                    <a:pt x="1353743" y="100901"/>
                    <a:pt x="907996" y="100901"/>
                  </a:cubicBezTo>
                  <a:cubicBezTo>
                    <a:pt x="462249" y="100901"/>
                    <a:pt x="100900" y="302689"/>
                    <a:pt x="100900" y="551608"/>
                  </a:cubicBezTo>
                  <a:close/>
                </a:path>
              </a:pathLst>
            </a:cu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 cap="flat" cmpd="sng">
              <a:solidFill>
                <a:srgbClr val="4A7EBB"/>
              </a:solidFill>
              <a:prstDash val="solid"/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black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2556" name="TextBox 48"/>
            <p:cNvSpPr txBox="1">
              <a:spLocks noChangeArrowheads="1"/>
            </p:cNvSpPr>
            <p:nvPr/>
          </p:nvSpPr>
          <p:spPr bwMode="auto">
            <a:xfrm>
              <a:off x="3788866" y="3002222"/>
              <a:ext cx="2084294" cy="646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kumimoji="1" sz="32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kumimoji="1"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kumimoji="1"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kumimoji="1"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800" b="1" dirty="0">
                  <a:solidFill>
                    <a:prstClr val="black"/>
                  </a:solidFill>
                  <a:latin typeface="Arial" charset="0"/>
                </a:rPr>
                <a:t>Implementation? </a:t>
              </a:r>
              <a:r>
                <a:rPr lang="mr-IN" altLang="en-US" sz="1800" b="1" dirty="0">
                  <a:solidFill>
                    <a:prstClr val="black"/>
                  </a:solidFill>
                  <a:latin typeface="Arial" charset="0"/>
                </a:rPr>
                <a:t>–</a:t>
              </a:r>
              <a:r>
                <a:rPr lang="en-US" altLang="en-US" sz="1800" b="1" dirty="0">
                  <a:solidFill>
                    <a:prstClr val="black"/>
                  </a:solidFill>
                  <a:latin typeface="Arial" charset="0"/>
                </a:rPr>
                <a:t> This Lecture</a:t>
              </a:r>
            </a:p>
          </p:txBody>
        </p:sp>
        <p:sp>
          <p:nvSpPr>
            <p:cNvPr id="51" name="Donut 50"/>
            <p:cNvSpPr>
              <a:spLocks/>
            </p:cNvSpPr>
            <p:nvPr/>
          </p:nvSpPr>
          <p:spPr bwMode="auto">
            <a:xfrm>
              <a:off x="1937981" y="2858231"/>
              <a:ext cx="1814405" cy="1103214"/>
            </a:xfrm>
            <a:custGeom>
              <a:avLst/>
              <a:gdLst>
                <a:gd name="T0" fmla="*/ 0 w 1814405"/>
                <a:gd name="T1" fmla="*/ 551607 h 1103214"/>
                <a:gd name="T2" fmla="*/ 907203 w 1814405"/>
                <a:gd name="T3" fmla="*/ 0 h 1103214"/>
                <a:gd name="T4" fmla="*/ 1814406 w 1814405"/>
                <a:gd name="T5" fmla="*/ 551607 h 1103214"/>
                <a:gd name="T6" fmla="*/ 907203 w 1814405"/>
                <a:gd name="T7" fmla="*/ 1103214 h 1103214"/>
                <a:gd name="T8" fmla="*/ 0 w 1814405"/>
                <a:gd name="T9" fmla="*/ 551607 h 1103214"/>
                <a:gd name="T10" fmla="*/ 100900 w 1814405"/>
                <a:gd name="T11" fmla="*/ 551607 h 1103214"/>
                <a:gd name="T12" fmla="*/ 907203 w 1814405"/>
                <a:gd name="T13" fmla="*/ 1002314 h 1103214"/>
                <a:gd name="T14" fmla="*/ 1713506 w 1814405"/>
                <a:gd name="T15" fmla="*/ 551607 h 1103214"/>
                <a:gd name="T16" fmla="*/ 907203 w 1814405"/>
                <a:gd name="T17" fmla="*/ 100900 h 1103214"/>
                <a:gd name="T18" fmla="*/ 100900 w 1814405"/>
                <a:gd name="T19" fmla="*/ 551607 h 11032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814405" h="1103214">
                  <a:moveTo>
                    <a:pt x="0" y="551607"/>
                  </a:moveTo>
                  <a:cubicBezTo>
                    <a:pt x="0" y="246963"/>
                    <a:pt x="406169" y="0"/>
                    <a:pt x="907203" y="0"/>
                  </a:cubicBezTo>
                  <a:cubicBezTo>
                    <a:pt x="1408237" y="0"/>
                    <a:pt x="1814406" y="246963"/>
                    <a:pt x="1814406" y="551607"/>
                  </a:cubicBezTo>
                  <a:cubicBezTo>
                    <a:pt x="1814406" y="856251"/>
                    <a:pt x="1408237" y="1103214"/>
                    <a:pt x="907203" y="1103214"/>
                  </a:cubicBezTo>
                  <a:cubicBezTo>
                    <a:pt x="406169" y="1103214"/>
                    <a:pt x="0" y="856251"/>
                    <a:pt x="0" y="551607"/>
                  </a:cubicBezTo>
                  <a:close/>
                  <a:moveTo>
                    <a:pt x="100900" y="551607"/>
                  </a:moveTo>
                  <a:cubicBezTo>
                    <a:pt x="100900" y="800526"/>
                    <a:pt x="461894" y="1002314"/>
                    <a:pt x="907203" y="1002314"/>
                  </a:cubicBezTo>
                  <a:cubicBezTo>
                    <a:pt x="1352512" y="1002314"/>
                    <a:pt x="1713506" y="800526"/>
                    <a:pt x="1713506" y="551607"/>
                  </a:cubicBezTo>
                  <a:cubicBezTo>
                    <a:pt x="1713506" y="302688"/>
                    <a:pt x="1352512" y="100900"/>
                    <a:pt x="907203" y="100900"/>
                  </a:cubicBezTo>
                  <a:cubicBezTo>
                    <a:pt x="461894" y="100900"/>
                    <a:pt x="100900" y="302688"/>
                    <a:pt x="100900" y="551607"/>
                  </a:cubicBezTo>
                  <a:close/>
                </a:path>
              </a:pathLst>
            </a:cu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 cap="flat" cmpd="sng">
              <a:solidFill>
                <a:srgbClr val="4A7EBB"/>
              </a:solidFill>
              <a:prstDash val="solid"/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black"/>
                </a:solidFill>
                <a:latin typeface="Arial" charset="0"/>
                <a:ea typeface="ＭＳ Ｐゴシック" charset="-128"/>
              </a:endParaRPr>
            </a:p>
          </p:txBody>
        </p:sp>
      </p:grpSp>
      <p:grpSp>
        <p:nvGrpSpPr>
          <p:cNvPr id="61" name="Group 60"/>
          <p:cNvGrpSpPr>
            <a:grpSpLocks/>
          </p:cNvGrpSpPr>
          <p:nvPr/>
        </p:nvGrpSpPr>
        <p:grpSpPr bwMode="auto">
          <a:xfrm>
            <a:off x="120650" y="2880551"/>
            <a:ext cx="2125663" cy="1726374"/>
            <a:chOff x="120677" y="2880107"/>
            <a:chExt cx="2125452" cy="1727588"/>
          </a:xfrm>
        </p:grpSpPr>
        <p:cxnSp>
          <p:nvCxnSpPr>
            <p:cNvPr id="53" name="Curved Connector 52"/>
            <p:cNvCxnSpPr>
              <a:cxnSpLocks noChangeShapeType="1"/>
              <a:stCxn id="22530" idx="1"/>
              <a:endCxn id="22531" idx="1"/>
            </p:cNvCxnSpPr>
            <p:nvPr/>
          </p:nvCxnSpPr>
          <p:spPr bwMode="auto">
            <a:xfrm rot="10800000" flipV="1">
              <a:off x="1577857" y="3446417"/>
              <a:ext cx="668272" cy="1161278"/>
            </a:xfrm>
            <a:prstGeom prst="curvedConnector3">
              <a:avLst>
                <a:gd name="adj1" fmla="val 132213"/>
              </a:avLst>
            </a:prstGeom>
            <a:noFill/>
            <a:ln w="60325">
              <a:solidFill>
                <a:srgbClr val="77933C"/>
              </a:solidFill>
              <a:round/>
              <a:headEnd type="stealth" w="lg" len="lg"/>
              <a:tailEnd type="stealth" w="lg" len="lg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2554" name="TextBox 57"/>
            <p:cNvSpPr txBox="1">
              <a:spLocks noChangeArrowheads="1"/>
            </p:cNvSpPr>
            <p:nvPr/>
          </p:nvSpPr>
          <p:spPr bwMode="auto">
            <a:xfrm>
              <a:off x="120677" y="2880107"/>
              <a:ext cx="1882588" cy="646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kumimoji="1" sz="32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kumimoji="1"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kumimoji="1"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kumimoji="1"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800" b="1" dirty="0">
                  <a:solidFill>
                    <a:prstClr val="black"/>
                  </a:solidFill>
                  <a:latin typeface="Arial" charset="0"/>
                </a:rPr>
                <a:t>Order?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800" b="1" dirty="0">
                  <a:solidFill>
                    <a:prstClr val="black"/>
                  </a:solidFill>
                  <a:latin typeface="Arial" charset="0"/>
                </a:rPr>
                <a:t>Lecture 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12325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84D9F-E34B-B342-A989-E1BA2BEAC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 Algorithms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4B00F2-690B-1441-92E8-3D09673D0A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66018"/>
            <a:ext cx="8909824" cy="4525963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Nested loops (NL)</a:t>
            </a:r>
          </a:p>
          <a:p>
            <a:r>
              <a:rPr lang="en-US" sz="2800" dirty="0"/>
              <a:t>Blocked nested loops</a:t>
            </a:r>
          </a:p>
          <a:p>
            <a:r>
              <a:rPr lang="en-US" sz="2800" dirty="0"/>
              <a:t>Index nested loops (INL)</a:t>
            </a:r>
          </a:p>
          <a:p>
            <a:r>
              <a:rPr lang="en-US" sz="2800" dirty="0"/>
              <a:t>When tables fit in memory</a:t>
            </a:r>
          </a:p>
          <a:p>
            <a:pPr lvl="1"/>
            <a:r>
              <a:rPr lang="en-US" sz="2400" dirty="0"/>
              <a:t>Hash (only 1 needs to fit)</a:t>
            </a:r>
          </a:p>
          <a:p>
            <a:pPr lvl="1"/>
            <a:r>
              <a:rPr lang="en-US" sz="2400" dirty="0"/>
              <a:t>Sort merge (both must fit)</a:t>
            </a:r>
          </a:p>
          <a:p>
            <a:r>
              <a:rPr lang="en-US" sz="2800" dirty="0"/>
              <a:t>When tables don’t fit into memory</a:t>
            </a:r>
          </a:p>
          <a:p>
            <a:pPr lvl="1"/>
            <a:r>
              <a:rPr lang="en-US" sz="2400" dirty="0"/>
              <a:t>Blocked hash join</a:t>
            </a:r>
          </a:p>
          <a:p>
            <a:pPr lvl="1"/>
            <a:r>
              <a:rPr lang="en-US" sz="2400" dirty="0"/>
              <a:t>External sort merge</a:t>
            </a:r>
          </a:p>
          <a:p>
            <a:pPr lvl="1"/>
            <a:r>
              <a:rPr lang="en-US" sz="2400" dirty="0"/>
              <a:t>Simple hash</a:t>
            </a:r>
          </a:p>
          <a:p>
            <a:pPr lvl="1"/>
            <a:r>
              <a:rPr lang="en-US" sz="2400" dirty="0"/>
              <a:t>Grace hash</a:t>
            </a:r>
          </a:p>
        </p:txBody>
      </p:sp>
    </p:spTree>
    <p:extLst>
      <p:ext uri="{BB962C8B-B14F-4D97-AF65-F5344CB8AC3E}">
        <p14:creationId xmlns:p14="http://schemas.microsoft.com/office/powerpoint/2010/main" val="16128329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CD531-2745-F845-A277-B36AE9E8F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D52EDD-10C0-9343-AD09-CFDB062563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Evaluating Join(</a:t>
            </a:r>
            <a:r>
              <a:rPr lang="en-US" dirty="0" err="1"/>
              <a:t>S,R,predicate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Assume R is always the smaller table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{S} – number of records in S</a:t>
            </a:r>
          </a:p>
          <a:p>
            <a:pPr marL="0" indent="0">
              <a:buNone/>
            </a:pPr>
            <a:r>
              <a:rPr lang="en-US" dirty="0"/>
              <a:t>|S| – number of pages of 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Memory of size M pages</a:t>
            </a:r>
          </a:p>
        </p:txBody>
      </p:sp>
    </p:spTree>
    <p:extLst>
      <p:ext uri="{BB962C8B-B14F-4D97-AF65-F5344CB8AC3E}">
        <p14:creationId xmlns:p14="http://schemas.microsoft.com/office/powerpoint/2010/main" val="6837349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09EBC-A26E-484E-9C23-2E9FB3B8B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Nested Loops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6FF7E9-05DE-9F46-BD00-151A2F895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for s in S:</a:t>
            </a:r>
          </a:p>
          <a:p>
            <a:pPr marL="0" indent="0">
              <a:buNone/>
            </a:pPr>
            <a:r>
              <a:rPr lang="en-US" dirty="0"/>
              <a:t>	for r in R</a:t>
            </a:r>
          </a:p>
          <a:p>
            <a:pPr marL="0" indent="0">
              <a:buNone/>
            </a:pPr>
            <a:r>
              <a:rPr lang="en-US" dirty="0"/>
              <a:t>		if </a:t>
            </a:r>
            <a:r>
              <a:rPr lang="en-US" dirty="0" err="1"/>
              <a:t>pred</a:t>
            </a:r>
            <a:r>
              <a:rPr lang="en-US" dirty="0"/>
              <a:t>(</a:t>
            </a:r>
            <a:r>
              <a:rPr lang="en-US" dirty="0" err="1"/>
              <a:t>s,r</a:t>
            </a:r>
            <a:r>
              <a:rPr lang="en-US" dirty="0"/>
              <a:t>): </a:t>
            </a:r>
          </a:p>
          <a:p>
            <a:pPr marL="0" indent="0">
              <a:buNone/>
            </a:pPr>
            <a:r>
              <a:rPr lang="en-US" dirty="0"/>
              <a:t>			output s join r 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Inner vs outer matters, if only one relation fits in memory </a:t>
            </a:r>
          </a:p>
          <a:p>
            <a:pPr marL="0" indent="0">
              <a:buNone/>
            </a:pPr>
            <a:r>
              <a:rPr lang="en-US" dirty="0"/>
              <a:t>{S} * {R} comparisons in either case </a:t>
            </a:r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0612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F54F4-09E7-781F-5707-913DD4EDF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Join Summary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18E4977-2824-672B-7B90-ED172EBCC7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1068008"/>
              </p:ext>
            </p:extLst>
          </p:nvPr>
        </p:nvGraphicFramePr>
        <p:xfrm>
          <a:off x="0" y="1270000"/>
          <a:ext cx="9144002" cy="3413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0334">
                  <a:extLst>
                    <a:ext uri="{9D8B030D-6E8A-4147-A177-3AD203B41FA5}">
                      <a16:colId xmlns:a16="http://schemas.microsoft.com/office/drawing/2014/main" val="2434432201"/>
                    </a:ext>
                  </a:extLst>
                </a:gridCol>
                <a:gridCol w="2391834">
                  <a:extLst>
                    <a:ext uri="{9D8B030D-6E8A-4147-A177-3AD203B41FA5}">
                      <a16:colId xmlns:a16="http://schemas.microsoft.com/office/drawing/2014/main" val="3345774812"/>
                    </a:ext>
                  </a:extLst>
                </a:gridCol>
                <a:gridCol w="2645834">
                  <a:extLst>
                    <a:ext uri="{9D8B030D-6E8A-4147-A177-3AD203B41FA5}">
                      <a16:colId xmlns:a16="http://schemas.microsoft.com/office/drawing/2014/main" val="4209215999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38908597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CPU Complexity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I/O Complexity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5062122"/>
                  </a:ext>
                </a:extLst>
              </a:tr>
              <a:tr h="529590">
                <a:tc>
                  <a:txBody>
                    <a:bodyPr/>
                    <a:lstStyle/>
                    <a:p>
                      <a:r>
                        <a:rPr lang="en-US" dirty="0"/>
                        <a:t>Nested loops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{R} x {S}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|S| + {S}|R|</a:t>
                      </a:r>
                    </a:p>
                    <a:p>
                      <a:r>
                        <a:rPr lang="en-US" i="1" dirty="0">
                          <a:solidFill>
                            <a:schemeClr val="accent2"/>
                          </a:solidFill>
                        </a:rPr>
                        <a:t>R doesn’t fit in memory</a:t>
                      </a:r>
                      <a:br>
                        <a:rPr lang="en-US" dirty="0"/>
                      </a:br>
                      <a:r>
                        <a:rPr lang="en-US" dirty="0"/>
                        <a:t>|S| + |R| </a:t>
                      </a:r>
                      <a:br>
                        <a:rPr lang="en-US" dirty="0"/>
                      </a:br>
                      <a:r>
                        <a:rPr lang="en-US" i="1" dirty="0">
                          <a:solidFill>
                            <a:schemeClr val="accent2"/>
                          </a:solidFill>
                        </a:rPr>
                        <a:t>R fits in memory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Choice of inner / outer matters when R fits in memory and S doesn’t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271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66564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5678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3083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11871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97368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49224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686FE-1A01-044E-85AC-6FE731CA8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018"/>
            <a:ext cx="8229600" cy="1143000"/>
          </a:xfrm>
        </p:spPr>
        <p:txBody>
          <a:bodyPr/>
          <a:lstStyle/>
          <a:p>
            <a:r>
              <a:rPr lang="en-US" dirty="0"/>
              <a:t>Block Nested Loops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8E9BF0-AC70-BD48-B908-F23696FB92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66018"/>
            <a:ext cx="5267942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B = block size (&lt; M)</a:t>
            </a:r>
          </a:p>
          <a:p>
            <a:pPr marL="0" indent="0">
              <a:buNone/>
            </a:pPr>
            <a:r>
              <a:rPr lang="en-US" dirty="0"/>
              <a:t>while (not at end of R):</a:t>
            </a:r>
          </a:p>
          <a:p>
            <a:pPr marL="0" indent="0">
              <a:buNone/>
            </a:pPr>
            <a:r>
              <a:rPr lang="en-US" dirty="0"/>
              <a:t>	R' = read B records from R</a:t>
            </a:r>
          </a:p>
          <a:p>
            <a:pPr marL="0" indent="0">
              <a:buNone/>
            </a:pPr>
            <a:r>
              <a:rPr lang="en-US" dirty="0"/>
              <a:t>	for s in S:</a:t>
            </a:r>
          </a:p>
          <a:p>
            <a:pPr marL="0" indent="0">
              <a:buNone/>
            </a:pPr>
            <a:r>
              <a:rPr lang="en-US" dirty="0"/>
              <a:t>		for r in R’:</a:t>
            </a:r>
          </a:p>
          <a:p>
            <a:pPr marL="0" indent="0">
              <a:buNone/>
            </a:pPr>
            <a:r>
              <a:rPr lang="en-US" dirty="0"/>
              <a:t>			if </a:t>
            </a:r>
            <a:r>
              <a:rPr lang="en-US" dirty="0" err="1"/>
              <a:t>pred</a:t>
            </a:r>
            <a:r>
              <a:rPr lang="en-US" dirty="0"/>
              <a:t>(</a:t>
            </a:r>
            <a:r>
              <a:rPr lang="en-US" dirty="0" err="1"/>
              <a:t>s,r</a:t>
            </a:r>
            <a:r>
              <a:rPr lang="en-US" dirty="0"/>
              <a:t>):</a:t>
            </a:r>
          </a:p>
          <a:p>
            <a:pPr marL="0" indent="0">
              <a:buNone/>
            </a:pPr>
            <a:r>
              <a:rPr lang="en-US" dirty="0"/>
              <a:t>				output s join r 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1E4C91-4792-494B-AB3A-8021472629CB}"/>
              </a:ext>
            </a:extLst>
          </p:cNvPr>
          <p:cNvSpPr/>
          <p:nvPr/>
        </p:nvSpPr>
        <p:spPr>
          <a:xfrm>
            <a:off x="5938092" y="1476260"/>
            <a:ext cx="749147" cy="2707395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A47DAEF2-03D0-374B-B1F4-9715018FB9F8}"/>
              </a:ext>
            </a:extLst>
          </p:cNvPr>
          <p:cNvSpPr/>
          <p:nvPr/>
        </p:nvSpPr>
        <p:spPr>
          <a:xfrm>
            <a:off x="6687239" y="1465243"/>
            <a:ext cx="319489" cy="1112704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A56773E1-FD9F-984A-BF2A-7F03FF2EEBA2}"/>
              </a:ext>
            </a:extLst>
          </p:cNvPr>
          <p:cNvSpPr/>
          <p:nvPr/>
        </p:nvSpPr>
        <p:spPr>
          <a:xfrm>
            <a:off x="6687239" y="2597226"/>
            <a:ext cx="319489" cy="1112704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F64F941B-D10C-6D46-9208-889400798C73}"/>
              </a:ext>
            </a:extLst>
          </p:cNvPr>
          <p:cNvSpPr/>
          <p:nvPr/>
        </p:nvSpPr>
        <p:spPr>
          <a:xfrm>
            <a:off x="6687239" y="3740226"/>
            <a:ext cx="319489" cy="421395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769072-259E-8448-BDC6-15CF3D889DCB}"/>
              </a:ext>
            </a:extLst>
          </p:cNvPr>
          <p:cNvSpPr txBox="1"/>
          <p:nvPr/>
        </p:nvSpPr>
        <p:spPr>
          <a:xfrm>
            <a:off x="6997462" y="1836929"/>
            <a:ext cx="758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Pass 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174185F-4711-9C49-84A9-613B02D5D0BF}"/>
              </a:ext>
            </a:extLst>
          </p:cNvPr>
          <p:cNvSpPr txBox="1"/>
          <p:nvPr/>
        </p:nvSpPr>
        <p:spPr>
          <a:xfrm>
            <a:off x="6966290" y="2968912"/>
            <a:ext cx="758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Pass 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8C10D3F-23B8-E64C-9D42-D72AA91FCD1D}"/>
              </a:ext>
            </a:extLst>
          </p:cNvPr>
          <p:cNvSpPr txBox="1"/>
          <p:nvPr/>
        </p:nvSpPr>
        <p:spPr>
          <a:xfrm>
            <a:off x="6966290" y="3756351"/>
            <a:ext cx="758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Pass 3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DEC1973-17A7-C944-9633-4287948B40DC}"/>
              </a:ext>
            </a:extLst>
          </p:cNvPr>
          <p:cNvCxnSpPr/>
          <p:nvPr/>
        </p:nvCxnSpPr>
        <p:spPr>
          <a:xfrm>
            <a:off x="7590622" y="1487276"/>
            <a:ext cx="33601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DB0584F-E4BE-AA47-A001-5681392DB7D2}"/>
              </a:ext>
            </a:extLst>
          </p:cNvPr>
          <p:cNvCxnSpPr/>
          <p:nvPr/>
        </p:nvCxnSpPr>
        <p:spPr>
          <a:xfrm>
            <a:off x="5557135" y="1476259"/>
            <a:ext cx="33601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5BD6D60A-3100-8E46-9D23-F963CCB70768}"/>
              </a:ext>
            </a:extLst>
          </p:cNvPr>
          <p:cNvSpPr txBox="1"/>
          <p:nvPr/>
        </p:nvSpPr>
        <p:spPr>
          <a:xfrm rot="5400000">
            <a:off x="7633275" y="2645291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5FD8F5F-2A59-7143-8CB4-911584A5D998}"/>
              </a:ext>
            </a:extLst>
          </p:cNvPr>
          <p:cNvSpPr/>
          <p:nvPr/>
        </p:nvSpPr>
        <p:spPr>
          <a:xfrm>
            <a:off x="7935026" y="1484648"/>
            <a:ext cx="760164" cy="27703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Rec 1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A64A17E-8D33-3F4E-9AD0-B8E98D630E20}"/>
              </a:ext>
            </a:extLst>
          </p:cNvPr>
          <p:cNvSpPr/>
          <p:nvPr/>
        </p:nvSpPr>
        <p:spPr>
          <a:xfrm>
            <a:off x="7937652" y="1773627"/>
            <a:ext cx="760164" cy="27703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Rec2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CE37091-656D-AD43-B464-33932F5E6C04}"/>
              </a:ext>
            </a:extLst>
          </p:cNvPr>
          <p:cNvSpPr/>
          <p:nvPr/>
        </p:nvSpPr>
        <p:spPr>
          <a:xfrm>
            <a:off x="7937652" y="2059977"/>
            <a:ext cx="760164" cy="27703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Rec3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1894CD3-0583-EF49-A344-4BD40BD76051}"/>
              </a:ext>
            </a:extLst>
          </p:cNvPr>
          <p:cNvSpPr/>
          <p:nvPr/>
        </p:nvSpPr>
        <p:spPr>
          <a:xfrm>
            <a:off x="7937652" y="2346327"/>
            <a:ext cx="760164" cy="27703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Rec4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ED19D27-E2C8-F045-B7D3-4A9254A19767}"/>
              </a:ext>
            </a:extLst>
          </p:cNvPr>
          <p:cNvSpPr/>
          <p:nvPr/>
        </p:nvSpPr>
        <p:spPr>
          <a:xfrm>
            <a:off x="7937652" y="2632677"/>
            <a:ext cx="760164" cy="27703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85B4AE0-4E78-8F4C-BB03-6A87F4C50BC9}"/>
              </a:ext>
            </a:extLst>
          </p:cNvPr>
          <p:cNvSpPr/>
          <p:nvPr/>
        </p:nvSpPr>
        <p:spPr>
          <a:xfrm>
            <a:off x="7937652" y="2919027"/>
            <a:ext cx="760164" cy="27703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F090964-CF25-3040-B4DC-0B831E275F6D}"/>
              </a:ext>
            </a:extLst>
          </p:cNvPr>
          <p:cNvSpPr/>
          <p:nvPr/>
        </p:nvSpPr>
        <p:spPr>
          <a:xfrm>
            <a:off x="7937652" y="3205377"/>
            <a:ext cx="760164" cy="27703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1543356-A91B-ED4F-9F4D-D33693AE3A1C}"/>
              </a:ext>
            </a:extLst>
          </p:cNvPr>
          <p:cNvSpPr/>
          <p:nvPr/>
        </p:nvSpPr>
        <p:spPr>
          <a:xfrm>
            <a:off x="7937652" y="3491727"/>
            <a:ext cx="760164" cy="27703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EE4B07E-6A5F-B34E-9702-5B4E4D25D282}"/>
              </a:ext>
            </a:extLst>
          </p:cNvPr>
          <p:cNvSpPr/>
          <p:nvPr/>
        </p:nvSpPr>
        <p:spPr>
          <a:xfrm>
            <a:off x="7937652" y="3778077"/>
            <a:ext cx="760164" cy="27703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RecN</a:t>
            </a:r>
            <a:endParaRPr lang="en-US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BDD74EC-5AC4-1043-BE37-3F8DD70E102C}"/>
              </a:ext>
            </a:extLst>
          </p:cNvPr>
          <p:cNvSpPr txBox="1"/>
          <p:nvPr/>
        </p:nvSpPr>
        <p:spPr>
          <a:xfrm>
            <a:off x="6179704" y="1115316"/>
            <a:ext cx="335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802645C-6324-A949-B351-25BB227FE781}"/>
              </a:ext>
            </a:extLst>
          </p:cNvPr>
          <p:cNvSpPr txBox="1"/>
          <p:nvPr/>
        </p:nvSpPr>
        <p:spPr>
          <a:xfrm>
            <a:off x="8174970" y="1150512"/>
            <a:ext cx="335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D6A8E342-147B-C546-8D8D-8EB53D126202}"/>
              </a:ext>
            </a:extLst>
          </p:cNvPr>
          <p:cNvSpPr/>
          <p:nvPr/>
        </p:nvSpPr>
        <p:spPr>
          <a:xfrm>
            <a:off x="805171" y="5556935"/>
            <a:ext cx="50879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Inner vs outer matters;  {S} * {R} comparisons, but {R}/B passes over S</a:t>
            </a:r>
          </a:p>
        </p:txBody>
      </p:sp>
    </p:spTree>
    <p:extLst>
      <p:ext uri="{BB962C8B-B14F-4D97-AF65-F5344CB8AC3E}">
        <p14:creationId xmlns:p14="http://schemas.microsoft.com/office/powerpoint/2010/main" val="1440070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0.01134 L -1.66667E-6 0.16342 " pathEditMode="relative" ptsTypes="AA">
                                      <p:cBhvr>
                                        <p:cTn id="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65 -0.00162 L -0.00365 0.0375 " pathEditMode="relative" ptsTypes="AA">
                                      <p:cBhvr>
                                        <p:cTn id="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0.01227 L -1.66667E-6 0.16342 " pathEditMode="relative" ptsTypes="AA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65 0.0412 L -0.00365 0.07801 " pathEditMode="relative" ptsTypes="AA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0.01227 L -1.66667E-6 0.16342 " pathEditMode="relative" ptsTypes="AA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65 0.08032 L -0.00365 0.11342 " pathEditMode="relative" ptsTypes="AA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0.00162 L -1.66667E-6 0.16342 " pathEditMode="relative" ptsTypes="AA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65 0.11458 L -0.00365 0.15903 " pathEditMode="relative" ptsTypes="AA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22222E-6 L -1.66667E-6 0.16342 " pathEditMode="relative" ptsTypes="AA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-0.00162 L -3.88889E-6 4.44444E-6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4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0.16342 L -1.66667E-6 0.32569 " pathEditMode="relative" ptsTypes="AA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65 -0.00162 L -0.00365 0.03634 " pathEditMode="relative" ptsTypes="AA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0.16342 L -1.66667E-6 0.32569 " pathEditMode="relative" ptsTypes="AA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65 0.0375 L -0.00365 0.08032 " pathEditMode="relative" rAng="0" ptsTypes="AA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0.16342 L -1.66667E-6 0.32569 " pathEditMode="relative" ptsTypes="AA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65 0.12384 L -0.00365 0.1618 " pathEditMode="relative" ptsTypes="AA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0.16342 L -1.66667E-6 0.32569 " pathEditMode="relative" ptsTypes="AA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5" grpId="1"/>
      <p:bldP spid="25" grpId="2"/>
      <p:bldP spid="4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F54F4-09E7-781F-5707-913DD4EDF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Join Summary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718E4977-2824-672B-7B90-ED172EBCC768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949375928"/>
                  </p:ext>
                </p:extLst>
              </p:nvPr>
            </p:nvGraphicFramePr>
            <p:xfrm>
              <a:off x="0" y="1270000"/>
              <a:ext cx="9144002" cy="3683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20334">
                      <a:extLst>
                        <a:ext uri="{9D8B030D-6E8A-4147-A177-3AD203B41FA5}">
                          <a16:colId xmlns:a16="http://schemas.microsoft.com/office/drawing/2014/main" val="2434432201"/>
                        </a:ext>
                      </a:extLst>
                    </a:gridCol>
                    <a:gridCol w="2391834">
                      <a:extLst>
                        <a:ext uri="{9D8B030D-6E8A-4147-A177-3AD203B41FA5}">
                          <a16:colId xmlns:a16="http://schemas.microsoft.com/office/drawing/2014/main" val="3345774812"/>
                        </a:ext>
                      </a:extLst>
                    </a:gridCol>
                    <a:gridCol w="2645834">
                      <a:extLst>
                        <a:ext uri="{9D8B030D-6E8A-4147-A177-3AD203B41FA5}">
                          <a16:colId xmlns:a16="http://schemas.microsoft.com/office/drawing/2014/main" val="4209215999"/>
                        </a:ext>
                      </a:extLst>
                    </a:gridCol>
                    <a:gridCol w="2286000">
                      <a:extLst>
                        <a:ext uri="{9D8B030D-6E8A-4147-A177-3AD203B41FA5}">
                          <a16:colId xmlns:a16="http://schemas.microsoft.com/office/drawing/2014/main" val="389085975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CPU Complexity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I/O Complexity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Notes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95062122"/>
                      </a:ext>
                    </a:extLst>
                  </a:tr>
                  <a:tr h="52959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Nested loops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{R} x {S}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|S| + {S}|R|</a:t>
                          </a:r>
                        </a:p>
                        <a:p>
                          <a:r>
                            <a:rPr lang="en-US" i="1" dirty="0">
                              <a:solidFill>
                                <a:schemeClr val="accent2"/>
                              </a:solidFill>
                            </a:rPr>
                            <a:t>R doesn’t fit in memory</a:t>
                          </a:r>
                          <a:br>
                            <a:rPr lang="en-US" dirty="0"/>
                          </a:br>
                          <a:r>
                            <a:rPr lang="en-US" dirty="0"/>
                            <a:t>|S| + |R| </a:t>
                          </a:r>
                          <a:br>
                            <a:rPr lang="en-US" dirty="0"/>
                          </a:br>
                          <a:r>
                            <a:rPr lang="en-US" i="1" dirty="0">
                              <a:solidFill>
                                <a:schemeClr val="accent2"/>
                              </a:solidFill>
                            </a:rPr>
                            <a:t>R fits in memory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Choice of inner / outer matters when R fits in memory and S doesn’t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0271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Blocked nested loops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{R} x {S}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⌈"/>
                                    <m:endChr m:val="⌉"/>
                                    <m:ctrlPr>
                                      <a:rPr lang="en-US" sz="180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𝑅</m:t>
                                        </m:r>
                                      </m:e>
                                    </m:d>
                                    <m:r>
                                      <m:rPr>
                                        <m:lit/>
                                      </m:rPr>
                                      <a:rPr lang="en-US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/</m:t>
                                    </m:r>
                                    <m:r>
                                      <a:rPr lang="en-US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𝑀</m:t>
                                    </m:r>
                                  </m:e>
                                </m:d>
                                <m:r>
                                  <a:rPr lang="en-US" sz="1800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×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𝑆</m:t>
                                    </m:r>
                                  </m:e>
                                </m:d>
                              </m:oMath>
                              <m:oMath xmlns:m="http://schemas.openxmlformats.org/officeDocument/2006/math">
                                <m:r>
                                  <a:rPr lang="en-US" sz="1800" b="0" i="1" kern="120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𝐻𝑒𝑟𝑒</m:t>
                                </m:r>
                                <m:r>
                                  <a:rPr lang="en-US" sz="1800" b="0" i="1" kern="120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r>
                                  <a:rPr lang="en-US" sz="1800" b="0" i="1" kern="120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𝑤𝑒</m:t>
                                </m:r>
                                <m:r>
                                  <a:rPr lang="en-US" sz="1800" b="0" i="1" kern="120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r>
                                  <a:rPr lang="en-US" sz="1800" b="0" i="1" kern="120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𝑢𝑠𝑒</m:t>
                                </m:r>
                                <m:r>
                                  <a:rPr lang="en-US" sz="1800" b="0" i="1" kern="120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r>
                                  <a:rPr lang="en-US" sz="1800" b="0" i="1" kern="120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𝑀</m:t>
                                </m:r>
                                <m:r>
                                  <a:rPr lang="en-US" sz="1800" b="0" i="1" kern="120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r>
                                  <a:rPr lang="en-US" sz="1800" b="0" i="1" kern="120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𝑛𝑜𝑡</m:t>
                                </m:r>
                                <m:r>
                                  <a:rPr lang="en-US" sz="1800" b="0" i="1" kern="120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r>
                                  <a:rPr lang="en-US" sz="1800" b="0" i="1" kern="120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𝐵</m:t>
                                </m:r>
                              </m:oMath>
                            </m:oMathPara>
                          </a14:m>
                          <a:endParaRPr lang="en-US" sz="18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Better to partition R (fewer passes)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1665641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i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i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056785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03083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8118713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1973682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718E4977-2824-672B-7B90-ED172EBCC768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949375928"/>
                  </p:ext>
                </p:extLst>
              </p:nvPr>
            </p:nvGraphicFramePr>
            <p:xfrm>
              <a:off x="0" y="1270000"/>
              <a:ext cx="9144002" cy="3683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20334">
                      <a:extLst>
                        <a:ext uri="{9D8B030D-6E8A-4147-A177-3AD203B41FA5}">
                          <a16:colId xmlns:a16="http://schemas.microsoft.com/office/drawing/2014/main" val="2434432201"/>
                        </a:ext>
                      </a:extLst>
                    </a:gridCol>
                    <a:gridCol w="2391834">
                      <a:extLst>
                        <a:ext uri="{9D8B030D-6E8A-4147-A177-3AD203B41FA5}">
                          <a16:colId xmlns:a16="http://schemas.microsoft.com/office/drawing/2014/main" val="3345774812"/>
                        </a:ext>
                      </a:extLst>
                    </a:gridCol>
                    <a:gridCol w="2645834">
                      <a:extLst>
                        <a:ext uri="{9D8B030D-6E8A-4147-A177-3AD203B41FA5}">
                          <a16:colId xmlns:a16="http://schemas.microsoft.com/office/drawing/2014/main" val="4209215999"/>
                        </a:ext>
                      </a:extLst>
                    </a:gridCol>
                    <a:gridCol w="2286000">
                      <a:extLst>
                        <a:ext uri="{9D8B030D-6E8A-4147-A177-3AD203B41FA5}">
                          <a16:colId xmlns:a16="http://schemas.microsoft.com/office/drawing/2014/main" val="389085975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CPU Complexity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I/O Complexity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Notes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95062122"/>
                      </a:ext>
                    </a:extLst>
                  </a:tr>
                  <a:tr h="118872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Nested loops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{R} x {S}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|S| + {S}|R|</a:t>
                          </a:r>
                        </a:p>
                        <a:p>
                          <a:r>
                            <a:rPr lang="en-US" i="1" dirty="0">
                              <a:solidFill>
                                <a:schemeClr val="accent2"/>
                              </a:solidFill>
                            </a:rPr>
                            <a:t>R doesn’t fit in memory</a:t>
                          </a:r>
                          <a:br>
                            <a:rPr lang="en-US" dirty="0"/>
                          </a:br>
                          <a:r>
                            <a:rPr lang="en-US" dirty="0"/>
                            <a:t>|S| + |R| </a:t>
                          </a:r>
                          <a:br>
                            <a:rPr lang="en-US" dirty="0"/>
                          </a:br>
                          <a:r>
                            <a:rPr lang="en-US" i="1" dirty="0">
                              <a:solidFill>
                                <a:schemeClr val="accent2"/>
                              </a:solidFill>
                            </a:rPr>
                            <a:t>R fits in memory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Choice of inner / outer matters when R fits in memory and S doesn’t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027144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Blocked nested loops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{R} x {S}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59330" t="-252000" r="-87081" b="-23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Better to partition R (fewer passes)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1665641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i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i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056785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03083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8118713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1973682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1423058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E40D3E57-4329-2E4E-8BEC-11E7553ECDFB}"/>
              </a:ext>
            </a:extLst>
          </p:cNvPr>
          <p:cNvCxnSpPr>
            <a:stCxn id="7" idx="1"/>
          </p:cNvCxnSpPr>
          <p:nvPr/>
        </p:nvCxnSpPr>
        <p:spPr>
          <a:xfrm flipH="1">
            <a:off x="6467705" y="2928064"/>
            <a:ext cx="1701497" cy="13851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771774F4-3125-F648-8C83-B2451F7C25B4}"/>
              </a:ext>
            </a:extLst>
          </p:cNvPr>
          <p:cNvCxnSpPr/>
          <p:nvPr/>
        </p:nvCxnSpPr>
        <p:spPr>
          <a:xfrm flipH="1">
            <a:off x="6584793" y="3195495"/>
            <a:ext cx="1701497" cy="13851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49CEACBE-B095-BC4F-8F93-A5FF6EED73D6}"/>
              </a:ext>
            </a:extLst>
          </p:cNvPr>
          <p:cNvCxnSpPr/>
          <p:nvPr/>
        </p:nvCxnSpPr>
        <p:spPr>
          <a:xfrm flipH="1">
            <a:off x="6810139" y="3503393"/>
            <a:ext cx="1701497" cy="13851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23F48B32-19B9-A247-BEB3-B4BBB423A900}"/>
              </a:ext>
            </a:extLst>
          </p:cNvPr>
          <p:cNvCxnSpPr/>
          <p:nvPr/>
        </p:nvCxnSpPr>
        <p:spPr>
          <a:xfrm flipH="1">
            <a:off x="6996453" y="3755414"/>
            <a:ext cx="1701497" cy="13851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B48520A-791D-944A-983F-639984087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Index Nested Loops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91FB03-D3BF-2742-B64C-8328141DFF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Assume Index I on Join Attribute of R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for s in S:</a:t>
            </a:r>
          </a:p>
          <a:p>
            <a:pPr marL="457200" lvl="1" indent="0">
              <a:buNone/>
            </a:pPr>
            <a:r>
              <a:rPr lang="en-US" dirty="0"/>
              <a:t>for r in lookup </a:t>
            </a:r>
            <a:r>
              <a:rPr lang="en-US" dirty="0" err="1"/>
              <a:t>s.joinAttr</a:t>
            </a:r>
            <a:r>
              <a:rPr lang="en-US" dirty="0"/>
              <a:t> in I:</a:t>
            </a:r>
          </a:p>
          <a:p>
            <a:pPr marL="457200" lvl="1" indent="0">
              <a:buNone/>
            </a:pPr>
            <a:r>
              <a:rPr lang="en-US" dirty="0"/>
              <a:t>	output s join r</a:t>
            </a:r>
          </a:p>
        </p:txBody>
      </p:sp>
      <p:sp>
        <p:nvSpPr>
          <p:cNvPr id="4" name="Triangle 3">
            <a:extLst>
              <a:ext uri="{FF2B5EF4-FFF2-40B4-BE49-F238E27FC236}">
                <a16:creationId xmlns:a16="http://schemas.microsoft.com/office/drawing/2014/main" id="{89E010CC-DFC6-6E48-93C7-A91100C5FC00}"/>
              </a:ext>
            </a:extLst>
          </p:cNvPr>
          <p:cNvSpPr/>
          <p:nvPr/>
        </p:nvSpPr>
        <p:spPr>
          <a:xfrm>
            <a:off x="5274525" y="3066583"/>
            <a:ext cx="2386363" cy="2018371"/>
          </a:xfrm>
          <a:prstGeom prst="triangle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Index</a:t>
            </a:r>
          </a:p>
          <a:p>
            <a:pPr algn="ctr"/>
            <a:r>
              <a:rPr lang="en-US" dirty="0"/>
              <a:t>on </a:t>
            </a:r>
            <a:r>
              <a:rPr lang="en-US" dirty="0" err="1"/>
              <a:t>joinAttr</a:t>
            </a:r>
            <a:r>
              <a:rPr lang="en-US" dirty="0"/>
              <a:t> of R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1964A91-358F-1B47-8322-E853906B7D21}"/>
              </a:ext>
            </a:extLst>
          </p:cNvPr>
          <p:cNvSpPr/>
          <p:nvPr/>
        </p:nvSpPr>
        <p:spPr>
          <a:xfrm>
            <a:off x="8169202" y="2789544"/>
            <a:ext cx="760164" cy="27703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Rec 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39147B4-904D-8843-BFBD-CA26A3823301}"/>
              </a:ext>
            </a:extLst>
          </p:cNvPr>
          <p:cNvSpPr/>
          <p:nvPr/>
        </p:nvSpPr>
        <p:spPr>
          <a:xfrm>
            <a:off x="8171828" y="3078523"/>
            <a:ext cx="760164" cy="27703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Rec2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ED20BC2-3D86-0C48-A86D-32B41D70BFA0}"/>
              </a:ext>
            </a:extLst>
          </p:cNvPr>
          <p:cNvSpPr/>
          <p:nvPr/>
        </p:nvSpPr>
        <p:spPr>
          <a:xfrm>
            <a:off x="8171828" y="3364873"/>
            <a:ext cx="760164" cy="27703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Rec3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BAF671A-4FD9-784E-AB2B-6C480F687F24}"/>
              </a:ext>
            </a:extLst>
          </p:cNvPr>
          <p:cNvSpPr/>
          <p:nvPr/>
        </p:nvSpPr>
        <p:spPr>
          <a:xfrm>
            <a:off x="8171828" y="3651223"/>
            <a:ext cx="760164" cy="27703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Rec4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E44408E-5D20-ED42-ADFE-A253F819AC79}"/>
              </a:ext>
            </a:extLst>
          </p:cNvPr>
          <p:cNvSpPr/>
          <p:nvPr/>
        </p:nvSpPr>
        <p:spPr>
          <a:xfrm>
            <a:off x="8171828" y="3937573"/>
            <a:ext cx="760164" cy="27703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F153AB-6D04-2E4F-A06C-384B9A60F970}"/>
              </a:ext>
            </a:extLst>
          </p:cNvPr>
          <p:cNvSpPr/>
          <p:nvPr/>
        </p:nvSpPr>
        <p:spPr>
          <a:xfrm>
            <a:off x="8171828" y="4223923"/>
            <a:ext cx="760164" cy="27703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84CE285-232A-5B40-913D-23419FCA96E0}"/>
              </a:ext>
            </a:extLst>
          </p:cNvPr>
          <p:cNvSpPr/>
          <p:nvPr/>
        </p:nvSpPr>
        <p:spPr>
          <a:xfrm>
            <a:off x="8171828" y="4510273"/>
            <a:ext cx="760164" cy="27703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9D5FBE3-BF78-5542-B101-1BAFEC817EBA}"/>
              </a:ext>
            </a:extLst>
          </p:cNvPr>
          <p:cNvSpPr/>
          <p:nvPr/>
        </p:nvSpPr>
        <p:spPr>
          <a:xfrm>
            <a:off x="8171828" y="4796623"/>
            <a:ext cx="760164" cy="27703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4EA764B-1074-EA41-A2FB-E396E7C74764}"/>
              </a:ext>
            </a:extLst>
          </p:cNvPr>
          <p:cNvSpPr/>
          <p:nvPr/>
        </p:nvSpPr>
        <p:spPr>
          <a:xfrm>
            <a:off x="8171828" y="5082973"/>
            <a:ext cx="760164" cy="27703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RecN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E90505A-17E5-7B4B-B2D3-774EADF51FA8}"/>
              </a:ext>
            </a:extLst>
          </p:cNvPr>
          <p:cNvSpPr txBox="1"/>
          <p:nvPr/>
        </p:nvSpPr>
        <p:spPr>
          <a:xfrm>
            <a:off x="8409146" y="2455408"/>
            <a:ext cx="335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</a:p>
        </p:txBody>
      </p:sp>
      <p:sp>
        <p:nvSpPr>
          <p:cNvPr id="19" name="Down Arrow 18">
            <a:extLst>
              <a:ext uri="{FF2B5EF4-FFF2-40B4-BE49-F238E27FC236}">
                <a16:creationId xmlns:a16="http://schemas.microsoft.com/office/drawing/2014/main" id="{E2F84A64-C77B-514F-9D44-B280A435AA62}"/>
              </a:ext>
            </a:extLst>
          </p:cNvPr>
          <p:cNvSpPr/>
          <p:nvPr/>
        </p:nvSpPr>
        <p:spPr>
          <a:xfrm>
            <a:off x="6350618" y="5082973"/>
            <a:ext cx="234175" cy="71587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Down Arrow 57">
            <a:extLst>
              <a:ext uri="{FF2B5EF4-FFF2-40B4-BE49-F238E27FC236}">
                <a16:creationId xmlns:a16="http://schemas.microsoft.com/office/drawing/2014/main" id="{C931B8BD-31BF-4148-A8D7-911C9B992F9D}"/>
              </a:ext>
            </a:extLst>
          </p:cNvPr>
          <p:cNvSpPr/>
          <p:nvPr/>
        </p:nvSpPr>
        <p:spPr>
          <a:xfrm>
            <a:off x="6350618" y="5082972"/>
            <a:ext cx="234175" cy="71587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Down Arrow 58">
            <a:extLst>
              <a:ext uri="{FF2B5EF4-FFF2-40B4-BE49-F238E27FC236}">
                <a16:creationId xmlns:a16="http://schemas.microsoft.com/office/drawing/2014/main" id="{B9600ECE-BB9D-2C42-B012-AF73FEAC1F2F}"/>
              </a:ext>
            </a:extLst>
          </p:cNvPr>
          <p:cNvSpPr/>
          <p:nvPr/>
        </p:nvSpPr>
        <p:spPr>
          <a:xfrm>
            <a:off x="6350618" y="5089387"/>
            <a:ext cx="234175" cy="71587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Down Arrow 59">
            <a:extLst>
              <a:ext uri="{FF2B5EF4-FFF2-40B4-BE49-F238E27FC236}">
                <a16:creationId xmlns:a16="http://schemas.microsoft.com/office/drawing/2014/main" id="{86D8C395-8710-0743-AE13-335189A77A0D}"/>
              </a:ext>
            </a:extLst>
          </p:cNvPr>
          <p:cNvSpPr/>
          <p:nvPr/>
        </p:nvSpPr>
        <p:spPr>
          <a:xfrm>
            <a:off x="6350618" y="5088099"/>
            <a:ext cx="234175" cy="71587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EE7F558E-6760-0B48-AED4-4131D5DFF075}"/>
              </a:ext>
            </a:extLst>
          </p:cNvPr>
          <p:cNvSpPr/>
          <p:nvPr/>
        </p:nvSpPr>
        <p:spPr>
          <a:xfrm>
            <a:off x="111647" y="5288340"/>
            <a:ext cx="74488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Inner vs outer matters;  {S} lookups</a:t>
            </a:r>
          </a:p>
          <a:p>
            <a:r>
              <a:rPr lang="en-US" sz="2400" dirty="0"/>
              <a:t>Inner is always indexed attribute</a:t>
            </a:r>
          </a:p>
          <a:p>
            <a:r>
              <a:rPr lang="en-US" sz="2400" b="1" dirty="0"/>
              <a:t>Note that index lookups are random, unless S is ordered on join attribute and index is clustered on join attribute</a:t>
            </a:r>
          </a:p>
        </p:txBody>
      </p:sp>
    </p:spTree>
    <p:extLst>
      <p:ext uri="{BB962C8B-B14F-4D97-AF65-F5344CB8AC3E}">
        <p14:creationId xmlns:p14="http://schemas.microsoft.com/office/powerpoint/2010/main" val="3181632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58" grpId="0" animBg="1"/>
      <p:bldP spid="58" grpId="1" animBg="1"/>
      <p:bldP spid="59" grpId="0" animBg="1"/>
      <p:bldP spid="59" grpId="1" animBg="1"/>
      <p:bldP spid="6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F54F4-09E7-781F-5707-913DD4EDF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Join Summary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718E4977-2824-672B-7B90-ED172EBCC768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552177471"/>
                  </p:ext>
                </p:extLst>
              </p:nvPr>
            </p:nvGraphicFramePr>
            <p:xfrm>
              <a:off x="0" y="1270000"/>
              <a:ext cx="9144002" cy="4500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20334">
                      <a:extLst>
                        <a:ext uri="{9D8B030D-6E8A-4147-A177-3AD203B41FA5}">
                          <a16:colId xmlns:a16="http://schemas.microsoft.com/office/drawing/2014/main" val="2434432201"/>
                        </a:ext>
                      </a:extLst>
                    </a:gridCol>
                    <a:gridCol w="2391834">
                      <a:extLst>
                        <a:ext uri="{9D8B030D-6E8A-4147-A177-3AD203B41FA5}">
                          <a16:colId xmlns:a16="http://schemas.microsoft.com/office/drawing/2014/main" val="3345774812"/>
                        </a:ext>
                      </a:extLst>
                    </a:gridCol>
                    <a:gridCol w="2645834">
                      <a:extLst>
                        <a:ext uri="{9D8B030D-6E8A-4147-A177-3AD203B41FA5}">
                          <a16:colId xmlns:a16="http://schemas.microsoft.com/office/drawing/2014/main" val="4209215999"/>
                        </a:ext>
                      </a:extLst>
                    </a:gridCol>
                    <a:gridCol w="2286000">
                      <a:extLst>
                        <a:ext uri="{9D8B030D-6E8A-4147-A177-3AD203B41FA5}">
                          <a16:colId xmlns:a16="http://schemas.microsoft.com/office/drawing/2014/main" val="389085975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CPU Complexity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I/O Complexity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Notes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95062122"/>
                      </a:ext>
                    </a:extLst>
                  </a:tr>
                  <a:tr h="52959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Nested loops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{R} x {S}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|S| + {S}|R|</a:t>
                          </a:r>
                        </a:p>
                        <a:p>
                          <a:r>
                            <a:rPr lang="en-US" i="1" dirty="0">
                              <a:solidFill>
                                <a:schemeClr val="accent2"/>
                              </a:solidFill>
                            </a:rPr>
                            <a:t>R doesn’t fit in memory</a:t>
                          </a:r>
                          <a:br>
                            <a:rPr lang="en-US" dirty="0"/>
                          </a:br>
                          <a:r>
                            <a:rPr lang="en-US" dirty="0"/>
                            <a:t>|S| + |R| </a:t>
                          </a:r>
                          <a:br>
                            <a:rPr lang="en-US" dirty="0"/>
                          </a:br>
                          <a:r>
                            <a:rPr lang="en-US" i="1" dirty="0">
                              <a:solidFill>
                                <a:schemeClr val="accent2"/>
                              </a:solidFill>
                            </a:rPr>
                            <a:t>R fits in memory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Choice of inner / outer matters when R fits in memory and S doesn’t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0271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Blocked nested loops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{R} x {S}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d>
                                <m:dPr>
                                  <m:begChr m:val="⌈"/>
                                  <m:endChr m:val="⌉"/>
                                  <m:ctrlPr>
                                    <a:rPr lang="en-US" sz="180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1800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𝑅</m:t>
                                      </m:r>
                                    </m:e>
                                  </m:d>
                                  <m:r>
                                    <m:rPr>
                                      <m:lit/>
                                    </m:rPr>
                                    <a:rPr lang="en-US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/</m:t>
                                  </m:r>
                                  <m:r>
                                    <a:rPr lang="en-US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𝑀</m:t>
                                  </m:r>
                                </m:e>
                              </m:d>
                              <m:r>
                                <a:rPr lang="en-US" sz="1800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×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𝑆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+ |R|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Better to partition R (fewer passes)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1665641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Index nested loops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{R} x D</a:t>
                          </a:r>
                        </a:p>
                        <a:p>
                          <a:r>
                            <a:rPr lang="en-US" i="1" dirty="0">
                              <a:solidFill>
                                <a:srgbClr val="C00000"/>
                              </a:solidFill>
                            </a:rPr>
                            <a:t>D is tree depth,  &lt; ~5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{R} x D</a:t>
                          </a:r>
                        </a:p>
                        <a:p>
                          <a:r>
                            <a:rPr lang="en-US" i="1" dirty="0">
                              <a:solidFill>
                                <a:srgbClr val="C00000"/>
                              </a:solidFill>
                            </a:rPr>
                            <a:t>I/O random unless D sorted &amp; index clustered on join </a:t>
                          </a:r>
                          <a:r>
                            <a:rPr lang="en-US" i="1" dirty="0" err="1">
                              <a:solidFill>
                                <a:srgbClr val="C00000"/>
                              </a:solidFill>
                            </a:rPr>
                            <a:t>attr</a:t>
                          </a:r>
                          <a:endParaRPr lang="en-US" i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Assuming index on S. 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056785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03083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8118713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1973682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718E4977-2824-672B-7B90-ED172EBCC768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552177471"/>
                  </p:ext>
                </p:extLst>
              </p:nvPr>
            </p:nvGraphicFramePr>
            <p:xfrm>
              <a:off x="0" y="1270000"/>
              <a:ext cx="9144002" cy="4500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20334">
                      <a:extLst>
                        <a:ext uri="{9D8B030D-6E8A-4147-A177-3AD203B41FA5}">
                          <a16:colId xmlns:a16="http://schemas.microsoft.com/office/drawing/2014/main" val="2434432201"/>
                        </a:ext>
                      </a:extLst>
                    </a:gridCol>
                    <a:gridCol w="2391834">
                      <a:extLst>
                        <a:ext uri="{9D8B030D-6E8A-4147-A177-3AD203B41FA5}">
                          <a16:colId xmlns:a16="http://schemas.microsoft.com/office/drawing/2014/main" val="3345774812"/>
                        </a:ext>
                      </a:extLst>
                    </a:gridCol>
                    <a:gridCol w="2645834">
                      <a:extLst>
                        <a:ext uri="{9D8B030D-6E8A-4147-A177-3AD203B41FA5}">
                          <a16:colId xmlns:a16="http://schemas.microsoft.com/office/drawing/2014/main" val="4209215999"/>
                        </a:ext>
                      </a:extLst>
                    </a:gridCol>
                    <a:gridCol w="2286000">
                      <a:extLst>
                        <a:ext uri="{9D8B030D-6E8A-4147-A177-3AD203B41FA5}">
                          <a16:colId xmlns:a16="http://schemas.microsoft.com/office/drawing/2014/main" val="389085975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CPU Complexity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I/O Complexity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Notes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95062122"/>
                      </a:ext>
                    </a:extLst>
                  </a:tr>
                  <a:tr h="118872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Nested loops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{R} x {S}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|S| + {S}|R|</a:t>
                          </a:r>
                        </a:p>
                        <a:p>
                          <a:r>
                            <a:rPr lang="en-US" i="1" dirty="0">
                              <a:solidFill>
                                <a:schemeClr val="accent2"/>
                              </a:solidFill>
                            </a:rPr>
                            <a:t>R doesn’t fit in memory</a:t>
                          </a:r>
                          <a:br>
                            <a:rPr lang="en-US" dirty="0"/>
                          </a:br>
                          <a:r>
                            <a:rPr lang="en-US" dirty="0"/>
                            <a:t>|S| + |R| </a:t>
                          </a:r>
                          <a:br>
                            <a:rPr lang="en-US" dirty="0"/>
                          </a:br>
                          <a:r>
                            <a:rPr lang="en-US" i="1" dirty="0">
                              <a:solidFill>
                                <a:schemeClr val="accent2"/>
                              </a:solidFill>
                            </a:rPr>
                            <a:t>R fits in memory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Choice of inner / outer matters when R fits in memory and S doesn’t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027144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Blocked nested loops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{R} x {S}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59330" t="-252000" r="-87081" b="-36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Better to partition R (fewer passes)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16656412"/>
                      </a:ext>
                    </a:extLst>
                  </a:tr>
                  <a:tr h="118872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Index nested loops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{R} x D</a:t>
                          </a:r>
                        </a:p>
                        <a:p>
                          <a:r>
                            <a:rPr lang="en-US" i="1" dirty="0">
                              <a:solidFill>
                                <a:srgbClr val="C00000"/>
                              </a:solidFill>
                            </a:rPr>
                            <a:t>D is tree depth,  &lt; ~5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{R} x D</a:t>
                          </a:r>
                        </a:p>
                        <a:p>
                          <a:r>
                            <a:rPr lang="en-US" i="1" dirty="0">
                              <a:solidFill>
                                <a:srgbClr val="C00000"/>
                              </a:solidFill>
                            </a:rPr>
                            <a:t>I/O random unless D sorted &amp; index clustered on join </a:t>
                          </a:r>
                          <a:r>
                            <a:rPr lang="en-US" i="1" dirty="0" err="1">
                              <a:solidFill>
                                <a:srgbClr val="C00000"/>
                              </a:solidFill>
                            </a:rPr>
                            <a:t>attr</a:t>
                          </a:r>
                          <a:endParaRPr lang="en-US" i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Assuming index on S. 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056785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03083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8118713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1973682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54697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B+Trees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625968" y="1748692"/>
          <a:ext cx="4923694" cy="3962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438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9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33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85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82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71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err="1"/>
                        <a:t>ptr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val11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ptr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val12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ptr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val13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57198" y="3049953"/>
          <a:ext cx="4923694" cy="3962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438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9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33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85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82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71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err="1"/>
                        <a:t>ptr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val21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ptr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val22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ptr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val23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946028" y="4304322"/>
          <a:ext cx="4923694" cy="3962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438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9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33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85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82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71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err="1"/>
                        <a:t>ptr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valn1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ptr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valn2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ptr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valn3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363412" y="5605584"/>
          <a:ext cx="3856895" cy="370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8365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11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34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58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RIDn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RIDn+1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RIDn+2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ptr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4900243" y="5617307"/>
          <a:ext cx="3856895" cy="370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9378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98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34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58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RIDn+3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RIDn+4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RIDn+5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ptr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3" name="Straight Arrow Connector 12"/>
          <p:cNvCxnSpPr/>
          <p:nvPr/>
        </p:nvCxnSpPr>
        <p:spPr>
          <a:xfrm flipH="1">
            <a:off x="2157046" y="2110154"/>
            <a:ext cx="773723" cy="93784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419601" y="2074985"/>
            <a:ext cx="1371599" cy="85578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861540" y="2110154"/>
            <a:ext cx="1371599" cy="85578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0" y="3434862"/>
            <a:ext cx="773723" cy="93784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039816" y="3423139"/>
            <a:ext cx="1371599" cy="85578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3610709" y="3376247"/>
            <a:ext cx="3915506" cy="77372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227386" y="4689231"/>
            <a:ext cx="211014" cy="84406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11" idx="0"/>
          </p:cNvCxnSpPr>
          <p:nvPr/>
        </p:nvCxnSpPr>
        <p:spPr>
          <a:xfrm>
            <a:off x="3622432" y="4677508"/>
            <a:ext cx="3206258" cy="93979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5005755" y="4677509"/>
            <a:ext cx="4302368" cy="85578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0" idx="3"/>
            <a:endCxn id="11" idx="1"/>
          </p:cNvCxnSpPr>
          <p:nvPr/>
        </p:nvCxnSpPr>
        <p:spPr>
          <a:xfrm>
            <a:off x="4220307" y="5791004"/>
            <a:ext cx="679936" cy="1172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594337" y="2321169"/>
            <a:ext cx="1453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&lt;val11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42491" y="3692769"/>
            <a:ext cx="2192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&gt;val21, &lt;val22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2461844" y="4923692"/>
            <a:ext cx="2192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&lt;valn1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672862" y="6119446"/>
            <a:ext cx="5556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Leaf nodes; </a:t>
            </a:r>
            <a:r>
              <a:rPr lang="en-US" dirty="0"/>
              <a:t>records</a:t>
            </a:r>
            <a:r>
              <a:rPr lang="en-US" b="1" dirty="0"/>
              <a:t> </a:t>
            </a:r>
            <a:r>
              <a:rPr lang="en-US" dirty="0"/>
              <a:t>in </a:t>
            </a:r>
            <a:r>
              <a:rPr lang="en-US" dirty="0" err="1"/>
              <a:t>Attr</a:t>
            </a:r>
            <a:r>
              <a:rPr lang="en-US" dirty="0"/>
              <a:t> A order, w/ link pointers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629506" y="1301261"/>
            <a:ext cx="1453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Root node</a:t>
            </a:r>
            <a:endParaRPr lang="en-US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5392613" y="3071445"/>
            <a:ext cx="1453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Inner nodes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6FBC2E-6AC6-CF4C-9DE8-C6F1C2D53B0C}"/>
              </a:ext>
            </a:extLst>
          </p:cNvPr>
          <p:cNvSpPr txBox="1"/>
          <p:nvPr/>
        </p:nvSpPr>
        <p:spPr>
          <a:xfrm>
            <a:off x="249767" y="1806016"/>
            <a:ext cx="1590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Index on </a:t>
            </a:r>
            <a:r>
              <a:rPr lang="en-US" dirty="0" err="1"/>
              <a:t>Attr</a:t>
            </a:r>
            <a:r>
              <a:rPr lang="en-US" dirty="0"/>
              <a:t> 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1C39EC-5E30-F949-A480-DBDC5F753C0F}"/>
              </a:ext>
            </a:extLst>
          </p:cNvPr>
          <p:cNvSpPr txBox="1"/>
          <p:nvPr/>
        </p:nvSpPr>
        <p:spPr>
          <a:xfrm>
            <a:off x="119564" y="5988147"/>
            <a:ext cx="23188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RID: Record ID </a:t>
            </a:r>
            <a:r>
              <a:rPr lang="en-US" i="1" dirty="0">
                <a:sym typeface="Wingdings" pitchFamily="2" charset="2"/>
              </a:rPr>
              <a:t> a reference (pointer) to a record in heap file</a:t>
            </a:r>
            <a:endParaRPr lang="en-US" i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D44C6A-41B4-47D6-2DD6-21F07F035BB5}"/>
              </a:ext>
            </a:extLst>
          </p:cNvPr>
          <p:cNvSpPr txBox="1"/>
          <p:nvPr/>
        </p:nvSpPr>
        <p:spPr>
          <a:xfrm>
            <a:off x="3411415" y="1301261"/>
            <a:ext cx="1594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Values of </a:t>
            </a:r>
            <a:r>
              <a:rPr lang="en-US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AttrA</a:t>
            </a:r>
            <a:endParaRPr lang="en-US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491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37" grpId="0"/>
      <p:bldP spid="37" grpId="1"/>
      <p:bldP spid="4" grpId="0"/>
      <p:bldP spid="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A5814-EC8C-A34F-8F62-1B8D5F56A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(In Memory) Hash Join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A8915C-11D8-5A4E-8C94-AC13400438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Essentially the same as index nested loops, with in-memory hash “index” built on the fly</a:t>
            </a:r>
          </a:p>
          <a:p>
            <a:r>
              <a:rPr lang="en-US" dirty="0"/>
              <a:t>Build hash table T on join attribute of 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76C1AF-20B5-0943-984F-A3C668E96BD5}"/>
              </a:ext>
            </a:extLst>
          </p:cNvPr>
          <p:cNvSpPr/>
          <p:nvPr/>
        </p:nvSpPr>
        <p:spPr>
          <a:xfrm>
            <a:off x="457200" y="386318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/>
              <a:t>T = build hash table on joinAttr of R</a:t>
            </a:r>
          </a:p>
          <a:p>
            <a:r>
              <a:rPr lang="en-US"/>
              <a:t>for s in S:</a:t>
            </a:r>
          </a:p>
          <a:p>
            <a:pPr lvl="1"/>
            <a:r>
              <a:rPr lang="en-US"/>
              <a:t>for r in lookup s.joinAttr in T:</a:t>
            </a:r>
          </a:p>
          <a:p>
            <a:pPr lvl="1"/>
            <a:r>
              <a:rPr lang="en-US"/>
              <a:t>	output s join r</a:t>
            </a:r>
            <a:endParaRPr lang="en-US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53ADBCF-007E-B94A-82B2-C3A1991BFBA7}"/>
              </a:ext>
            </a:extLst>
          </p:cNvPr>
          <p:cNvCxnSpPr>
            <a:stCxn id="10" idx="1"/>
          </p:cNvCxnSpPr>
          <p:nvPr/>
        </p:nvCxnSpPr>
        <p:spPr>
          <a:xfrm flipH="1">
            <a:off x="5876690" y="3724662"/>
            <a:ext cx="1701497" cy="13851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9278FD8-5AC1-0449-8BBB-D30212DC65AE}"/>
              </a:ext>
            </a:extLst>
          </p:cNvPr>
          <p:cNvCxnSpPr/>
          <p:nvPr/>
        </p:nvCxnSpPr>
        <p:spPr>
          <a:xfrm flipH="1">
            <a:off x="5993778" y="3992093"/>
            <a:ext cx="1701497" cy="13851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A848D36-6D67-B748-96B8-68E8304B0859}"/>
              </a:ext>
            </a:extLst>
          </p:cNvPr>
          <p:cNvCxnSpPr/>
          <p:nvPr/>
        </p:nvCxnSpPr>
        <p:spPr>
          <a:xfrm flipH="1">
            <a:off x="6219124" y="4299991"/>
            <a:ext cx="1701497" cy="13851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4E07F3A-7475-BA4F-950C-634CA82EE761}"/>
              </a:ext>
            </a:extLst>
          </p:cNvPr>
          <p:cNvCxnSpPr/>
          <p:nvPr/>
        </p:nvCxnSpPr>
        <p:spPr>
          <a:xfrm flipH="1">
            <a:off x="6405438" y="4552012"/>
            <a:ext cx="1701497" cy="13851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riangle 8">
            <a:extLst>
              <a:ext uri="{FF2B5EF4-FFF2-40B4-BE49-F238E27FC236}">
                <a16:creationId xmlns:a16="http://schemas.microsoft.com/office/drawing/2014/main" id="{3790EF00-07C2-7347-9353-4E1EF338F556}"/>
              </a:ext>
            </a:extLst>
          </p:cNvPr>
          <p:cNvSpPr/>
          <p:nvPr/>
        </p:nvSpPr>
        <p:spPr>
          <a:xfrm>
            <a:off x="4683510" y="3863181"/>
            <a:ext cx="2386363" cy="2018371"/>
          </a:xfrm>
          <a:prstGeom prst="triangle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Hash Table</a:t>
            </a:r>
          </a:p>
          <a:p>
            <a:pPr algn="ctr"/>
            <a:r>
              <a:rPr lang="en-US"/>
              <a:t>on joinAttr of R 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B6459B9-63E3-3D46-ABF8-D79B09CED7A1}"/>
              </a:ext>
            </a:extLst>
          </p:cNvPr>
          <p:cNvSpPr/>
          <p:nvPr/>
        </p:nvSpPr>
        <p:spPr>
          <a:xfrm>
            <a:off x="7578187" y="3586142"/>
            <a:ext cx="760164" cy="27703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Rec 1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9641452-4C5F-D74C-9B38-7946EAF218C0}"/>
              </a:ext>
            </a:extLst>
          </p:cNvPr>
          <p:cNvSpPr/>
          <p:nvPr/>
        </p:nvSpPr>
        <p:spPr>
          <a:xfrm>
            <a:off x="7580813" y="3875121"/>
            <a:ext cx="760164" cy="27703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Rec2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0A6EC5C-0BFB-574C-9625-84AA9E520553}"/>
              </a:ext>
            </a:extLst>
          </p:cNvPr>
          <p:cNvSpPr/>
          <p:nvPr/>
        </p:nvSpPr>
        <p:spPr>
          <a:xfrm>
            <a:off x="7580813" y="4161471"/>
            <a:ext cx="760164" cy="27703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Rec3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65DF07B-02D4-1448-9807-F12A059E4D2F}"/>
              </a:ext>
            </a:extLst>
          </p:cNvPr>
          <p:cNvSpPr/>
          <p:nvPr/>
        </p:nvSpPr>
        <p:spPr>
          <a:xfrm>
            <a:off x="7580813" y="4447821"/>
            <a:ext cx="760164" cy="27703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Rec4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313D438-9034-EB4F-8038-CDB9B5E0A15E}"/>
              </a:ext>
            </a:extLst>
          </p:cNvPr>
          <p:cNvSpPr/>
          <p:nvPr/>
        </p:nvSpPr>
        <p:spPr>
          <a:xfrm>
            <a:off x="7580813" y="4734171"/>
            <a:ext cx="760164" cy="27703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…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49F3C07-6740-3C40-BEF3-FEAB80C8DF7D}"/>
              </a:ext>
            </a:extLst>
          </p:cNvPr>
          <p:cNvSpPr/>
          <p:nvPr/>
        </p:nvSpPr>
        <p:spPr>
          <a:xfrm>
            <a:off x="7580813" y="5020521"/>
            <a:ext cx="760164" cy="27703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9356C1E-5778-B341-AA00-688A04C38F45}"/>
              </a:ext>
            </a:extLst>
          </p:cNvPr>
          <p:cNvSpPr/>
          <p:nvPr/>
        </p:nvSpPr>
        <p:spPr>
          <a:xfrm>
            <a:off x="7580813" y="5306871"/>
            <a:ext cx="760164" cy="27703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992C7D6-BC81-0346-B45F-94163B957FD5}"/>
              </a:ext>
            </a:extLst>
          </p:cNvPr>
          <p:cNvSpPr/>
          <p:nvPr/>
        </p:nvSpPr>
        <p:spPr>
          <a:xfrm>
            <a:off x="7580813" y="5593221"/>
            <a:ext cx="760164" cy="27703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A92BE4C-AFCA-8449-A323-1C73A0459182}"/>
              </a:ext>
            </a:extLst>
          </p:cNvPr>
          <p:cNvSpPr/>
          <p:nvPr/>
        </p:nvSpPr>
        <p:spPr>
          <a:xfrm>
            <a:off x="7580813" y="5879571"/>
            <a:ext cx="760164" cy="27703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RecN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59DF57C-16BD-F246-8433-0157641E7609}"/>
              </a:ext>
            </a:extLst>
          </p:cNvPr>
          <p:cNvSpPr txBox="1"/>
          <p:nvPr/>
        </p:nvSpPr>
        <p:spPr>
          <a:xfrm>
            <a:off x="7818131" y="3252006"/>
            <a:ext cx="335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</a:t>
            </a:r>
            <a:endParaRPr lang="en-US" dirty="0"/>
          </a:p>
        </p:txBody>
      </p:sp>
      <p:sp>
        <p:nvSpPr>
          <p:cNvPr id="20" name="Down Arrow 19">
            <a:extLst>
              <a:ext uri="{FF2B5EF4-FFF2-40B4-BE49-F238E27FC236}">
                <a16:creationId xmlns:a16="http://schemas.microsoft.com/office/drawing/2014/main" id="{02BD86EF-10D3-6A48-9563-1A2709B4CB9C}"/>
              </a:ext>
            </a:extLst>
          </p:cNvPr>
          <p:cNvSpPr/>
          <p:nvPr/>
        </p:nvSpPr>
        <p:spPr>
          <a:xfrm>
            <a:off x="5759603" y="5879571"/>
            <a:ext cx="234175" cy="71587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20">
            <a:extLst>
              <a:ext uri="{FF2B5EF4-FFF2-40B4-BE49-F238E27FC236}">
                <a16:creationId xmlns:a16="http://schemas.microsoft.com/office/drawing/2014/main" id="{413B46CC-6FE1-EC44-85E1-0914F56A557C}"/>
              </a:ext>
            </a:extLst>
          </p:cNvPr>
          <p:cNvSpPr/>
          <p:nvPr/>
        </p:nvSpPr>
        <p:spPr>
          <a:xfrm>
            <a:off x="5759603" y="5879570"/>
            <a:ext cx="234175" cy="71587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wn Arrow 21">
            <a:extLst>
              <a:ext uri="{FF2B5EF4-FFF2-40B4-BE49-F238E27FC236}">
                <a16:creationId xmlns:a16="http://schemas.microsoft.com/office/drawing/2014/main" id="{BCBB4647-0829-5242-A468-2AADD1A1B742}"/>
              </a:ext>
            </a:extLst>
          </p:cNvPr>
          <p:cNvSpPr/>
          <p:nvPr/>
        </p:nvSpPr>
        <p:spPr>
          <a:xfrm>
            <a:off x="5759603" y="5885985"/>
            <a:ext cx="234175" cy="71587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wn Arrow 22">
            <a:extLst>
              <a:ext uri="{FF2B5EF4-FFF2-40B4-BE49-F238E27FC236}">
                <a16:creationId xmlns:a16="http://schemas.microsoft.com/office/drawing/2014/main" id="{3A8D779F-4E18-784A-A5A9-76AD6634E5D4}"/>
              </a:ext>
            </a:extLst>
          </p:cNvPr>
          <p:cNvSpPr/>
          <p:nvPr/>
        </p:nvSpPr>
        <p:spPr>
          <a:xfrm>
            <a:off x="5759603" y="5884697"/>
            <a:ext cx="234175" cy="71587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6D709C6-D42B-CC4F-9079-FB0182A540FA}"/>
              </a:ext>
            </a:extLst>
          </p:cNvPr>
          <p:cNvSpPr/>
          <p:nvPr/>
        </p:nvSpPr>
        <p:spPr>
          <a:xfrm>
            <a:off x="111647" y="5288340"/>
            <a:ext cx="44603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/>
              <a:t>Inner vs outer matters;  {S} lookups, requires memory to hold hash table on 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19248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F54F4-09E7-781F-5707-913DD4EDF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Join Summary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718E4977-2824-672B-7B90-ED172EBCC768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327480538"/>
                  </p:ext>
                </p:extLst>
              </p:nvPr>
            </p:nvGraphicFramePr>
            <p:xfrm>
              <a:off x="0" y="1270000"/>
              <a:ext cx="9144002" cy="47701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20334">
                      <a:extLst>
                        <a:ext uri="{9D8B030D-6E8A-4147-A177-3AD203B41FA5}">
                          <a16:colId xmlns:a16="http://schemas.microsoft.com/office/drawing/2014/main" val="2434432201"/>
                        </a:ext>
                      </a:extLst>
                    </a:gridCol>
                    <a:gridCol w="2391834">
                      <a:extLst>
                        <a:ext uri="{9D8B030D-6E8A-4147-A177-3AD203B41FA5}">
                          <a16:colId xmlns:a16="http://schemas.microsoft.com/office/drawing/2014/main" val="3345774812"/>
                        </a:ext>
                      </a:extLst>
                    </a:gridCol>
                    <a:gridCol w="2645834">
                      <a:extLst>
                        <a:ext uri="{9D8B030D-6E8A-4147-A177-3AD203B41FA5}">
                          <a16:colId xmlns:a16="http://schemas.microsoft.com/office/drawing/2014/main" val="4209215999"/>
                        </a:ext>
                      </a:extLst>
                    </a:gridCol>
                    <a:gridCol w="2286000">
                      <a:extLst>
                        <a:ext uri="{9D8B030D-6E8A-4147-A177-3AD203B41FA5}">
                          <a16:colId xmlns:a16="http://schemas.microsoft.com/office/drawing/2014/main" val="389085975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CPU Complexity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I/O Complexity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Notes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95062122"/>
                      </a:ext>
                    </a:extLst>
                  </a:tr>
                  <a:tr h="52959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Nested loops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{R} x {S}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|S| + {S}|R|</a:t>
                          </a:r>
                        </a:p>
                        <a:p>
                          <a:r>
                            <a:rPr lang="en-US" i="1" dirty="0">
                              <a:solidFill>
                                <a:schemeClr val="accent2"/>
                              </a:solidFill>
                            </a:rPr>
                            <a:t>R doesn’t fit in memory</a:t>
                          </a:r>
                          <a:br>
                            <a:rPr lang="en-US" dirty="0"/>
                          </a:br>
                          <a:r>
                            <a:rPr lang="en-US" dirty="0"/>
                            <a:t>|S| + |R| </a:t>
                          </a:r>
                          <a:br>
                            <a:rPr lang="en-US" dirty="0"/>
                          </a:br>
                          <a:r>
                            <a:rPr lang="en-US" i="1" dirty="0">
                              <a:solidFill>
                                <a:schemeClr val="accent2"/>
                              </a:solidFill>
                            </a:rPr>
                            <a:t>R fits in memory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Choice of inner / outer matters when R fits in memory and S doesn’t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0271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Blocked nested loops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{R} x {S}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d>
                                <m:dPr>
                                  <m:begChr m:val="⌈"/>
                                  <m:endChr m:val="⌉"/>
                                  <m:ctrlPr>
                                    <a:rPr lang="en-US" sz="180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1800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𝑅</m:t>
                                      </m:r>
                                    </m:e>
                                  </m:d>
                                  <m:r>
                                    <m:rPr>
                                      <m:lit/>
                                    </m:rPr>
                                    <a:rPr lang="en-US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/</m:t>
                                  </m:r>
                                  <m:r>
                                    <a:rPr lang="en-US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𝑀</m:t>
                                  </m:r>
                                </m:e>
                              </m:d>
                              <m:r>
                                <a:rPr lang="en-US" sz="1800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×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𝑆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+ |R|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Better to partition R (fewer passes)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1665641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Index nested loops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{S} x D</a:t>
                          </a:r>
                        </a:p>
                        <a:p>
                          <a:r>
                            <a:rPr lang="en-US" i="1" dirty="0">
                              <a:solidFill>
                                <a:srgbClr val="C00000"/>
                              </a:solidFill>
                            </a:rPr>
                            <a:t>D is tree depth,  &lt; ~5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{S} x D</a:t>
                          </a:r>
                        </a:p>
                        <a:p>
                          <a:r>
                            <a:rPr lang="en-US" i="1" dirty="0">
                              <a:solidFill>
                                <a:srgbClr val="C00000"/>
                              </a:solidFill>
                            </a:rPr>
                            <a:t>I/O random unless D sorted &amp; index clustered on join </a:t>
                          </a:r>
                          <a:r>
                            <a:rPr lang="en-US" i="1" dirty="0" err="1">
                              <a:solidFill>
                                <a:srgbClr val="C00000"/>
                              </a:solidFill>
                            </a:rPr>
                            <a:t>attr</a:t>
                          </a:r>
                          <a:endParaRPr lang="en-US" i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Assuming index on R. 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056785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Hash join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{R} + {S}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|R| + |S|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Both tables must fit in memory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03083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8118713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1973682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718E4977-2824-672B-7B90-ED172EBCC768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327480538"/>
                  </p:ext>
                </p:extLst>
              </p:nvPr>
            </p:nvGraphicFramePr>
            <p:xfrm>
              <a:off x="0" y="1270000"/>
              <a:ext cx="9144002" cy="47701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20334">
                      <a:extLst>
                        <a:ext uri="{9D8B030D-6E8A-4147-A177-3AD203B41FA5}">
                          <a16:colId xmlns:a16="http://schemas.microsoft.com/office/drawing/2014/main" val="2434432201"/>
                        </a:ext>
                      </a:extLst>
                    </a:gridCol>
                    <a:gridCol w="2391834">
                      <a:extLst>
                        <a:ext uri="{9D8B030D-6E8A-4147-A177-3AD203B41FA5}">
                          <a16:colId xmlns:a16="http://schemas.microsoft.com/office/drawing/2014/main" val="3345774812"/>
                        </a:ext>
                      </a:extLst>
                    </a:gridCol>
                    <a:gridCol w="2645834">
                      <a:extLst>
                        <a:ext uri="{9D8B030D-6E8A-4147-A177-3AD203B41FA5}">
                          <a16:colId xmlns:a16="http://schemas.microsoft.com/office/drawing/2014/main" val="4209215999"/>
                        </a:ext>
                      </a:extLst>
                    </a:gridCol>
                    <a:gridCol w="2286000">
                      <a:extLst>
                        <a:ext uri="{9D8B030D-6E8A-4147-A177-3AD203B41FA5}">
                          <a16:colId xmlns:a16="http://schemas.microsoft.com/office/drawing/2014/main" val="389085975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CPU Complexity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I/O Complexity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Notes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95062122"/>
                      </a:ext>
                    </a:extLst>
                  </a:tr>
                  <a:tr h="118872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Nested loops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{R} x {S}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|S| + {S}|R|</a:t>
                          </a:r>
                        </a:p>
                        <a:p>
                          <a:r>
                            <a:rPr lang="en-US" i="1" dirty="0">
                              <a:solidFill>
                                <a:schemeClr val="accent2"/>
                              </a:solidFill>
                            </a:rPr>
                            <a:t>R doesn’t fit in memory</a:t>
                          </a:r>
                          <a:br>
                            <a:rPr lang="en-US" dirty="0"/>
                          </a:br>
                          <a:r>
                            <a:rPr lang="en-US" dirty="0"/>
                            <a:t>|S| + |R| </a:t>
                          </a:r>
                          <a:br>
                            <a:rPr lang="en-US" dirty="0"/>
                          </a:br>
                          <a:r>
                            <a:rPr lang="en-US" i="1" dirty="0">
                              <a:solidFill>
                                <a:schemeClr val="accent2"/>
                              </a:solidFill>
                            </a:rPr>
                            <a:t>R fits in memory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Choice of inner / outer matters when R fits in memory and S doesn’t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027144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Blocked nested loops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{R} x {S}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59330" t="-252000" r="-87081" b="-40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Better to partition R (fewer passes)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16656412"/>
                      </a:ext>
                    </a:extLst>
                  </a:tr>
                  <a:tr h="118872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Index nested loops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{S} x D</a:t>
                          </a:r>
                        </a:p>
                        <a:p>
                          <a:r>
                            <a:rPr lang="en-US" i="1" dirty="0">
                              <a:solidFill>
                                <a:srgbClr val="C00000"/>
                              </a:solidFill>
                            </a:rPr>
                            <a:t>D is tree depth,  &lt; ~5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{S} x D</a:t>
                          </a:r>
                        </a:p>
                        <a:p>
                          <a:r>
                            <a:rPr lang="en-US" i="1" dirty="0">
                              <a:solidFill>
                                <a:srgbClr val="C00000"/>
                              </a:solidFill>
                            </a:rPr>
                            <a:t>I/O random unless D sorted &amp; index clustered on join </a:t>
                          </a:r>
                          <a:r>
                            <a:rPr lang="en-US" i="1" dirty="0" err="1">
                              <a:solidFill>
                                <a:srgbClr val="C00000"/>
                              </a:solidFill>
                            </a:rPr>
                            <a:t>attr</a:t>
                          </a:r>
                          <a:endParaRPr lang="en-US" i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Assuming index on R. 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0567856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Hash join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{R} + {S}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|R| + |S|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Both tables must fit in memory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03083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8118713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1973682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89868954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D4829-9DE7-FB4D-815C-7898F3229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Blocked Hash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487E70-0EF3-9B4B-986A-C4B978B0C1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Similar to block nested loops</a:t>
            </a:r>
          </a:p>
          <a:p>
            <a:r>
              <a:rPr lang="en-US" dirty="0"/>
              <a:t>Iteratively:</a:t>
            </a:r>
          </a:p>
          <a:p>
            <a:pPr lvl="1"/>
            <a:r>
              <a:rPr lang="en-US" dirty="0"/>
              <a:t>Build hash table on chunk of R so that hash table fits in memory</a:t>
            </a:r>
          </a:p>
          <a:p>
            <a:pPr lvl="1"/>
            <a:r>
              <a:rPr lang="en-US" dirty="0"/>
              <a:t>Probe (lookup in) with all of S</a:t>
            </a:r>
          </a:p>
          <a:p>
            <a:pPr lvl="1"/>
            <a:r>
              <a:rPr lang="en-US" dirty="0"/>
              <a:t>Repeat with next chunk of R</a:t>
            </a:r>
          </a:p>
        </p:txBody>
      </p:sp>
    </p:spTree>
    <p:extLst>
      <p:ext uri="{BB962C8B-B14F-4D97-AF65-F5344CB8AC3E}">
        <p14:creationId xmlns:p14="http://schemas.microsoft.com/office/powerpoint/2010/main" val="271770916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F54F4-09E7-781F-5707-913DD4EDF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Join Summary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718E4977-2824-672B-7B90-ED172EBCC768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594069480"/>
                  </p:ext>
                </p:extLst>
              </p:nvPr>
            </p:nvGraphicFramePr>
            <p:xfrm>
              <a:off x="0" y="1270000"/>
              <a:ext cx="9144002" cy="47701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20334">
                      <a:extLst>
                        <a:ext uri="{9D8B030D-6E8A-4147-A177-3AD203B41FA5}">
                          <a16:colId xmlns:a16="http://schemas.microsoft.com/office/drawing/2014/main" val="2434432201"/>
                        </a:ext>
                      </a:extLst>
                    </a:gridCol>
                    <a:gridCol w="2391834">
                      <a:extLst>
                        <a:ext uri="{9D8B030D-6E8A-4147-A177-3AD203B41FA5}">
                          <a16:colId xmlns:a16="http://schemas.microsoft.com/office/drawing/2014/main" val="3345774812"/>
                        </a:ext>
                      </a:extLst>
                    </a:gridCol>
                    <a:gridCol w="2645834">
                      <a:extLst>
                        <a:ext uri="{9D8B030D-6E8A-4147-A177-3AD203B41FA5}">
                          <a16:colId xmlns:a16="http://schemas.microsoft.com/office/drawing/2014/main" val="4209215999"/>
                        </a:ext>
                      </a:extLst>
                    </a:gridCol>
                    <a:gridCol w="2286000">
                      <a:extLst>
                        <a:ext uri="{9D8B030D-6E8A-4147-A177-3AD203B41FA5}">
                          <a16:colId xmlns:a16="http://schemas.microsoft.com/office/drawing/2014/main" val="389085975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CPU Complexity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I/O Complexity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Notes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95062122"/>
                      </a:ext>
                    </a:extLst>
                  </a:tr>
                  <a:tr h="52959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Nested loops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{R} x {S}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|S| + {S}|R|</a:t>
                          </a:r>
                        </a:p>
                        <a:p>
                          <a:r>
                            <a:rPr lang="en-US" i="1" dirty="0">
                              <a:solidFill>
                                <a:schemeClr val="accent2"/>
                              </a:solidFill>
                            </a:rPr>
                            <a:t>R doesn’t fit in memory</a:t>
                          </a:r>
                          <a:br>
                            <a:rPr lang="en-US" dirty="0"/>
                          </a:br>
                          <a:r>
                            <a:rPr lang="en-US" dirty="0"/>
                            <a:t>|S| + |R| </a:t>
                          </a:r>
                          <a:br>
                            <a:rPr lang="en-US" dirty="0"/>
                          </a:br>
                          <a:r>
                            <a:rPr lang="en-US" i="1" dirty="0">
                              <a:solidFill>
                                <a:schemeClr val="accent2"/>
                              </a:solidFill>
                            </a:rPr>
                            <a:t>R fits in memory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Choice of inner / outer matters when R fits in memory and S doesn’t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0271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Blocked nested loops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{R} x {S}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d>
                                <m:dPr>
                                  <m:begChr m:val="⌈"/>
                                  <m:endChr m:val="⌉"/>
                                  <m:ctrlPr>
                                    <a:rPr lang="en-US" sz="180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1800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𝑅</m:t>
                                      </m:r>
                                    </m:e>
                                  </m:d>
                                  <m:r>
                                    <m:rPr>
                                      <m:lit/>
                                    </m:rPr>
                                    <a:rPr lang="en-US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/</m:t>
                                  </m:r>
                                  <m:r>
                                    <a:rPr lang="en-US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𝑀</m:t>
                                  </m:r>
                                </m:e>
                              </m:d>
                              <m:r>
                                <a:rPr lang="en-US" sz="1800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×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𝑆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+ |R|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Better to partition R (fewer passes)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1665641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Index nested loops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{R} x D</a:t>
                          </a:r>
                        </a:p>
                        <a:p>
                          <a:r>
                            <a:rPr lang="en-US" i="1" dirty="0">
                              <a:solidFill>
                                <a:srgbClr val="C00000"/>
                              </a:solidFill>
                            </a:rPr>
                            <a:t>D is tree depth,  &lt; ~5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{R} x D</a:t>
                          </a:r>
                        </a:p>
                        <a:p>
                          <a:r>
                            <a:rPr lang="en-US" i="1" dirty="0">
                              <a:solidFill>
                                <a:srgbClr val="C00000"/>
                              </a:solidFill>
                            </a:rPr>
                            <a:t>I/O random unless D sorted &amp; index clustered on join </a:t>
                          </a:r>
                          <a:r>
                            <a:rPr lang="en-US" i="1" dirty="0" err="1">
                              <a:solidFill>
                                <a:srgbClr val="C00000"/>
                              </a:solidFill>
                            </a:rPr>
                            <a:t>attr</a:t>
                          </a:r>
                          <a:endParaRPr lang="en-US" i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Assuming index on S. 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056785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Hash join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{R} + {S}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|R| + |S|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Both tables must fit in memory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03083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Blocked hash join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{</m:t>
                                </m:r>
                                <m:r>
                                  <a:rPr lang="en-US" sz="18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𝑅</m:t>
                                </m:r>
                                <m:r>
                                  <a:rPr lang="en-US" sz="18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} + (</m:t>
                                </m:r>
                                <m:d>
                                  <m:dPr>
                                    <m:begChr m:val="⌈"/>
                                    <m:endChr m:val="⌉"/>
                                    <m:ctrlPr>
                                      <a:rPr lang="en-US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𝑅</m:t>
                                        </m:r>
                                      </m:e>
                                    </m:d>
                                    <m:r>
                                      <m:rPr>
                                        <m:lit/>
                                      </m:rPr>
                                      <a:rPr lang="en-US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/</m:t>
                                    </m:r>
                                    <m:r>
                                      <a:rPr lang="en-US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𝑀</m:t>
                                    </m:r>
                                  </m:e>
                                </m:d>
                                <m:r>
                                  <a:rPr lang="en-US" sz="1800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×</m:t>
                                </m:r>
                                <m:r>
                                  <a:rPr lang="en-US" sz="18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{</m:t>
                                </m:r>
                                <m:r>
                                  <a:rPr lang="en-US" sz="18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𝑆</m:t>
                                </m:r>
                                <m:r>
                                  <a:rPr lang="en-US" sz="18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})</m:t>
                                </m:r>
                              </m:oMath>
                            </m:oMathPara>
                          </a14:m>
                          <a:endParaRPr lang="en-US" sz="18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d>
                                <m:dPr>
                                  <m:begChr m:val="⌈"/>
                                  <m:endChr m:val="⌉"/>
                                  <m:ctrlPr>
                                    <a:rPr lang="en-US" sz="180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1800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𝑅</m:t>
                                      </m:r>
                                    </m:e>
                                  </m:d>
                                  <m:r>
                                    <m:rPr>
                                      <m:lit/>
                                    </m:rPr>
                                    <a:rPr lang="en-US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/</m:t>
                                  </m:r>
                                  <m:r>
                                    <a:rPr lang="en-US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𝑀</m:t>
                                  </m:r>
                                </m:e>
                              </m:d>
                              <m:r>
                                <a:rPr lang="en-US" sz="1800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×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𝑆</m:t>
                                  </m:r>
                                </m:e>
                              </m:d>
                            </m:oMath>
                          </a14:m>
                          <a:r>
                            <a:rPr lang="en-US" dirty="0"/>
                            <a:t> + |R|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8118713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1973682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718E4977-2824-672B-7B90-ED172EBCC768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594069480"/>
                  </p:ext>
                </p:extLst>
              </p:nvPr>
            </p:nvGraphicFramePr>
            <p:xfrm>
              <a:off x="0" y="1270000"/>
              <a:ext cx="9144002" cy="47701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20334">
                      <a:extLst>
                        <a:ext uri="{9D8B030D-6E8A-4147-A177-3AD203B41FA5}">
                          <a16:colId xmlns:a16="http://schemas.microsoft.com/office/drawing/2014/main" val="2434432201"/>
                        </a:ext>
                      </a:extLst>
                    </a:gridCol>
                    <a:gridCol w="2391834">
                      <a:extLst>
                        <a:ext uri="{9D8B030D-6E8A-4147-A177-3AD203B41FA5}">
                          <a16:colId xmlns:a16="http://schemas.microsoft.com/office/drawing/2014/main" val="3345774812"/>
                        </a:ext>
                      </a:extLst>
                    </a:gridCol>
                    <a:gridCol w="2645834">
                      <a:extLst>
                        <a:ext uri="{9D8B030D-6E8A-4147-A177-3AD203B41FA5}">
                          <a16:colId xmlns:a16="http://schemas.microsoft.com/office/drawing/2014/main" val="4209215999"/>
                        </a:ext>
                      </a:extLst>
                    </a:gridCol>
                    <a:gridCol w="2286000">
                      <a:extLst>
                        <a:ext uri="{9D8B030D-6E8A-4147-A177-3AD203B41FA5}">
                          <a16:colId xmlns:a16="http://schemas.microsoft.com/office/drawing/2014/main" val="389085975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CPU Complexity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I/O Complexity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Notes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95062122"/>
                      </a:ext>
                    </a:extLst>
                  </a:tr>
                  <a:tr h="118872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Nested loops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{R} x {S}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|S| + {S}|R|</a:t>
                          </a:r>
                        </a:p>
                        <a:p>
                          <a:r>
                            <a:rPr lang="en-US" i="1" dirty="0">
                              <a:solidFill>
                                <a:schemeClr val="accent2"/>
                              </a:solidFill>
                            </a:rPr>
                            <a:t>R doesn’t fit in memory</a:t>
                          </a:r>
                          <a:br>
                            <a:rPr lang="en-US" dirty="0"/>
                          </a:br>
                          <a:r>
                            <a:rPr lang="en-US" dirty="0"/>
                            <a:t>|S| + |R| </a:t>
                          </a:r>
                          <a:br>
                            <a:rPr lang="en-US" dirty="0"/>
                          </a:br>
                          <a:r>
                            <a:rPr lang="en-US" i="1" dirty="0">
                              <a:solidFill>
                                <a:schemeClr val="accent2"/>
                              </a:solidFill>
                            </a:rPr>
                            <a:t>R fits in memory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Choice of inner / outer matters when R fits in memory and S doesn’t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027144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Blocked nested loops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{R} x {S}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59330" t="-252000" r="-87081" b="-40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Better to partition R (fewer passes)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16656412"/>
                      </a:ext>
                    </a:extLst>
                  </a:tr>
                  <a:tr h="118872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Index nested loops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{R} x D</a:t>
                          </a:r>
                        </a:p>
                        <a:p>
                          <a:r>
                            <a:rPr lang="en-US" i="1" dirty="0">
                              <a:solidFill>
                                <a:srgbClr val="C00000"/>
                              </a:solidFill>
                            </a:rPr>
                            <a:t>D is tree depth,  &lt; ~5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{R} x D</a:t>
                          </a:r>
                        </a:p>
                        <a:p>
                          <a:r>
                            <a:rPr lang="en-US" i="1" dirty="0">
                              <a:solidFill>
                                <a:srgbClr val="C00000"/>
                              </a:solidFill>
                            </a:rPr>
                            <a:t>I/O random unless D sorted &amp; index clustered on join </a:t>
                          </a:r>
                          <a:r>
                            <a:rPr lang="en-US" i="1" dirty="0" err="1">
                              <a:solidFill>
                                <a:srgbClr val="C00000"/>
                              </a:solidFill>
                            </a:rPr>
                            <a:t>attr</a:t>
                          </a:r>
                          <a:endParaRPr lang="en-US" i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Assuming index on S. 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0567856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Hash join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{R} + {S}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|R| + |S|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Both tables must fit in memory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03083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Blocked hash join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7128" t="-1106897" r="-207979" b="-1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59330" t="-1106897" r="-87081" b="-1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8118713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1973682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3526599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FE37C-B149-F344-8D5A-EBE8F08B3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Sort Merge Join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15024E-0218-E24D-BE53-01BA58CEAB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Sort both S and R (or use index on each to traverse in order)</a:t>
            </a:r>
          </a:p>
          <a:p>
            <a:r>
              <a:rPr lang="en-US" dirty="0"/>
              <a:t>Merge (no shared duplicates)</a:t>
            </a:r>
          </a:p>
          <a:p>
            <a:pPr marL="466725" indent="0">
              <a:buNone/>
            </a:pPr>
            <a:r>
              <a:rPr lang="en-US" sz="2400" dirty="0"/>
              <a:t>while (</a:t>
            </a:r>
            <a:r>
              <a:rPr lang="en-US" sz="2400" dirty="0" err="1"/>
              <a:t>i</a:t>
            </a:r>
            <a:r>
              <a:rPr lang="en-US" sz="2400" dirty="0"/>
              <a:t> &lt; {R} and j &lt; {S}):</a:t>
            </a:r>
          </a:p>
          <a:p>
            <a:pPr marL="466725" indent="0">
              <a:buNone/>
            </a:pPr>
            <a:r>
              <a:rPr lang="en-US" sz="2400" dirty="0"/>
              <a:t>	if (R[</a:t>
            </a:r>
            <a:r>
              <a:rPr lang="en-US" sz="2400" dirty="0" err="1"/>
              <a:t>i</a:t>
            </a:r>
            <a:r>
              <a:rPr lang="en-US" sz="2400" dirty="0"/>
              <a:t>].</a:t>
            </a:r>
            <a:r>
              <a:rPr lang="en-US" sz="2400" dirty="0" err="1"/>
              <a:t>joinAttr</a:t>
            </a:r>
            <a:r>
              <a:rPr lang="en-US" sz="2400" dirty="0"/>
              <a:t> == S[j].</a:t>
            </a:r>
            <a:r>
              <a:rPr lang="en-US" sz="2400" dirty="0" err="1"/>
              <a:t>joinAttr</a:t>
            </a:r>
            <a:r>
              <a:rPr lang="en-US" sz="2400" dirty="0"/>
              <a:t>):</a:t>
            </a:r>
          </a:p>
          <a:p>
            <a:pPr marL="466725" indent="0">
              <a:buNone/>
            </a:pPr>
            <a:r>
              <a:rPr lang="en-US" sz="2400" dirty="0"/>
              <a:t>		output R[</a:t>
            </a:r>
            <a:r>
              <a:rPr lang="en-US" sz="2400" dirty="0" err="1"/>
              <a:t>i</a:t>
            </a:r>
            <a:r>
              <a:rPr lang="en-US" sz="2400" dirty="0"/>
              <a:t>] join S[j]</a:t>
            </a:r>
          </a:p>
          <a:p>
            <a:pPr marL="466725" indent="0">
              <a:buNone/>
            </a:pPr>
            <a:r>
              <a:rPr lang="en-US" sz="2400" dirty="0"/>
              <a:t>	if (R[</a:t>
            </a:r>
            <a:r>
              <a:rPr lang="en-US" sz="2400" dirty="0" err="1"/>
              <a:t>i</a:t>
            </a:r>
            <a:r>
              <a:rPr lang="en-US" sz="2400" dirty="0"/>
              <a:t>].</a:t>
            </a:r>
            <a:r>
              <a:rPr lang="en-US" sz="2400" dirty="0" err="1"/>
              <a:t>joinAttr</a:t>
            </a:r>
            <a:r>
              <a:rPr lang="en-US" sz="2400" dirty="0"/>
              <a:t> &lt; S[j].</a:t>
            </a:r>
            <a:r>
              <a:rPr lang="en-US" sz="2400" dirty="0" err="1"/>
              <a:t>joinAttr</a:t>
            </a:r>
            <a:r>
              <a:rPr lang="en-US" sz="2400" dirty="0"/>
              <a:t>):</a:t>
            </a:r>
          </a:p>
          <a:p>
            <a:pPr marL="466725" indent="0">
              <a:buNone/>
            </a:pPr>
            <a:r>
              <a:rPr lang="en-US" sz="2400" dirty="0"/>
              <a:t>		</a:t>
            </a:r>
            <a:r>
              <a:rPr lang="en-US" sz="2400" dirty="0" err="1"/>
              <a:t>i</a:t>
            </a:r>
            <a:r>
              <a:rPr lang="en-US" sz="2400" dirty="0"/>
              <a:t> = </a:t>
            </a:r>
            <a:r>
              <a:rPr lang="en-US" sz="2400" dirty="0" err="1"/>
              <a:t>i</a:t>
            </a:r>
            <a:r>
              <a:rPr lang="en-US" sz="2400" dirty="0"/>
              <a:t> + 1</a:t>
            </a:r>
          </a:p>
          <a:p>
            <a:pPr marL="466725" indent="0">
              <a:buNone/>
            </a:pPr>
            <a:r>
              <a:rPr lang="en-US" sz="2400" dirty="0"/>
              <a:t>	else:</a:t>
            </a:r>
          </a:p>
          <a:p>
            <a:pPr marL="466725" indent="0">
              <a:buNone/>
            </a:pPr>
            <a:r>
              <a:rPr lang="en-US" sz="2400" dirty="0"/>
              <a:t>		j = j + 1</a:t>
            </a: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E8B35D6-2395-3E4C-9B02-59766AFA43DB}"/>
              </a:ext>
            </a:extLst>
          </p:cNvPr>
          <p:cNvGraphicFramePr>
            <a:graphicFrameLocks noGrp="1"/>
          </p:cNvGraphicFramePr>
          <p:nvPr/>
        </p:nvGraphicFramePr>
        <p:xfrm>
          <a:off x="6296722" y="2487186"/>
          <a:ext cx="962722" cy="20292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2722">
                  <a:extLst>
                    <a:ext uri="{9D8B030D-6E8A-4147-A177-3AD203B41FA5}">
                      <a16:colId xmlns:a16="http://schemas.microsoft.com/office/drawing/2014/main" val="1957089765"/>
                    </a:ext>
                  </a:extLst>
                </a:gridCol>
              </a:tblGrid>
              <a:tr h="518863">
                <a:tc>
                  <a:txBody>
                    <a:bodyPr/>
                    <a:lstStyle/>
                    <a:p>
                      <a:r>
                        <a:rPr lang="en-US" dirty="0"/>
                        <a:t>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8357810"/>
                  </a:ext>
                </a:extLst>
              </a:tr>
              <a:tr h="377607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4310320"/>
                  </a:ext>
                </a:extLst>
              </a:tr>
              <a:tr h="377607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4223574"/>
                  </a:ext>
                </a:extLst>
              </a:tr>
              <a:tr h="377607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338725"/>
                  </a:ext>
                </a:extLst>
              </a:tr>
              <a:tr h="377607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7356304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8543CFF-F7F6-2040-8FEB-53D6C7517170}"/>
              </a:ext>
            </a:extLst>
          </p:cNvPr>
          <p:cNvGraphicFramePr>
            <a:graphicFrameLocks noGrp="1"/>
          </p:cNvGraphicFramePr>
          <p:nvPr/>
        </p:nvGraphicFramePr>
        <p:xfrm>
          <a:off x="7815147" y="2475802"/>
          <a:ext cx="962722" cy="240689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62722">
                  <a:extLst>
                    <a:ext uri="{9D8B030D-6E8A-4147-A177-3AD203B41FA5}">
                      <a16:colId xmlns:a16="http://schemas.microsoft.com/office/drawing/2014/main" val="1957089765"/>
                    </a:ext>
                  </a:extLst>
                </a:gridCol>
              </a:tblGrid>
              <a:tr h="518863">
                <a:tc>
                  <a:txBody>
                    <a:bodyPr/>
                    <a:lstStyle/>
                    <a:p>
                      <a:r>
                        <a:rPr lang="en-US" dirty="0"/>
                        <a:t>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8357810"/>
                  </a:ext>
                </a:extLst>
              </a:tr>
              <a:tr h="377607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4310320"/>
                  </a:ext>
                </a:extLst>
              </a:tr>
              <a:tr h="377607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4223574"/>
                  </a:ext>
                </a:extLst>
              </a:tr>
              <a:tr h="377607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338725"/>
                  </a:ext>
                </a:extLst>
              </a:tr>
              <a:tr h="377607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7356304"/>
                  </a:ext>
                </a:extLst>
              </a:tr>
              <a:tr h="377607"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5646276"/>
                  </a:ext>
                </a:extLst>
              </a:tr>
            </a:tbl>
          </a:graphicData>
        </a:graphic>
      </p:graphicFrame>
      <p:sp>
        <p:nvSpPr>
          <p:cNvPr id="6" name="Right Arrow 5">
            <a:extLst>
              <a:ext uri="{FF2B5EF4-FFF2-40B4-BE49-F238E27FC236}">
                <a16:creationId xmlns:a16="http://schemas.microsoft.com/office/drawing/2014/main" id="{0972A2D9-056C-C14A-AA52-FD31D1A3BD52}"/>
              </a:ext>
            </a:extLst>
          </p:cNvPr>
          <p:cNvSpPr/>
          <p:nvPr/>
        </p:nvSpPr>
        <p:spPr>
          <a:xfrm>
            <a:off x="5887845" y="3083311"/>
            <a:ext cx="408877" cy="20252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10F0E383-4BC0-AE4F-8FA8-67DA2DCC1063}"/>
              </a:ext>
            </a:extLst>
          </p:cNvPr>
          <p:cNvSpPr/>
          <p:nvPr/>
        </p:nvSpPr>
        <p:spPr>
          <a:xfrm>
            <a:off x="7406270" y="3083311"/>
            <a:ext cx="408877" cy="20252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96BE95-4551-BD4F-88BF-4FF5FD5F9466}"/>
              </a:ext>
            </a:extLst>
          </p:cNvPr>
          <p:cNvSpPr txBox="1"/>
          <p:nvPr/>
        </p:nvSpPr>
        <p:spPr>
          <a:xfrm>
            <a:off x="4917688" y="5642517"/>
            <a:ext cx="3077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Output:</a:t>
            </a:r>
          </a:p>
          <a:p>
            <a:endParaRPr lang="en-US" dirty="0"/>
          </a:p>
        </p:txBody>
      </p:sp>
      <p:pic>
        <p:nvPicPr>
          <p:cNvPr id="11" name="Graphic 10" descr="Checkbox Checked with solid fill">
            <a:extLst>
              <a:ext uri="{FF2B5EF4-FFF2-40B4-BE49-F238E27FC236}">
                <a16:creationId xmlns:a16="http://schemas.microsoft.com/office/drawing/2014/main" id="{7E345DDB-BE8E-964D-8C1D-74AD118BA5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6702" y="4538779"/>
            <a:ext cx="423746" cy="423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895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FE37C-B149-F344-8D5A-EBE8F08B3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Sort Merge Join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15024E-0218-E24D-BE53-01BA58CEAB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Sort both S and R (or use index on each to traverse in order)</a:t>
            </a:r>
          </a:p>
          <a:p>
            <a:r>
              <a:rPr lang="en-US" dirty="0"/>
              <a:t>Merge (no shared duplicates)</a:t>
            </a:r>
          </a:p>
          <a:p>
            <a:pPr marL="466725" indent="0">
              <a:buNone/>
            </a:pPr>
            <a:r>
              <a:rPr lang="en-US" sz="2400" dirty="0"/>
              <a:t>while (</a:t>
            </a:r>
            <a:r>
              <a:rPr lang="en-US" sz="2400" dirty="0" err="1"/>
              <a:t>i</a:t>
            </a:r>
            <a:r>
              <a:rPr lang="en-US" sz="2400" dirty="0"/>
              <a:t> &lt; {R} and j &lt; {S}):</a:t>
            </a:r>
          </a:p>
          <a:p>
            <a:pPr marL="466725" indent="0">
              <a:buNone/>
            </a:pPr>
            <a:r>
              <a:rPr lang="en-US" sz="2400" dirty="0"/>
              <a:t>	if (R[</a:t>
            </a:r>
            <a:r>
              <a:rPr lang="en-US" sz="2400" dirty="0" err="1"/>
              <a:t>i</a:t>
            </a:r>
            <a:r>
              <a:rPr lang="en-US" sz="2400" dirty="0"/>
              <a:t>].</a:t>
            </a:r>
            <a:r>
              <a:rPr lang="en-US" sz="2400" dirty="0" err="1"/>
              <a:t>joinAttr</a:t>
            </a:r>
            <a:r>
              <a:rPr lang="en-US" sz="2400" dirty="0"/>
              <a:t> == S[j].</a:t>
            </a:r>
            <a:r>
              <a:rPr lang="en-US" sz="2400" dirty="0" err="1"/>
              <a:t>joinAttr</a:t>
            </a:r>
            <a:r>
              <a:rPr lang="en-US" sz="2400" dirty="0"/>
              <a:t>):</a:t>
            </a:r>
          </a:p>
          <a:p>
            <a:pPr marL="466725" indent="0">
              <a:buNone/>
            </a:pPr>
            <a:r>
              <a:rPr lang="en-US" sz="2400" dirty="0"/>
              <a:t>		output R[</a:t>
            </a:r>
            <a:r>
              <a:rPr lang="en-US" sz="2400" dirty="0" err="1"/>
              <a:t>i</a:t>
            </a:r>
            <a:r>
              <a:rPr lang="en-US" sz="2400" dirty="0"/>
              <a:t>] join S[j]</a:t>
            </a:r>
          </a:p>
          <a:p>
            <a:pPr marL="466725" indent="0">
              <a:buNone/>
            </a:pPr>
            <a:r>
              <a:rPr lang="en-US" sz="2400" dirty="0"/>
              <a:t>	if (R[</a:t>
            </a:r>
            <a:r>
              <a:rPr lang="en-US" sz="2400" dirty="0" err="1"/>
              <a:t>i</a:t>
            </a:r>
            <a:r>
              <a:rPr lang="en-US" sz="2400" dirty="0"/>
              <a:t>].</a:t>
            </a:r>
            <a:r>
              <a:rPr lang="en-US" sz="2400" dirty="0" err="1"/>
              <a:t>joinAttr</a:t>
            </a:r>
            <a:r>
              <a:rPr lang="en-US" sz="2400" dirty="0"/>
              <a:t> &lt; S[j].</a:t>
            </a:r>
            <a:r>
              <a:rPr lang="en-US" sz="2400" dirty="0" err="1"/>
              <a:t>joinAttr</a:t>
            </a:r>
            <a:r>
              <a:rPr lang="en-US" sz="2400" dirty="0"/>
              <a:t>):</a:t>
            </a:r>
          </a:p>
          <a:p>
            <a:pPr marL="466725" indent="0">
              <a:buNone/>
            </a:pPr>
            <a:r>
              <a:rPr lang="en-US" sz="2400" dirty="0"/>
              <a:t>		</a:t>
            </a:r>
            <a:r>
              <a:rPr lang="en-US" sz="2400" dirty="0" err="1"/>
              <a:t>i</a:t>
            </a:r>
            <a:r>
              <a:rPr lang="en-US" sz="2400" dirty="0"/>
              <a:t> = </a:t>
            </a:r>
            <a:r>
              <a:rPr lang="en-US" sz="2400" dirty="0" err="1"/>
              <a:t>i</a:t>
            </a:r>
            <a:r>
              <a:rPr lang="en-US" sz="2400" dirty="0"/>
              <a:t> + 1</a:t>
            </a:r>
          </a:p>
          <a:p>
            <a:pPr marL="466725" indent="0">
              <a:buNone/>
            </a:pPr>
            <a:r>
              <a:rPr lang="en-US" sz="2400" dirty="0"/>
              <a:t>	else:</a:t>
            </a:r>
          </a:p>
          <a:p>
            <a:pPr marL="466725" indent="0">
              <a:buNone/>
            </a:pPr>
            <a:r>
              <a:rPr lang="en-US" sz="2400" dirty="0"/>
              <a:t>		j = j + 1</a:t>
            </a: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E8B35D6-2395-3E4C-9B02-59766AFA43DB}"/>
              </a:ext>
            </a:extLst>
          </p:cNvPr>
          <p:cNvGraphicFramePr>
            <a:graphicFrameLocks noGrp="1"/>
          </p:cNvGraphicFramePr>
          <p:nvPr/>
        </p:nvGraphicFramePr>
        <p:xfrm>
          <a:off x="6296722" y="2487186"/>
          <a:ext cx="962722" cy="20292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2722">
                  <a:extLst>
                    <a:ext uri="{9D8B030D-6E8A-4147-A177-3AD203B41FA5}">
                      <a16:colId xmlns:a16="http://schemas.microsoft.com/office/drawing/2014/main" val="1957089765"/>
                    </a:ext>
                  </a:extLst>
                </a:gridCol>
              </a:tblGrid>
              <a:tr h="518863">
                <a:tc>
                  <a:txBody>
                    <a:bodyPr/>
                    <a:lstStyle/>
                    <a:p>
                      <a:r>
                        <a:rPr lang="en-US" dirty="0"/>
                        <a:t>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8357810"/>
                  </a:ext>
                </a:extLst>
              </a:tr>
              <a:tr h="377607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4310320"/>
                  </a:ext>
                </a:extLst>
              </a:tr>
              <a:tr h="377607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4223574"/>
                  </a:ext>
                </a:extLst>
              </a:tr>
              <a:tr h="377607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338725"/>
                  </a:ext>
                </a:extLst>
              </a:tr>
              <a:tr h="377607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7356304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8543CFF-F7F6-2040-8FEB-53D6C7517170}"/>
              </a:ext>
            </a:extLst>
          </p:cNvPr>
          <p:cNvGraphicFramePr>
            <a:graphicFrameLocks noGrp="1"/>
          </p:cNvGraphicFramePr>
          <p:nvPr/>
        </p:nvGraphicFramePr>
        <p:xfrm>
          <a:off x="7815147" y="2475802"/>
          <a:ext cx="962722" cy="240689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62722">
                  <a:extLst>
                    <a:ext uri="{9D8B030D-6E8A-4147-A177-3AD203B41FA5}">
                      <a16:colId xmlns:a16="http://schemas.microsoft.com/office/drawing/2014/main" val="1957089765"/>
                    </a:ext>
                  </a:extLst>
                </a:gridCol>
              </a:tblGrid>
              <a:tr h="518863">
                <a:tc>
                  <a:txBody>
                    <a:bodyPr/>
                    <a:lstStyle/>
                    <a:p>
                      <a:r>
                        <a:rPr lang="en-US" dirty="0"/>
                        <a:t>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8357810"/>
                  </a:ext>
                </a:extLst>
              </a:tr>
              <a:tr h="377607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4310320"/>
                  </a:ext>
                </a:extLst>
              </a:tr>
              <a:tr h="377607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4223574"/>
                  </a:ext>
                </a:extLst>
              </a:tr>
              <a:tr h="377607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338725"/>
                  </a:ext>
                </a:extLst>
              </a:tr>
              <a:tr h="377607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7356304"/>
                  </a:ext>
                </a:extLst>
              </a:tr>
              <a:tr h="377607"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5646276"/>
                  </a:ext>
                </a:extLst>
              </a:tr>
            </a:tbl>
          </a:graphicData>
        </a:graphic>
      </p:graphicFrame>
      <p:sp>
        <p:nvSpPr>
          <p:cNvPr id="6" name="Right Arrow 5">
            <a:extLst>
              <a:ext uri="{FF2B5EF4-FFF2-40B4-BE49-F238E27FC236}">
                <a16:creationId xmlns:a16="http://schemas.microsoft.com/office/drawing/2014/main" id="{0972A2D9-056C-C14A-AA52-FD31D1A3BD52}"/>
              </a:ext>
            </a:extLst>
          </p:cNvPr>
          <p:cNvSpPr/>
          <p:nvPr/>
        </p:nvSpPr>
        <p:spPr>
          <a:xfrm>
            <a:off x="5887845" y="3476723"/>
            <a:ext cx="408877" cy="20252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10F0E383-4BC0-AE4F-8FA8-67DA2DCC1063}"/>
              </a:ext>
            </a:extLst>
          </p:cNvPr>
          <p:cNvSpPr/>
          <p:nvPr/>
        </p:nvSpPr>
        <p:spPr>
          <a:xfrm>
            <a:off x="7406270" y="3083311"/>
            <a:ext cx="408877" cy="20252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96BE95-4551-BD4F-88BF-4FF5FD5F9466}"/>
              </a:ext>
            </a:extLst>
          </p:cNvPr>
          <p:cNvSpPr txBox="1"/>
          <p:nvPr/>
        </p:nvSpPr>
        <p:spPr>
          <a:xfrm>
            <a:off x="4917688" y="5642517"/>
            <a:ext cx="3077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Output:</a:t>
            </a:r>
          </a:p>
          <a:p>
            <a:endParaRPr lang="en-US" dirty="0"/>
          </a:p>
        </p:txBody>
      </p:sp>
      <p:pic>
        <p:nvPicPr>
          <p:cNvPr id="10" name="Graphic 9" descr="Checkbox Checked with solid fill">
            <a:extLst>
              <a:ext uri="{FF2B5EF4-FFF2-40B4-BE49-F238E27FC236}">
                <a16:creationId xmlns:a16="http://schemas.microsoft.com/office/drawing/2014/main" id="{72C0F032-266E-2E4A-AEDD-AAA104CA4E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6703" y="5430644"/>
            <a:ext cx="423746" cy="423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54523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FE37C-B149-F344-8D5A-EBE8F08B3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Sort Merge Join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15024E-0218-E24D-BE53-01BA58CEAB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Sort both S and R (or use index on each to traverse in order)</a:t>
            </a:r>
          </a:p>
          <a:p>
            <a:r>
              <a:rPr lang="en-US" dirty="0"/>
              <a:t>Merge (no shared duplicates)</a:t>
            </a:r>
          </a:p>
          <a:p>
            <a:pPr marL="466725" indent="0">
              <a:buNone/>
            </a:pPr>
            <a:r>
              <a:rPr lang="en-US" sz="2400" dirty="0"/>
              <a:t>while (</a:t>
            </a:r>
            <a:r>
              <a:rPr lang="en-US" sz="2400" dirty="0" err="1"/>
              <a:t>i</a:t>
            </a:r>
            <a:r>
              <a:rPr lang="en-US" sz="2400" dirty="0"/>
              <a:t> &lt; {R} and j &lt; {S}):</a:t>
            </a:r>
          </a:p>
          <a:p>
            <a:pPr marL="466725" indent="0">
              <a:buNone/>
            </a:pPr>
            <a:r>
              <a:rPr lang="en-US" sz="2400" dirty="0"/>
              <a:t>	if (R[</a:t>
            </a:r>
            <a:r>
              <a:rPr lang="en-US" sz="2400" dirty="0" err="1"/>
              <a:t>i</a:t>
            </a:r>
            <a:r>
              <a:rPr lang="en-US" sz="2400" dirty="0"/>
              <a:t>].</a:t>
            </a:r>
            <a:r>
              <a:rPr lang="en-US" sz="2400" dirty="0" err="1"/>
              <a:t>joinAttr</a:t>
            </a:r>
            <a:r>
              <a:rPr lang="en-US" sz="2400" dirty="0"/>
              <a:t> == S[j].</a:t>
            </a:r>
            <a:r>
              <a:rPr lang="en-US" sz="2400" dirty="0" err="1"/>
              <a:t>joinAttr</a:t>
            </a:r>
            <a:r>
              <a:rPr lang="en-US" sz="2400" dirty="0"/>
              <a:t>):</a:t>
            </a:r>
          </a:p>
          <a:p>
            <a:pPr marL="466725" indent="0">
              <a:buNone/>
            </a:pPr>
            <a:r>
              <a:rPr lang="en-US" sz="2400" dirty="0"/>
              <a:t>		output R[</a:t>
            </a:r>
            <a:r>
              <a:rPr lang="en-US" sz="2400" dirty="0" err="1"/>
              <a:t>i</a:t>
            </a:r>
            <a:r>
              <a:rPr lang="en-US" sz="2400" dirty="0"/>
              <a:t>] join S[j]</a:t>
            </a:r>
          </a:p>
          <a:p>
            <a:pPr marL="466725" indent="0">
              <a:buNone/>
            </a:pPr>
            <a:r>
              <a:rPr lang="en-US" sz="2400" dirty="0"/>
              <a:t>	if (R[</a:t>
            </a:r>
            <a:r>
              <a:rPr lang="en-US" sz="2400" dirty="0" err="1"/>
              <a:t>i</a:t>
            </a:r>
            <a:r>
              <a:rPr lang="en-US" sz="2400" dirty="0"/>
              <a:t>].</a:t>
            </a:r>
            <a:r>
              <a:rPr lang="en-US" sz="2400" dirty="0" err="1"/>
              <a:t>joinAttr</a:t>
            </a:r>
            <a:r>
              <a:rPr lang="en-US" sz="2400" dirty="0"/>
              <a:t> &lt; S[j].</a:t>
            </a:r>
            <a:r>
              <a:rPr lang="en-US" sz="2400" dirty="0" err="1"/>
              <a:t>joinAttr</a:t>
            </a:r>
            <a:r>
              <a:rPr lang="en-US" sz="2400" dirty="0"/>
              <a:t>):</a:t>
            </a:r>
          </a:p>
          <a:p>
            <a:pPr marL="466725" indent="0">
              <a:buNone/>
            </a:pPr>
            <a:r>
              <a:rPr lang="en-US" sz="2400" dirty="0"/>
              <a:t>		</a:t>
            </a:r>
            <a:r>
              <a:rPr lang="en-US" sz="2400" dirty="0" err="1"/>
              <a:t>i</a:t>
            </a:r>
            <a:r>
              <a:rPr lang="en-US" sz="2400" dirty="0"/>
              <a:t> = </a:t>
            </a:r>
            <a:r>
              <a:rPr lang="en-US" sz="2400" dirty="0" err="1"/>
              <a:t>i</a:t>
            </a:r>
            <a:r>
              <a:rPr lang="en-US" sz="2400" dirty="0"/>
              <a:t> + 1</a:t>
            </a:r>
          </a:p>
          <a:p>
            <a:pPr marL="466725" indent="0">
              <a:buNone/>
            </a:pPr>
            <a:r>
              <a:rPr lang="en-US" sz="2400" dirty="0"/>
              <a:t>	else:</a:t>
            </a:r>
          </a:p>
          <a:p>
            <a:pPr marL="466725" indent="0">
              <a:buNone/>
            </a:pPr>
            <a:r>
              <a:rPr lang="en-US" sz="2400" dirty="0"/>
              <a:t>		j = j + 1</a:t>
            </a: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E8B35D6-2395-3E4C-9B02-59766AFA43DB}"/>
              </a:ext>
            </a:extLst>
          </p:cNvPr>
          <p:cNvGraphicFramePr>
            <a:graphicFrameLocks noGrp="1"/>
          </p:cNvGraphicFramePr>
          <p:nvPr/>
        </p:nvGraphicFramePr>
        <p:xfrm>
          <a:off x="6296722" y="2487186"/>
          <a:ext cx="962722" cy="20292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2722">
                  <a:extLst>
                    <a:ext uri="{9D8B030D-6E8A-4147-A177-3AD203B41FA5}">
                      <a16:colId xmlns:a16="http://schemas.microsoft.com/office/drawing/2014/main" val="1957089765"/>
                    </a:ext>
                  </a:extLst>
                </a:gridCol>
              </a:tblGrid>
              <a:tr h="518863">
                <a:tc>
                  <a:txBody>
                    <a:bodyPr/>
                    <a:lstStyle/>
                    <a:p>
                      <a:r>
                        <a:rPr lang="en-US" dirty="0"/>
                        <a:t>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8357810"/>
                  </a:ext>
                </a:extLst>
              </a:tr>
              <a:tr h="377607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4310320"/>
                  </a:ext>
                </a:extLst>
              </a:tr>
              <a:tr h="377607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4223574"/>
                  </a:ext>
                </a:extLst>
              </a:tr>
              <a:tr h="377607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338725"/>
                  </a:ext>
                </a:extLst>
              </a:tr>
              <a:tr h="377607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7356304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8543CFF-F7F6-2040-8FEB-53D6C7517170}"/>
              </a:ext>
            </a:extLst>
          </p:cNvPr>
          <p:cNvGraphicFramePr>
            <a:graphicFrameLocks noGrp="1"/>
          </p:cNvGraphicFramePr>
          <p:nvPr/>
        </p:nvGraphicFramePr>
        <p:xfrm>
          <a:off x="7815147" y="2475802"/>
          <a:ext cx="962722" cy="240689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62722">
                  <a:extLst>
                    <a:ext uri="{9D8B030D-6E8A-4147-A177-3AD203B41FA5}">
                      <a16:colId xmlns:a16="http://schemas.microsoft.com/office/drawing/2014/main" val="1957089765"/>
                    </a:ext>
                  </a:extLst>
                </a:gridCol>
              </a:tblGrid>
              <a:tr h="518863">
                <a:tc>
                  <a:txBody>
                    <a:bodyPr/>
                    <a:lstStyle/>
                    <a:p>
                      <a:r>
                        <a:rPr lang="en-US" dirty="0"/>
                        <a:t>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8357810"/>
                  </a:ext>
                </a:extLst>
              </a:tr>
              <a:tr h="377607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4310320"/>
                  </a:ext>
                </a:extLst>
              </a:tr>
              <a:tr h="377607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4223574"/>
                  </a:ext>
                </a:extLst>
              </a:tr>
              <a:tr h="377607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338725"/>
                  </a:ext>
                </a:extLst>
              </a:tr>
              <a:tr h="377607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7356304"/>
                  </a:ext>
                </a:extLst>
              </a:tr>
              <a:tr h="377607"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5646276"/>
                  </a:ext>
                </a:extLst>
              </a:tr>
            </a:tbl>
          </a:graphicData>
        </a:graphic>
      </p:graphicFrame>
      <p:sp>
        <p:nvSpPr>
          <p:cNvPr id="6" name="Right Arrow 5">
            <a:extLst>
              <a:ext uri="{FF2B5EF4-FFF2-40B4-BE49-F238E27FC236}">
                <a16:creationId xmlns:a16="http://schemas.microsoft.com/office/drawing/2014/main" id="{0972A2D9-056C-C14A-AA52-FD31D1A3BD52}"/>
              </a:ext>
            </a:extLst>
          </p:cNvPr>
          <p:cNvSpPr/>
          <p:nvPr/>
        </p:nvSpPr>
        <p:spPr>
          <a:xfrm>
            <a:off x="5887845" y="3476723"/>
            <a:ext cx="408877" cy="20252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10F0E383-4BC0-AE4F-8FA8-67DA2DCC1063}"/>
              </a:ext>
            </a:extLst>
          </p:cNvPr>
          <p:cNvSpPr/>
          <p:nvPr/>
        </p:nvSpPr>
        <p:spPr>
          <a:xfrm>
            <a:off x="7406270" y="3476723"/>
            <a:ext cx="408877" cy="20252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96BE95-4551-BD4F-88BF-4FF5FD5F9466}"/>
              </a:ext>
            </a:extLst>
          </p:cNvPr>
          <p:cNvSpPr txBox="1"/>
          <p:nvPr/>
        </p:nvSpPr>
        <p:spPr>
          <a:xfrm>
            <a:off x="4917688" y="5642517"/>
            <a:ext cx="3077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Output: 3</a:t>
            </a:r>
          </a:p>
          <a:p>
            <a:endParaRPr lang="en-US" dirty="0"/>
          </a:p>
        </p:txBody>
      </p:sp>
      <p:pic>
        <p:nvPicPr>
          <p:cNvPr id="10" name="Graphic 9" descr="Checkbox Checked with solid fill">
            <a:extLst>
              <a:ext uri="{FF2B5EF4-FFF2-40B4-BE49-F238E27FC236}">
                <a16:creationId xmlns:a16="http://schemas.microsoft.com/office/drawing/2014/main" id="{72C0F032-266E-2E4A-AEDD-AAA104CA4E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2459" y="3679251"/>
            <a:ext cx="423746" cy="423746"/>
          </a:xfrm>
          <a:prstGeom prst="rect">
            <a:avLst/>
          </a:prstGeom>
        </p:spPr>
      </p:pic>
      <p:pic>
        <p:nvPicPr>
          <p:cNvPr id="11" name="Graphic 10" descr="Checkbox Checked with solid fill">
            <a:extLst>
              <a:ext uri="{FF2B5EF4-FFF2-40B4-BE49-F238E27FC236}">
                <a16:creationId xmlns:a16="http://schemas.microsoft.com/office/drawing/2014/main" id="{AF829EE6-4AD9-044A-9BFC-60BE69719F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6703" y="5430644"/>
            <a:ext cx="423746" cy="423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585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FE37C-B149-F344-8D5A-EBE8F08B3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Sort Merge Join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15024E-0218-E24D-BE53-01BA58CEAB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Sort both S and R (or use index on each to traverse in order)</a:t>
            </a:r>
          </a:p>
          <a:p>
            <a:r>
              <a:rPr lang="en-US" dirty="0"/>
              <a:t>Merge (no shared duplicates)</a:t>
            </a:r>
          </a:p>
          <a:p>
            <a:pPr marL="466725" indent="0">
              <a:buNone/>
            </a:pPr>
            <a:r>
              <a:rPr lang="en-US" sz="2400" dirty="0"/>
              <a:t>while (</a:t>
            </a:r>
            <a:r>
              <a:rPr lang="en-US" sz="2400" dirty="0" err="1"/>
              <a:t>i</a:t>
            </a:r>
            <a:r>
              <a:rPr lang="en-US" sz="2400" dirty="0"/>
              <a:t> &lt; {R} and j &lt; {S}):</a:t>
            </a:r>
          </a:p>
          <a:p>
            <a:pPr marL="466725" indent="0">
              <a:buNone/>
            </a:pPr>
            <a:r>
              <a:rPr lang="en-US" sz="2400" dirty="0"/>
              <a:t>	if (R[</a:t>
            </a:r>
            <a:r>
              <a:rPr lang="en-US" sz="2400" dirty="0" err="1"/>
              <a:t>i</a:t>
            </a:r>
            <a:r>
              <a:rPr lang="en-US" sz="2400" dirty="0"/>
              <a:t>].</a:t>
            </a:r>
            <a:r>
              <a:rPr lang="en-US" sz="2400" dirty="0" err="1"/>
              <a:t>joinAttr</a:t>
            </a:r>
            <a:r>
              <a:rPr lang="en-US" sz="2400" dirty="0"/>
              <a:t> == S[j].</a:t>
            </a:r>
            <a:r>
              <a:rPr lang="en-US" sz="2400" dirty="0" err="1"/>
              <a:t>joinAttr</a:t>
            </a:r>
            <a:r>
              <a:rPr lang="en-US" sz="2400" dirty="0"/>
              <a:t>):</a:t>
            </a:r>
          </a:p>
          <a:p>
            <a:pPr marL="466725" indent="0">
              <a:buNone/>
            </a:pPr>
            <a:r>
              <a:rPr lang="en-US" sz="2400" dirty="0"/>
              <a:t>		output R[</a:t>
            </a:r>
            <a:r>
              <a:rPr lang="en-US" sz="2400" dirty="0" err="1"/>
              <a:t>i</a:t>
            </a:r>
            <a:r>
              <a:rPr lang="en-US" sz="2400" dirty="0"/>
              <a:t>] join S[j]</a:t>
            </a:r>
          </a:p>
          <a:p>
            <a:pPr marL="466725" indent="0">
              <a:buNone/>
            </a:pPr>
            <a:r>
              <a:rPr lang="en-US" sz="2400" dirty="0"/>
              <a:t>	if (R[</a:t>
            </a:r>
            <a:r>
              <a:rPr lang="en-US" sz="2400" dirty="0" err="1"/>
              <a:t>i</a:t>
            </a:r>
            <a:r>
              <a:rPr lang="en-US" sz="2400" dirty="0"/>
              <a:t>].</a:t>
            </a:r>
            <a:r>
              <a:rPr lang="en-US" sz="2400" dirty="0" err="1"/>
              <a:t>joinAttr</a:t>
            </a:r>
            <a:r>
              <a:rPr lang="en-US" sz="2400" dirty="0"/>
              <a:t> &lt; S[j].</a:t>
            </a:r>
            <a:r>
              <a:rPr lang="en-US" sz="2400" dirty="0" err="1"/>
              <a:t>joinAttr</a:t>
            </a:r>
            <a:r>
              <a:rPr lang="en-US" sz="2400" dirty="0"/>
              <a:t>):</a:t>
            </a:r>
          </a:p>
          <a:p>
            <a:pPr marL="466725" indent="0">
              <a:buNone/>
            </a:pPr>
            <a:r>
              <a:rPr lang="en-US" sz="2400" dirty="0"/>
              <a:t>		</a:t>
            </a:r>
            <a:r>
              <a:rPr lang="en-US" sz="2400" dirty="0" err="1"/>
              <a:t>i</a:t>
            </a:r>
            <a:r>
              <a:rPr lang="en-US" sz="2400" dirty="0"/>
              <a:t> = </a:t>
            </a:r>
            <a:r>
              <a:rPr lang="en-US" sz="2400" dirty="0" err="1"/>
              <a:t>i</a:t>
            </a:r>
            <a:r>
              <a:rPr lang="en-US" sz="2400" dirty="0"/>
              <a:t> + 1</a:t>
            </a:r>
          </a:p>
          <a:p>
            <a:pPr marL="466725" indent="0">
              <a:buNone/>
            </a:pPr>
            <a:r>
              <a:rPr lang="en-US" sz="2400" dirty="0"/>
              <a:t>	else:</a:t>
            </a:r>
          </a:p>
          <a:p>
            <a:pPr marL="466725" indent="0">
              <a:buNone/>
            </a:pPr>
            <a:r>
              <a:rPr lang="en-US" sz="2400" dirty="0"/>
              <a:t>		j = j + 1</a:t>
            </a: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E8B35D6-2395-3E4C-9B02-59766AFA43DB}"/>
              </a:ext>
            </a:extLst>
          </p:cNvPr>
          <p:cNvGraphicFramePr>
            <a:graphicFrameLocks noGrp="1"/>
          </p:cNvGraphicFramePr>
          <p:nvPr/>
        </p:nvGraphicFramePr>
        <p:xfrm>
          <a:off x="6296722" y="2487186"/>
          <a:ext cx="962722" cy="20292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2722">
                  <a:extLst>
                    <a:ext uri="{9D8B030D-6E8A-4147-A177-3AD203B41FA5}">
                      <a16:colId xmlns:a16="http://schemas.microsoft.com/office/drawing/2014/main" val="1957089765"/>
                    </a:ext>
                  </a:extLst>
                </a:gridCol>
              </a:tblGrid>
              <a:tr h="518863">
                <a:tc>
                  <a:txBody>
                    <a:bodyPr/>
                    <a:lstStyle/>
                    <a:p>
                      <a:r>
                        <a:rPr lang="en-US" dirty="0"/>
                        <a:t>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8357810"/>
                  </a:ext>
                </a:extLst>
              </a:tr>
              <a:tr h="377607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4310320"/>
                  </a:ext>
                </a:extLst>
              </a:tr>
              <a:tr h="377607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4223574"/>
                  </a:ext>
                </a:extLst>
              </a:tr>
              <a:tr h="377607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338725"/>
                  </a:ext>
                </a:extLst>
              </a:tr>
              <a:tr h="377607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7356304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8543CFF-F7F6-2040-8FEB-53D6C7517170}"/>
              </a:ext>
            </a:extLst>
          </p:cNvPr>
          <p:cNvGraphicFramePr>
            <a:graphicFrameLocks noGrp="1"/>
          </p:cNvGraphicFramePr>
          <p:nvPr/>
        </p:nvGraphicFramePr>
        <p:xfrm>
          <a:off x="7815147" y="2475802"/>
          <a:ext cx="962722" cy="240689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62722">
                  <a:extLst>
                    <a:ext uri="{9D8B030D-6E8A-4147-A177-3AD203B41FA5}">
                      <a16:colId xmlns:a16="http://schemas.microsoft.com/office/drawing/2014/main" val="1957089765"/>
                    </a:ext>
                  </a:extLst>
                </a:gridCol>
              </a:tblGrid>
              <a:tr h="518863">
                <a:tc>
                  <a:txBody>
                    <a:bodyPr/>
                    <a:lstStyle/>
                    <a:p>
                      <a:r>
                        <a:rPr lang="en-US" dirty="0"/>
                        <a:t>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8357810"/>
                  </a:ext>
                </a:extLst>
              </a:tr>
              <a:tr h="377607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4310320"/>
                  </a:ext>
                </a:extLst>
              </a:tr>
              <a:tr h="377607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4223574"/>
                  </a:ext>
                </a:extLst>
              </a:tr>
              <a:tr h="377607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338725"/>
                  </a:ext>
                </a:extLst>
              </a:tr>
              <a:tr h="377607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7356304"/>
                  </a:ext>
                </a:extLst>
              </a:tr>
              <a:tr h="377607"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5646276"/>
                  </a:ext>
                </a:extLst>
              </a:tr>
            </a:tbl>
          </a:graphicData>
        </a:graphic>
      </p:graphicFrame>
      <p:sp>
        <p:nvSpPr>
          <p:cNvPr id="6" name="Right Arrow 5">
            <a:extLst>
              <a:ext uri="{FF2B5EF4-FFF2-40B4-BE49-F238E27FC236}">
                <a16:creationId xmlns:a16="http://schemas.microsoft.com/office/drawing/2014/main" id="{0972A2D9-056C-C14A-AA52-FD31D1A3BD52}"/>
              </a:ext>
            </a:extLst>
          </p:cNvPr>
          <p:cNvSpPr/>
          <p:nvPr/>
        </p:nvSpPr>
        <p:spPr>
          <a:xfrm>
            <a:off x="5887845" y="3476723"/>
            <a:ext cx="408877" cy="20252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10F0E383-4BC0-AE4F-8FA8-67DA2DCC1063}"/>
              </a:ext>
            </a:extLst>
          </p:cNvPr>
          <p:cNvSpPr/>
          <p:nvPr/>
        </p:nvSpPr>
        <p:spPr>
          <a:xfrm>
            <a:off x="7406270" y="3863181"/>
            <a:ext cx="408877" cy="20252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96BE95-4551-BD4F-88BF-4FF5FD5F9466}"/>
              </a:ext>
            </a:extLst>
          </p:cNvPr>
          <p:cNvSpPr txBox="1"/>
          <p:nvPr/>
        </p:nvSpPr>
        <p:spPr>
          <a:xfrm>
            <a:off x="4917688" y="5642517"/>
            <a:ext cx="3077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Output: 3</a:t>
            </a:r>
          </a:p>
          <a:p>
            <a:endParaRPr lang="en-US" dirty="0"/>
          </a:p>
        </p:txBody>
      </p:sp>
      <p:pic>
        <p:nvPicPr>
          <p:cNvPr id="10" name="Graphic 9" descr="Checkbox Checked with solid fill">
            <a:extLst>
              <a:ext uri="{FF2B5EF4-FFF2-40B4-BE49-F238E27FC236}">
                <a16:creationId xmlns:a16="http://schemas.microsoft.com/office/drawing/2014/main" id="{72C0F032-266E-2E4A-AEDD-AAA104CA4E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2459" y="4516477"/>
            <a:ext cx="423746" cy="423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07422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FE37C-B149-F344-8D5A-EBE8F08B3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Sort Merge Join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15024E-0218-E24D-BE53-01BA58CEAB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Sort both S and R (or use index on each to traverse in order)</a:t>
            </a:r>
          </a:p>
          <a:p>
            <a:r>
              <a:rPr lang="en-US" dirty="0"/>
              <a:t>Merge (no shared duplicates)</a:t>
            </a:r>
          </a:p>
          <a:p>
            <a:pPr marL="466725" indent="0">
              <a:buNone/>
            </a:pPr>
            <a:r>
              <a:rPr lang="en-US" sz="2400" dirty="0"/>
              <a:t>while (</a:t>
            </a:r>
            <a:r>
              <a:rPr lang="en-US" sz="2400" dirty="0" err="1"/>
              <a:t>i</a:t>
            </a:r>
            <a:r>
              <a:rPr lang="en-US" sz="2400" dirty="0"/>
              <a:t> &lt; {R} and j &lt; {S}):</a:t>
            </a:r>
          </a:p>
          <a:p>
            <a:pPr marL="466725" indent="0">
              <a:buNone/>
            </a:pPr>
            <a:r>
              <a:rPr lang="en-US" sz="2400" dirty="0"/>
              <a:t>	if (R[</a:t>
            </a:r>
            <a:r>
              <a:rPr lang="en-US" sz="2400" dirty="0" err="1"/>
              <a:t>i</a:t>
            </a:r>
            <a:r>
              <a:rPr lang="en-US" sz="2400" dirty="0"/>
              <a:t>].</a:t>
            </a:r>
            <a:r>
              <a:rPr lang="en-US" sz="2400" dirty="0" err="1"/>
              <a:t>joinAttr</a:t>
            </a:r>
            <a:r>
              <a:rPr lang="en-US" sz="2400" dirty="0"/>
              <a:t> == S[j].</a:t>
            </a:r>
            <a:r>
              <a:rPr lang="en-US" sz="2400" dirty="0" err="1"/>
              <a:t>joinAttr</a:t>
            </a:r>
            <a:r>
              <a:rPr lang="en-US" sz="2400" dirty="0"/>
              <a:t>):</a:t>
            </a:r>
          </a:p>
          <a:p>
            <a:pPr marL="466725" indent="0">
              <a:buNone/>
            </a:pPr>
            <a:r>
              <a:rPr lang="en-US" sz="2400" dirty="0"/>
              <a:t>		output R[</a:t>
            </a:r>
            <a:r>
              <a:rPr lang="en-US" sz="2400" dirty="0" err="1"/>
              <a:t>i</a:t>
            </a:r>
            <a:r>
              <a:rPr lang="en-US" sz="2400" dirty="0"/>
              <a:t>] join S[j]</a:t>
            </a:r>
          </a:p>
          <a:p>
            <a:pPr marL="466725" indent="0">
              <a:buNone/>
            </a:pPr>
            <a:r>
              <a:rPr lang="en-US" sz="2400" dirty="0"/>
              <a:t>	if (R[</a:t>
            </a:r>
            <a:r>
              <a:rPr lang="en-US" sz="2400" dirty="0" err="1"/>
              <a:t>i</a:t>
            </a:r>
            <a:r>
              <a:rPr lang="en-US" sz="2400" dirty="0"/>
              <a:t>].</a:t>
            </a:r>
            <a:r>
              <a:rPr lang="en-US" sz="2400" dirty="0" err="1"/>
              <a:t>joinAttr</a:t>
            </a:r>
            <a:r>
              <a:rPr lang="en-US" sz="2400" dirty="0"/>
              <a:t> &lt; S[j].</a:t>
            </a:r>
            <a:r>
              <a:rPr lang="en-US" sz="2400" dirty="0" err="1"/>
              <a:t>joinAttr</a:t>
            </a:r>
            <a:r>
              <a:rPr lang="en-US" sz="2400" dirty="0"/>
              <a:t>):</a:t>
            </a:r>
          </a:p>
          <a:p>
            <a:pPr marL="466725" indent="0">
              <a:buNone/>
            </a:pPr>
            <a:r>
              <a:rPr lang="en-US" sz="2400" dirty="0"/>
              <a:t>		</a:t>
            </a:r>
            <a:r>
              <a:rPr lang="en-US" sz="2400" dirty="0" err="1"/>
              <a:t>i</a:t>
            </a:r>
            <a:r>
              <a:rPr lang="en-US" sz="2400" dirty="0"/>
              <a:t> = </a:t>
            </a:r>
            <a:r>
              <a:rPr lang="en-US" sz="2400" dirty="0" err="1"/>
              <a:t>i</a:t>
            </a:r>
            <a:r>
              <a:rPr lang="en-US" sz="2400" dirty="0"/>
              <a:t> + 1</a:t>
            </a:r>
          </a:p>
          <a:p>
            <a:pPr marL="466725" indent="0">
              <a:buNone/>
            </a:pPr>
            <a:r>
              <a:rPr lang="en-US" sz="2400" dirty="0"/>
              <a:t>	else:</a:t>
            </a:r>
          </a:p>
          <a:p>
            <a:pPr marL="466725" indent="0">
              <a:buNone/>
            </a:pPr>
            <a:r>
              <a:rPr lang="en-US" sz="2400" dirty="0"/>
              <a:t>		j = j + 1</a:t>
            </a: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E8B35D6-2395-3E4C-9B02-59766AFA43DB}"/>
              </a:ext>
            </a:extLst>
          </p:cNvPr>
          <p:cNvGraphicFramePr>
            <a:graphicFrameLocks noGrp="1"/>
          </p:cNvGraphicFramePr>
          <p:nvPr/>
        </p:nvGraphicFramePr>
        <p:xfrm>
          <a:off x="6296722" y="2487186"/>
          <a:ext cx="962722" cy="20292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2722">
                  <a:extLst>
                    <a:ext uri="{9D8B030D-6E8A-4147-A177-3AD203B41FA5}">
                      <a16:colId xmlns:a16="http://schemas.microsoft.com/office/drawing/2014/main" val="1957089765"/>
                    </a:ext>
                  </a:extLst>
                </a:gridCol>
              </a:tblGrid>
              <a:tr h="518863">
                <a:tc>
                  <a:txBody>
                    <a:bodyPr/>
                    <a:lstStyle/>
                    <a:p>
                      <a:r>
                        <a:rPr lang="en-US" dirty="0"/>
                        <a:t>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8357810"/>
                  </a:ext>
                </a:extLst>
              </a:tr>
              <a:tr h="377607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4310320"/>
                  </a:ext>
                </a:extLst>
              </a:tr>
              <a:tr h="377607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4223574"/>
                  </a:ext>
                </a:extLst>
              </a:tr>
              <a:tr h="377607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338725"/>
                  </a:ext>
                </a:extLst>
              </a:tr>
              <a:tr h="377607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7356304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8543CFF-F7F6-2040-8FEB-53D6C7517170}"/>
              </a:ext>
            </a:extLst>
          </p:cNvPr>
          <p:cNvGraphicFramePr>
            <a:graphicFrameLocks noGrp="1"/>
          </p:cNvGraphicFramePr>
          <p:nvPr/>
        </p:nvGraphicFramePr>
        <p:xfrm>
          <a:off x="7815147" y="2475802"/>
          <a:ext cx="962722" cy="240689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62722">
                  <a:extLst>
                    <a:ext uri="{9D8B030D-6E8A-4147-A177-3AD203B41FA5}">
                      <a16:colId xmlns:a16="http://schemas.microsoft.com/office/drawing/2014/main" val="1957089765"/>
                    </a:ext>
                  </a:extLst>
                </a:gridCol>
              </a:tblGrid>
              <a:tr h="518863">
                <a:tc>
                  <a:txBody>
                    <a:bodyPr/>
                    <a:lstStyle/>
                    <a:p>
                      <a:r>
                        <a:rPr lang="en-US" dirty="0"/>
                        <a:t>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8357810"/>
                  </a:ext>
                </a:extLst>
              </a:tr>
              <a:tr h="377607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4310320"/>
                  </a:ext>
                </a:extLst>
              </a:tr>
              <a:tr h="377607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4223574"/>
                  </a:ext>
                </a:extLst>
              </a:tr>
              <a:tr h="377607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338725"/>
                  </a:ext>
                </a:extLst>
              </a:tr>
              <a:tr h="377607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7356304"/>
                  </a:ext>
                </a:extLst>
              </a:tr>
              <a:tr h="377607"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5646276"/>
                  </a:ext>
                </a:extLst>
              </a:tr>
            </a:tbl>
          </a:graphicData>
        </a:graphic>
      </p:graphicFrame>
      <p:sp>
        <p:nvSpPr>
          <p:cNvPr id="6" name="Right Arrow 5">
            <a:extLst>
              <a:ext uri="{FF2B5EF4-FFF2-40B4-BE49-F238E27FC236}">
                <a16:creationId xmlns:a16="http://schemas.microsoft.com/office/drawing/2014/main" id="{0972A2D9-056C-C14A-AA52-FD31D1A3BD52}"/>
              </a:ext>
            </a:extLst>
          </p:cNvPr>
          <p:cNvSpPr/>
          <p:nvPr/>
        </p:nvSpPr>
        <p:spPr>
          <a:xfrm>
            <a:off x="5887845" y="3828173"/>
            <a:ext cx="408877" cy="20252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10F0E383-4BC0-AE4F-8FA8-67DA2DCC1063}"/>
              </a:ext>
            </a:extLst>
          </p:cNvPr>
          <p:cNvSpPr/>
          <p:nvPr/>
        </p:nvSpPr>
        <p:spPr>
          <a:xfrm>
            <a:off x="7406270" y="3863181"/>
            <a:ext cx="408877" cy="20252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96BE95-4551-BD4F-88BF-4FF5FD5F9466}"/>
              </a:ext>
            </a:extLst>
          </p:cNvPr>
          <p:cNvSpPr txBox="1"/>
          <p:nvPr/>
        </p:nvSpPr>
        <p:spPr>
          <a:xfrm>
            <a:off x="4917688" y="5642517"/>
            <a:ext cx="3077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Output: 3</a:t>
            </a:r>
          </a:p>
          <a:p>
            <a:endParaRPr lang="en-US" dirty="0"/>
          </a:p>
        </p:txBody>
      </p:sp>
      <p:pic>
        <p:nvPicPr>
          <p:cNvPr id="10" name="Graphic 9" descr="Checkbox Checked with solid fill">
            <a:extLst>
              <a:ext uri="{FF2B5EF4-FFF2-40B4-BE49-F238E27FC236}">
                <a16:creationId xmlns:a16="http://schemas.microsoft.com/office/drawing/2014/main" id="{72C0F032-266E-2E4A-AEDD-AAA104CA4E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3971" y="5430644"/>
            <a:ext cx="423746" cy="423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52282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FE37C-B149-F344-8D5A-EBE8F08B3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Sort Merge Join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15024E-0218-E24D-BE53-01BA58CEAB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Sort both S and R (or use index on each to traverse in order)</a:t>
            </a:r>
          </a:p>
          <a:p>
            <a:r>
              <a:rPr lang="en-US" dirty="0"/>
              <a:t>Merge (no shared duplicates)</a:t>
            </a:r>
          </a:p>
          <a:p>
            <a:pPr marL="466725" indent="0">
              <a:buNone/>
            </a:pPr>
            <a:r>
              <a:rPr lang="en-US" sz="2400" dirty="0"/>
              <a:t>while (</a:t>
            </a:r>
            <a:r>
              <a:rPr lang="en-US" sz="2400" dirty="0" err="1"/>
              <a:t>i</a:t>
            </a:r>
            <a:r>
              <a:rPr lang="en-US" sz="2400" dirty="0"/>
              <a:t> &lt; {R} and j &lt; {S}):</a:t>
            </a:r>
          </a:p>
          <a:p>
            <a:pPr marL="466725" indent="0">
              <a:buNone/>
            </a:pPr>
            <a:r>
              <a:rPr lang="en-US" sz="2400" dirty="0"/>
              <a:t>	if (R[</a:t>
            </a:r>
            <a:r>
              <a:rPr lang="en-US" sz="2400" dirty="0" err="1"/>
              <a:t>i</a:t>
            </a:r>
            <a:r>
              <a:rPr lang="en-US" sz="2400" dirty="0"/>
              <a:t>].</a:t>
            </a:r>
            <a:r>
              <a:rPr lang="en-US" sz="2400" dirty="0" err="1"/>
              <a:t>joinAttr</a:t>
            </a:r>
            <a:r>
              <a:rPr lang="en-US" sz="2400" dirty="0"/>
              <a:t> == S[j].</a:t>
            </a:r>
            <a:r>
              <a:rPr lang="en-US" sz="2400" dirty="0" err="1"/>
              <a:t>joinAttr</a:t>
            </a:r>
            <a:r>
              <a:rPr lang="en-US" sz="2400" dirty="0"/>
              <a:t>):</a:t>
            </a:r>
          </a:p>
          <a:p>
            <a:pPr marL="466725" indent="0">
              <a:buNone/>
            </a:pPr>
            <a:r>
              <a:rPr lang="en-US" sz="2400" dirty="0"/>
              <a:t>		output R[</a:t>
            </a:r>
            <a:r>
              <a:rPr lang="en-US" sz="2400" dirty="0" err="1"/>
              <a:t>i</a:t>
            </a:r>
            <a:r>
              <a:rPr lang="en-US" sz="2400" dirty="0"/>
              <a:t>] join S[j]</a:t>
            </a:r>
          </a:p>
          <a:p>
            <a:pPr marL="466725" indent="0">
              <a:buNone/>
            </a:pPr>
            <a:r>
              <a:rPr lang="en-US" sz="2400" dirty="0"/>
              <a:t>	if (R[</a:t>
            </a:r>
            <a:r>
              <a:rPr lang="en-US" sz="2400" dirty="0" err="1"/>
              <a:t>i</a:t>
            </a:r>
            <a:r>
              <a:rPr lang="en-US" sz="2400" dirty="0"/>
              <a:t>].</a:t>
            </a:r>
            <a:r>
              <a:rPr lang="en-US" sz="2400" dirty="0" err="1"/>
              <a:t>joinAttr</a:t>
            </a:r>
            <a:r>
              <a:rPr lang="en-US" sz="2400" dirty="0"/>
              <a:t> &lt; S[j].</a:t>
            </a:r>
            <a:r>
              <a:rPr lang="en-US" sz="2400" dirty="0" err="1"/>
              <a:t>joinAttr</a:t>
            </a:r>
            <a:r>
              <a:rPr lang="en-US" sz="2400" dirty="0"/>
              <a:t>):</a:t>
            </a:r>
          </a:p>
          <a:p>
            <a:pPr marL="466725" indent="0">
              <a:buNone/>
            </a:pPr>
            <a:r>
              <a:rPr lang="en-US" sz="2400" dirty="0"/>
              <a:t>		</a:t>
            </a:r>
            <a:r>
              <a:rPr lang="en-US" sz="2400" dirty="0" err="1"/>
              <a:t>i</a:t>
            </a:r>
            <a:r>
              <a:rPr lang="en-US" sz="2400" dirty="0"/>
              <a:t> = </a:t>
            </a:r>
            <a:r>
              <a:rPr lang="en-US" sz="2400" dirty="0" err="1"/>
              <a:t>i</a:t>
            </a:r>
            <a:r>
              <a:rPr lang="en-US" sz="2400" dirty="0"/>
              <a:t> + 1</a:t>
            </a:r>
          </a:p>
          <a:p>
            <a:pPr marL="466725" indent="0">
              <a:buNone/>
            </a:pPr>
            <a:r>
              <a:rPr lang="en-US" sz="2400" dirty="0"/>
              <a:t>	else:</a:t>
            </a:r>
          </a:p>
          <a:p>
            <a:pPr marL="466725" indent="0">
              <a:buNone/>
            </a:pPr>
            <a:r>
              <a:rPr lang="en-US" sz="2400" dirty="0"/>
              <a:t>		j = j + 1</a:t>
            </a: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E8B35D6-2395-3E4C-9B02-59766AFA43DB}"/>
              </a:ext>
            </a:extLst>
          </p:cNvPr>
          <p:cNvGraphicFramePr>
            <a:graphicFrameLocks noGrp="1"/>
          </p:cNvGraphicFramePr>
          <p:nvPr/>
        </p:nvGraphicFramePr>
        <p:xfrm>
          <a:off x="6296722" y="2487186"/>
          <a:ext cx="962722" cy="20292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2722">
                  <a:extLst>
                    <a:ext uri="{9D8B030D-6E8A-4147-A177-3AD203B41FA5}">
                      <a16:colId xmlns:a16="http://schemas.microsoft.com/office/drawing/2014/main" val="1957089765"/>
                    </a:ext>
                  </a:extLst>
                </a:gridCol>
              </a:tblGrid>
              <a:tr h="518863">
                <a:tc>
                  <a:txBody>
                    <a:bodyPr/>
                    <a:lstStyle/>
                    <a:p>
                      <a:r>
                        <a:rPr lang="en-US" dirty="0"/>
                        <a:t>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8357810"/>
                  </a:ext>
                </a:extLst>
              </a:tr>
              <a:tr h="377607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4310320"/>
                  </a:ext>
                </a:extLst>
              </a:tr>
              <a:tr h="377607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4223574"/>
                  </a:ext>
                </a:extLst>
              </a:tr>
              <a:tr h="377607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338725"/>
                  </a:ext>
                </a:extLst>
              </a:tr>
              <a:tr h="377607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7356304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8543CFF-F7F6-2040-8FEB-53D6C7517170}"/>
              </a:ext>
            </a:extLst>
          </p:cNvPr>
          <p:cNvGraphicFramePr>
            <a:graphicFrameLocks noGrp="1"/>
          </p:cNvGraphicFramePr>
          <p:nvPr/>
        </p:nvGraphicFramePr>
        <p:xfrm>
          <a:off x="7815147" y="2475802"/>
          <a:ext cx="962722" cy="240689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62722">
                  <a:extLst>
                    <a:ext uri="{9D8B030D-6E8A-4147-A177-3AD203B41FA5}">
                      <a16:colId xmlns:a16="http://schemas.microsoft.com/office/drawing/2014/main" val="1957089765"/>
                    </a:ext>
                  </a:extLst>
                </a:gridCol>
              </a:tblGrid>
              <a:tr h="518863">
                <a:tc>
                  <a:txBody>
                    <a:bodyPr/>
                    <a:lstStyle/>
                    <a:p>
                      <a:r>
                        <a:rPr lang="en-US" dirty="0"/>
                        <a:t>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8357810"/>
                  </a:ext>
                </a:extLst>
              </a:tr>
              <a:tr h="377607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4310320"/>
                  </a:ext>
                </a:extLst>
              </a:tr>
              <a:tr h="377607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4223574"/>
                  </a:ext>
                </a:extLst>
              </a:tr>
              <a:tr h="377607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338725"/>
                  </a:ext>
                </a:extLst>
              </a:tr>
              <a:tr h="377607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7356304"/>
                  </a:ext>
                </a:extLst>
              </a:tr>
              <a:tr h="377607"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5646276"/>
                  </a:ext>
                </a:extLst>
              </a:tr>
            </a:tbl>
          </a:graphicData>
        </a:graphic>
      </p:graphicFrame>
      <p:sp>
        <p:nvSpPr>
          <p:cNvPr id="6" name="Right Arrow 5">
            <a:extLst>
              <a:ext uri="{FF2B5EF4-FFF2-40B4-BE49-F238E27FC236}">
                <a16:creationId xmlns:a16="http://schemas.microsoft.com/office/drawing/2014/main" id="{0972A2D9-056C-C14A-AA52-FD31D1A3BD52}"/>
              </a:ext>
            </a:extLst>
          </p:cNvPr>
          <p:cNvSpPr/>
          <p:nvPr/>
        </p:nvSpPr>
        <p:spPr>
          <a:xfrm>
            <a:off x="5887845" y="3828173"/>
            <a:ext cx="408877" cy="20252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10F0E383-4BC0-AE4F-8FA8-67DA2DCC1063}"/>
              </a:ext>
            </a:extLst>
          </p:cNvPr>
          <p:cNvSpPr/>
          <p:nvPr/>
        </p:nvSpPr>
        <p:spPr>
          <a:xfrm>
            <a:off x="7406270" y="4220020"/>
            <a:ext cx="408877" cy="20252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96BE95-4551-BD4F-88BF-4FF5FD5F9466}"/>
              </a:ext>
            </a:extLst>
          </p:cNvPr>
          <p:cNvSpPr txBox="1"/>
          <p:nvPr/>
        </p:nvSpPr>
        <p:spPr>
          <a:xfrm>
            <a:off x="4917688" y="5642517"/>
            <a:ext cx="3077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Output: 3, 5</a:t>
            </a:r>
          </a:p>
          <a:p>
            <a:endParaRPr lang="en-US" dirty="0"/>
          </a:p>
        </p:txBody>
      </p:sp>
      <p:pic>
        <p:nvPicPr>
          <p:cNvPr id="10" name="Graphic 9" descr="Checkbox Checked with solid fill">
            <a:extLst>
              <a:ext uri="{FF2B5EF4-FFF2-40B4-BE49-F238E27FC236}">
                <a16:creationId xmlns:a16="http://schemas.microsoft.com/office/drawing/2014/main" id="{72C0F032-266E-2E4A-AEDD-AAA104CA4E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064" y="3679251"/>
            <a:ext cx="423746" cy="423746"/>
          </a:xfrm>
          <a:prstGeom prst="rect">
            <a:avLst/>
          </a:prstGeom>
        </p:spPr>
      </p:pic>
      <p:pic>
        <p:nvPicPr>
          <p:cNvPr id="11" name="Graphic 10" descr="Checkbox Checked with solid fill">
            <a:extLst>
              <a:ext uri="{FF2B5EF4-FFF2-40B4-BE49-F238E27FC236}">
                <a16:creationId xmlns:a16="http://schemas.microsoft.com/office/drawing/2014/main" id="{09C4C342-02B9-B945-BDF7-8B90F32EFD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064" y="5430644"/>
            <a:ext cx="423746" cy="423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800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8769" y="274638"/>
            <a:ext cx="8229600" cy="1143000"/>
          </a:xfrm>
        </p:spPr>
        <p:txBody>
          <a:bodyPr/>
          <a:lstStyle/>
          <a:p>
            <a:r>
              <a:rPr lang="en-US" dirty="0" err="1"/>
              <a:t>B+Trees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625968" y="1748692"/>
          <a:ext cx="4923694" cy="3962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438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9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33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85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82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71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err="1"/>
                        <a:t>ptr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val11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ptr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val12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ptr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val13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57198" y="3049953"/>
          <a:ext cx="4923694" cy="3962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438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9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33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85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82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71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err="1"/>
                        <a:t>ptr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val21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ptr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val22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ptr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val23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946028" y="4304322"/>
          <a:ext cx="4923694" cy="3962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438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9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33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85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82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71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err="1"/>
                        <a:t>ptr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valn1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ptr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valn2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ptr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valn3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363412" y="5605584"/>
          <a:ext cx="3856895" cy="370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8365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11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34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58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RIDn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RIDn+1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RIDn+2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ptr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4900243" y="5617307"/>
          <a:ext cx="3856895" cy="370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9378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98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34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58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RIDn+3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RIDn+4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RIDn+5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ptr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3" name="Straight Arrow Connector 12"/>
          <p:cNvCxnSpPr/>
          <p:nvPr/>
        </p:nvCxnSpPr>
        <p:spPr>
          <a:xfrm flipH="1">
            <a:off x="2157046" y="2110154"/>
            <a:ext cx="773723" cy="93784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419601" y="2074985"/>
            <a:ext cx="1371599" cy="85578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861540" y="2110154"/>
            <a:ext cx="1371599" cy="85578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0" y="3434862"/>
            <a:ext cx="773723" cy="93784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039816" y="3423139"/>
            <a:ext cx="1371599" cy="85578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3610709" y="3376247"/>
            <a:ext cx="3915506" cy="77372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227386" y="4689231"/>
            <a:ext cx="211014" cy="84406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11" idx="0"/>
          </p:cNvCxnSpPr>
          <p:nvPr/>
        </p:nvCxnSpPr>
        <p:spPr>
          <a:xfrm>
            <a:off x="3622432" y="4677508"/>
            <a:ext cx="3206258" cy="93979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5005755" y="4677509"/>
            <a:ext cx="4302368" cy="85578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0" idx="3"/>
            <a:endCxn id="11" idx="1"/>
          </p:cNvCxnSpPr>
          <p:nvPr/>
        </p:nvCxnSpPr>
        <p:spPr>
          <a:xfrm>
            <a:off x="4220307" y="5791004"/>
            <a:ext cx="679936" cy="1172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594337" y="2321169"/>
            <a:ext cx="1453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&lt;val11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42491" y="3692769"/>
            <a:ext cx="2192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&gt;val21, &lt;val22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2461844" y="4923692"/>
            <a:ext cx="2192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&lt;valn1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629506" y="1301261"/>
            <a:ext cx="1453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Root node</a:t>
            </a:r>
            <a:endParaRPr lang="en-US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5392613" y="3071445"/>
            <a:ext cx="1453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Inner nodes</a:t>
            </a:r>
            <a:endParaRPr lang="en-US" b="1" dirty="0"/>
          </a:p>
        </p:txBody>
      </p:sp>
      <p:sp>
        <p:nvSpPr>
          <p:cNvPr id="3" name="Triangle 2"/>
          <p:cNvSpPr/>
          <p:nvPr/>
        </p:nvSpPr>
        <p:spPr>
          <a:xfrm>
            <a:off x="820615" y="281354"/>
            <a:ext cx="6658707" cy="4783015"/>
          </a:xfrm>
          <a:prstGeom prst="triangle">
            <a:avLst/>
          </a:prstGeom>
          <a:solidFill>
            <a:srgbClr val="000000">
              <a:alpha val="47843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0425F3F-3632-1F4C-B51A-0F13A111BD49}"/>
              </a:ext>
            </a:extLst>
          </p:cNvPr>
          <p:cNvSpPr txBox="1"/>
          <p:nvPr/>
        </p:nvSpPr>
        <p:spPr>
          <a:xfrm>
            <a:off x="2672862" y="6119446"/>
            <a:ext cx="5556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Leaf nodes; </a:t>
            </a:r>
            <a:r>
              <a:rPr lang="en-US" dirty="0"/>
              <a:t>records</a:t>
            </a:r>
            <a:r>
              <a:rPr lang="en-US" b="1" dirty="0"/>
              <a:t> </a:t>
            </a:r>
            <a:r>
              <a:rPr lang="en-US" dirty="0"/>
              <a:t>in </a:t>
            </a:r>
            <a:r>
              <a:rPr lang="en-US" dirty="0" err="1"/>
              <a:t>Attr</a:t>
            </a:r>
            <a:r>
              <a:rPr lang="en-US" dirty="0"/>
              <a:t> A order, w/ link pointers</a:t>
            </a:r>
          </a:p>
        </p:txBody>
      </p:sp>
    </p:spTree>
    <p:extLst>
      <p:ext uri="{BB962C8B-B14F-4D97-AF65-F5344CB8AC3E}">
        <p14:creationId xmlns:p14="http://schemas.microsoft.com/office/powerpoint/2010/main" val="170001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5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FE37C-B149-F344-8D5A-EBE8F08B3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Sort Merge Join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15024E-0218-E24D-BE53-01BA58CEAB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Sort both S and R (or use index on each to traverse in order)</a:t>
            </a:r>
          </a:p>
          <a:p>
            <a:r>
              <a:rPr lang="en-US" dirty="0"/>
              <a:t>Merge (no shared duplicates)</a:t>
            </a:r>
          </a:p>
          <a:p>
            <a:pPr marL="466725" indent="0">
              <a:buNone/>
            </a:pPr>
            <a:r>
              <a:rPr lang="en-US" sz="2400" dirty="0"/>
              <a:t>while (</a:t>
            </a:r>
            <a:r>
              <a:rPr lang="en-US" sz="2400" dirty="0" err="1"/>
              <a:t>i</a:t>
            </a:r>
            <a:r>
              <a:rPr lang="en-US" sz="2400" dirty="0"/>
              <a:t> &lt; {R} and j &lt; {S}):</a:t>
            </a:r>
          </a:p>
          <a:p>
            <a:pPr marL="466725" indent="0">
              <a:buNone/>
            </a:pPr>
            <a:r>
              <a:rPr lang="en-US" sz="2400" dirty="0"/>
              <a:t>	if (R[</a:t>
            </a:r>
            <a:r>
              <a:rPr lang="en-US" sz="2400" dirty="0" err="1"/>
              <a:t>i</a:t>
            </a:r>
            <a:r>
              <a:rPr lang="en-US" sz="2400" dirty="0"/>
              <a:t>].</a:t>
            </a:r>
            <a:r>
              <a:rPr lang="en-US" sz="2400" dirty="0" err="1"/>
              <a:t>joinAttr</a:t>
            </a:r>
            <a:r>
              <a:rPr lang="en-US" sz="2400" dirty="0"/>
              <a:t> == S[j].</a:t>
            </a:r>
            <a:r>
              <a:rPr lang="en-US" sz="2400" dirty="0" err="1"/>
              <a:t>joinAttr</a:t>
            </a:r>
            <a:r>
              <a:rPr lang="en-US" sz="2400" dirty="0"/>
              <a:t>):</a:t>
            </a:r>
          </a:p>
          <a:p>
            <a:pPr marL="466725" indent="0">
              <a:buNone/>
            </a:pPr>
            <a:r>
              <a:rPr lang="en-US" sz="2400" dirty="0"/>
              <a:t>		output R[</a:t>
            </a:r>
            <a:r>
              <a:rPr lang="en-US" sz="2400" dirty="0" err="1"/>
              <a:t>i</a:t>
            </a:r>
            <a:r>
              <a:rPr lang="en-US" sz="2400" dirty="0"/>
              <a:t>] join S[j]</a:t>
            </a:r>
          </a:p>
          <a:p>
            <a:pPr marL="466725" indent="0">
              <a:buNone/>
            </a:pPr>
            <a:r>
              <a:rPr lang="en-US" sz="2400" dirty="0"/>
              <a:t>	if (R[</a:t>
            </a:r>
            <a:r>
              <a:rPr lang="en-US" sz="2400" dirty="0" err="1"/>
              <a:t>i</a:t>
            </a:r>
            <a:r>
              <a:rPr lang="en-US" sz="2400" dirty="0"/>
              <a:t>].</a:t>
            </a:r>
            <a:r>
              <a:rPr lang="en-US" sz="2400" dirty="0" err="1"/>
              <a:t>joinAttr</a:t>
            </a:r>
            <a:r>
              <a:rPr lang="en-US" sz="2400" dirty="0"/>
              <a:t> &lt; S[j].</a:t>
            </a:r>
            <a:r>
              <a:rPr lang="en-US" sz="2400" dirty="0" err="1"/>
              <a:t>joinAttr</a:t>
            </a:r>
            <a:r>
              <a:rPr lang="en-US" sz="2400" dirty="0"/>
              <a:t>):</a:t>
            </a:r>
          </a:p>
          <a:p>
            <a:pPr marL="466725" indent="0">
              <a:buNone/>
            </a:pPr>
            <a:r>
              <a:rPr lang="en-US" sz="2400" dirty="0"/>
              <a:t>		</a:t>
            </a:r>
            <a:r>
              <a:rPr lang="en-US" sz="2400" dirty="0" err="1"/>
              <a:t>i</a:t>
            </a:r>
            <a:r>
              <a:rPr lang="en-US" sz="2400" dirty="0"/>
              <a:t> = </a:t>
            </a:r>
            <a:r>
              <a:rPr lang="en-US" sz="2400" dirty="0" err="1"/>
              <a:t>i</a:t>
            </a:r>
            <a:r>
              <a:rPr lang="en-US" sz="2400" dirty="0"/>
              <a:t> + 1</a:t>
            </a:r>
          </a:p>
          <a:p>
            <a:pPr marL="466725" indent="0">
              <a:buNone/>
            </a:pPr>
            <a:r>
              <a:rPr lang="en-US" sz="2400" dirty="0"/>
              <a:t>	else:</a:t>
            </a:r>
          </a:p>
          <a:p>
            <a:pPr marL="466725" indent="0">
              <a:buNone/>
            </a:pPr>
            <a:r>
              <a:rPr lang="en-US" sz="2400" dirty="0"/>
              <a:t>		j = j + 1</a:t>
            </a: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E8B35D6-2395-3E4C-9B02-59766AFA43DB}"/>
              </a:ext>
            </a:extLst>
          </p:cNvPr>
          <p:cNvGraphicFramePr>
            <a:graphicFrameLocks noGrp="1"/>
          </p:cNvGraphicFramePr>
          <p:nvPr/>
        </p:nvGraphicFramePr>
        <p:xfrm>
          <a:off x="6296722" y="2487186"/>
          <a:ext cx="962722" cy="20292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2722">
                  <a:extLst>
                    <a:ext uri="{9D8B030D-6E8A-4147-A177-3AD203B41FA5}">
                      <a16:colId xmlns:a16="http://schemas.microsoft.com/office/drawing/2014/main" val="1957089765"/>
                    </a:ext>
                  </a:extLst>
                </a:gridCol>
              </a:tblGrid>
              <a:tr h="518863">
                <a:tc>
                  <a:txBody>
                    <a:bodyPr/>
                    <a:lstStyle/>
                    <a:p>
                      <a:r>
                        <a:rPr lang="en-US" dirty="0"/>
                        <a:t>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8357810"/>
                  </a:ext>
                </a:extLst>
              </a:tr>
              <a:tr h="377607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4310320"/>
                  </a:ext>
                </a:extLst>
              </a:tr>
              <a:tr h="377607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4223574"/>
                  </a:ext>
                </a:extLst>
              </a:tr>
              <a:tr h="377607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338725"/>
                  </a:ext>
                </a:extLst>
              </a:tr>
              <a:tr h="377607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7356304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8543CFF-F7F6-2040-8FEB-53D6C7517170}"/>
              </a:ext>
            </a:extLst>
          </p:cNvPr>
          <p:cNvGraphicFramePr>
            <a:graphicFrameLocks noGrp="1"/>
          </p:cNvGraphicFramePr>
          <p:nvPr/>
        </p:nvGraphicFramePr>
        <p:xfrm>
          <a:off x="7815147" y="2475802"/>
          <a:ext cx="962722" cy="240689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62722">
                  <a:extLst>
                    <a:ext uri="{9D8B030D-6E8A-4147-A177-3AD203B41FA5}">
                      <a16:colId xmlns:a16="http://schemas.microsoft.com/office/drawing/2014/main" val="1957089765"/>
                    </a:ext>
                  </a:extLst>
                </a:gridCol>
              </a:tblGrid>
              <a:tr h="518863">
                <a:tc>
                  <a:txBody>
                    <a:bodyPr/>
                    <a:lstStyle/>
                    <a:p>
                      <a:r>
                        <a:rPr lang="en-US" dirty="0"/>
                        <a:t>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8357810"/>
                  </a:ext>
                </a:extLst>
              </a:tr>
              <a:tr h="377607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4310320"/>
                  </a:ext>
                </a:extLst>
              </a:tr>
              <a:tr h="377607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4223574"/>
                  </a:ext>
                </a:extLst>
              </a:tr>
              <a:tr h="377607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338725"/>
                  </a:ext>
                </a:extLst>
              </a:tr>
              <a:tr h="377607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7356304"/>
                  </a:ext>
                </a:extLst>
              </a:tr>
              <a:tr h="377607"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5646276"/>
                  </a:ext>
                </a:extLst>
              </a:tr>
            </a:tbl>
          </a:graphicData>
        </a:graphic>
      </p:graphicFrame>
      <p:sp>
        <p:nvSpPr>
          <p:cNvPr id="6" name="Right Arrow 5">
            <a:extLst>
              <a:ext uri="{FF2B5EF4-FFF2-40B4-BE49-F238E27FC236}">
                <a16:creationId xmlns:a16="http://schemas.microsoft.com/office/drawing/2014/main" id="{0972A2D9-056C-C14A-AA52-FD31D1A3BD52}"/>
              </a:ext>
            </a:extLst>
          </p:cNvPr>
          <p:cNvSpPr/>
          <p:nvPr/>
        </p:nvSpPr>
        <p:spPr>
          <a:xfrm>
            <a:off x="5887845" y="3828173"/>
            <a:ext cx="408877" cy="20252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10F0E383-4BC0-AE4F-8FA8-67DA2DCC1063}"/>
              </a:ext>
            </a:extLst>
          </p:cNvPr>
          <p:cNvSpPr/>
          <p:nvPr/>
        </p:nvSpPr>
        <p:spPr>
          <a:xfrm>
            <a:off x="7406270" y="4595238"/>
            <a:ext cx="408877" cy="20252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96BE95-4551-BD4F-88BF-4FF5FD5F9466}"/>
              </a:ext>
            </a:extLst>
          </p:cNvPr>
          <p:cNvSpPr txBox="1"/>
          <p:nvPr/>
        </p:nvSpPr>
        <p:spPr>
          <a:xfrm>
            <a:off x="4917688" y="5642517"/>
            <a:ext cx="3077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Output: 3, 5</a:t>
            </a:r>
          </a:p>
          <a:p>
            <a:endParaRPr lang="en-US" dirty="0"/>
          </a:p>
        </p:txBody>
      </p:sp>
      <p:pic>
        <p:nvPicPr>
          <p:cNvPr id="10" name="Graphic 9" descr="Checkbox Checked with solid fill">
            <a:extLst>
              <a:ext uri="{FF2B5EF4-FFF2-40B4-BE49-F238E27FC236}">
                <a16:creationId xmlns:a16="http://schemas.microsoft.com/office/drawing/2014/main" id="{72C0F032-266E-2E4A-AEDD-AAA104CA4E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064" y="4516477"/>
            <a:ext cx="423746" cy="423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79463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FE37C-B149-F344-8D5A-EBE8F08B3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Sort Merge Join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15024E-0218-E24D-BE53-01BA58CEAB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Sort both S and R (or use index on each to traverse in order)</a:t>
            </a:r>
          </a:p>
          <a:p>
            <a:r>
              <a:rPr lang="en-US" dirty="0"/>
              <a:t>Merge (no shared duplicates)</a:t>
            </a:r>
          </a:p>
          <a:p>
            <a:pPr marL="466725" indent="0">
              <a:buNone/>
            </a:pPr>
            <a:r>
              <a:rPr lang="en-US" sz="2400" dirty="0"/>
              <a:t>while (</a:t>
            </a:r>
            <a:r>
              <a:rPr lang="en-US" sz="2400" dirty="0" err="1"/>
              <a:t>i</a:t>
            </a:r>
            <a:r>
              <a:rPr lang="en-US" sz="2400" dirty="0"/>
              <a:t> &lt; {R} and j &lt; {S}):</a:t>
            </a:r>
          </a:p>
          <a:p>
            <a:pPr marL="466725" indent="0">
              <a:buNone/>
            </a:pPr>
            <a:r>
              <a:rPr lang="en-US" sz="2400" dirty="0"/>
              <a:t>	if (R[</a:t>
            </a:r>
            <a:r>
              <a:rPr lang="en-US" sz="2400" dirty="0" err="1"/>
              <a:t>i</a:t>
            </a:r>
            <a:r>
              <a:rPr lang="en-US" sz="2400" dirty="0"/>
              <a:t>].</a:t>
            </a:r>
            <a:r>
              <a:rPr lang="en-US" sz="2400" dirty="0" err="1"/>
              <a:t>joinAttr</a:t>
            </a:r>
            <a:r>
              <a:rPr lang="en-US" sz="2400" dirty="0"/>
              <a:t> == S[j].</a:t>
            </a:r>
            <a:r>
              <a:rPr lang="en-US" sz="2400" dirty="0" err="1"/>
              <a:t>joinAttr</a:t>
            </a:r>
            <a:r>
              <a:rPr lang="en-US" sz="2400" dirty="0"/>
              <a:t>):</a:t>
            </a:r>
          </a:p>
          <a:p>
            <a:pPr marL="466725" indent="0">
              <a:buNone/>
            </a:pPr>
            <a:r>
              <a:rPr lang="en-US" sz="2400" dirty="0"/>
              <a:t>		output R[</a:t>
            </a:r>
            <a:r>
              <a:rPr lang="en-US" sz="2400" dirty="0" err="1"/>
              <a:t>i</a:t>
            </a:r>
            <a:r>
              <a:rPr lang="en-US" sz="2400" dirty="0"/>
              <a:t>] join S[j]</a:t>
            </a:r>
          </a:p>
          <a:p>
            <a:pPr marL="466725" indent="0">
              <a:buNone/>
            </a:pPr>
            <a:r>
              <a:rPr lang="en-US" sz="2400" dirty="0"/>
              <a:t>	if (R[</a:t>
            </a:r>
            <a:r>
              <a:rPr lang="en-US" sz="2400" dirty="0" err="1"/>
              <a:t>i</a:t>
            </a:r>
            <a:r>
              <a:rPr lang="en-US" sz="2400" dirty="0"/>
              <a:t>].</a:t>
            </a:r>
            <a:r>
              <a:rPr lang="en-US" sz="2400" dirty="0" err="1"/>
              <a:t>joinAttr</a:t>
            </a:r>
            <a:r>
              <a:rPr lang="en-US" sz="2400" dirty="0"/>
              <a:t> &lt; S[j].</a:t>
            </a:r>
            <a:r>
              <a:rPr lang="en-US" sz="2400" dirty="0" err="1"/>
              <a:t>joinAttr</a:t>
            </a:r>
            <a:r>
              <a:rPr lang="en-US" sz="2400" dirty="0"/>
              <a:t>):</a:t>
            </a:r>
          </a:p>
          <a:p>
            <a:pPr marL="466725" indent="0">
              <a:buNone/>
            </a:pPr>
            <a:r>
              <a:rPr lang="en-US" sz="2400" dirty="0"/>
              <a:t>		</a:t>
            </a:r>
            <a:r>
              <a:rPr lang="en-US" sz="2400" dirty="0" err="1"/>
              <a:t>i</a:t>
            </a:r>
            <a:r>
              <a:rPr lang="en-US" sz="2400" dirty="0"/>
              <a:t> = </a:t>
            </a:r>
            <a:r>
              <a:rPr lang="en-US" sz="2400" dirty="0" err="1"/>
              <a:t>i</a:t>
            </a:r>
            <a:r>
              <a:rPr lang="en-US" sz="2400" dirty="0"/>
              <a:t> + 1</a:t>
            </a:r>
          </a:p>
          <a:p>
            <a:pPr marL="466725" indent="0">
              <a:buNone/>
            </a:pPr>
            <a:r>
              <a:rPr lang="en-US" sz="2400" dirty="0"/>
              <a:t>	else:</a:t>
            </a:r>
          </a:p>
          <a:p>
            <a:pPr marL="466725" indent="0">
              <a:buNone/>
            </a:pPr>
            <a:r>
              <a:rPr lang="en-US" sz="2400" dirty="0"/>
              <a:t>		j = j + 1</a:t>
            </a: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E8B35D6-2395-3E4C-9B02-59766AFA43DB}"/>
              </a:ext>
            </a:extLst>
          </p:cNvPr>
          <p:cNvGraphicFramePr>
            <a:graphicFrameLocks noGrp="1"/>
          </p:cNvGraphicFramePr>
          <p:nvPr/>
        </p:nvGraphicFramePr>
        <p:xfrm>
          <a:off x="6296722" y="2487186"/>
          <a:ext cx="962722" cy="20292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2722">
                  <a:extLst>
                    <a:ext uri="{9D8B030D-6E8A-4147-A177-3AD203B41FA5}">
                      <a16:colId xmlns:a16="http://schemas.microsoft.com/office/drawing/2014/main" val="1957089765"/>
                    </a:ext>
                  </a:extLst>
                </a:gridCol>
              </a:tblGrid>
              <a:tr h="518863">
                <a:tc>
                  <a:txBody>
                    <a:bodyPr/>
                    <a:lstStyle/>
                    <a:p>
                      <a:r>
                        <a:rPr lang="en-US" dirty="0"/>
                        <a:t>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8357810"/>
                  </a:ext>
                </a:extLst>
              </a:tr>
              <a:tr h="377607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4310320"/>
                  </a:ext>
                </a:extLst>
              </a:tr>
              <a:tr h="377607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4223574"/>
                  </a:ext>
                </a:extLst>
              </a:tr>
              <a:tr h="377607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338725"/>
                  </a:ext>
                </a:extLst>
              </a:tr>
              <a:tr h="377607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7356304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8543CFF-F7F6-2040-8FEB-53D6C7517170}"/>
              </a:ext>
            </a:extLst>
          </p:cNvPr>
          <p:cNvGraphicFramePr>
            <a:graphicFrameLocks noGrp="1"/>
          </p:cNvGraphicFramePr>
          <p:nvPr/>
        </p:nvGraphicFramePr>
        <p:xfrm>
          <a:off x="7815147" y="2475802"/>
          <a:ext cx="962722" cy="240689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62722">
                  <a:extLst>
                    <a:ext uri="{9D8B030D-6E8A-4147-A177-3AD203B41FA5}">
                      <a16:colId xmlns:a16="http://schemas.microsoft.com/office/drawing/2014/main" val="1957089765"/>
                    </a:ext>
                  </a:extLst>
                </a:gridCol>
              </a:tblGrid>
              <a:tr h="518863">
                <a:tc>
                  <a:txBody>
                    <a:bodyPr/>
                    <a:lstStyle/>
                    <a:p>
                      <a:r>
                        <a:rPr lang="en-US" dirty="0"/>
                        <a:t>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8357810"/>
                  </a:ext>
                </a:extLst>
              </a:tr>
              <a:tr h="377607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4310320"/>
                  </a:ext>
                </a:extLst>
              </a:tr>
              <a:tr h="377607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4223574"/>
                  </a:ext>
                </a:extLst>
              </a:tr>
              <a:tr h="377607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338725"/>
                  </a:ext>
                </a:extLst>
              </a:tr>
              <a:tr h="377607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7356304"/>
                  </a:ext>
                </a:extLst>
              </a:tr>
              <a:tr h="377607"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5646276"/>
                  </a:ext>
                </a:extLst>
              </a:tr>
            </a:tbl>
          </a:graphicData>
        </a:graphic>
      </p:graphicFrame>
      <p:sp>
        <p:nvSpPr>
          <p:cNvPr id="6" name="Right Arrow 5">
            <a:extLst>
              <a:ext uri="{FF2B5EF4-FFF2-40B4-BE49-F238E27FC236}">
                <a16:creationId xmlns:a16="http://schemas.microsoft.com/office/drawing/2014/main" id="{0972A2D9-056C-C14A-AA52-FD31D1A3BD52}"/>
              </a:ext>
            </a:extLst>
          </p:cNvPr>
          <p:cNvSpPr/>
          <p:nvPr/>
        </p:nvSpPr>
        <p:spPr>
          <a:xfrm>
            <a:off x="5887845" y="4207314"/>
            <a:ext cx="408877" cy="20252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10F0E383-4BC0-AE4F-8FA8-67DA2DCC1063}"/>
              </a:ext>
            </a:extLst>
          </p:cNvPr>
          <p:cNvSpPr/>
          <p:nvPr/>
        </p:nvSpPr>
        <p:spPr>
          <a:xfrm>
            <a:off x="7406270" y="4595238"/>
            <a:ext cx="408877" cy="20252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96BE95-4551-BD4F-88BF-4FF5FD5F9466}"/>
              </a:ext>
            </a:extLst>
          </p:cNvPr>
          <p:cNvSpPr txBox="1"/>
          <p:nvPr/>
        </p:nvSpPr>
        <p:spPr>
          <a:xfrm>
            <a:off x="4917688" y="5642517"/>
            <a:ext cx="3077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Output: 3, 5</a:t>
            </a:r>
          </a:p>
          <a:p>
            <a:endParaRPr lang="en-US" dirty="0"/>
          </a:p>
        </p:txBody>
      </p:sp>
      <p:pic>
        <p:nvPicPr>
          <p:cNvPr id="10" name="Graphic 9" descr="Checkbox Checked with solid fill">
            <a:extLst>
              <a:ext uri="{FF2B5EF4-FFF2-40B4-BE49-F238E27FC236}">
                <a16:creationId xmlns:a16="http://schemas.microsoft.com/office/drawing/2014/main" id="{72C0F032-266E-2E4A-AEDD-AAA104CA4E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064" y="4516477"/>
            <a:ext cx="423746" cy="423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33253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FE37C-B149-F344-8D5A-EBE8F08B3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Sort Merge Join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15024E-0218-E24D-BE53-01BA58CEAB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Sort both S and R (or use index on each to traverse in order)</a:t>
            </a:r>
          </a:p>
          <a:p>
            <a:r>
              <a:rPr lang="en-US" dirty="0"/>
              <a:t>Merge (no shared duplicates)</a:t>
            </a:r>
          </a:p>
          <a:p>
            <a:pPr marL="466725" indent="0">
              <a:buNone/>
            </a:pPr>
            <a:r>
              <a:rPr lang="en-US" sz="2400" dirty="0"/>
              <a:t>while (</a:t>
            </a:r>
            <a:r>
              <a:rPr lang="en-US" sz="2400" dirty="0" err="1"/>
              <a:t>i</a:t>
            </a:r>
            <a:r>
              <a:rPr lang="en-US" sz="2400" dirty="0"/>
              <a:t> &lt; {R} and j &lt; {S}):</a:t>
            </a:r>
          </a:p>
          <a:p>
            <a:pPr marL="466725" indent="0">
              <a:buNone/>
            </a:pPr>
            <a:r>
              <a:rPr lang="en-US" sz="2400" dirty="0"/>
              <a:t>	if (R[</a:t>
            </a:r>
            <a:r>
              <a:rPr lang="en-US" sz="2400" dirty="0" err="1"/>
              <a:t>i</a:t>
            </a:r>
            <a:r>
              <a:rPr lang="en-US" sz="2400" dirty="0"/>
              <a:t>].</a:t>
            </a:r>
            <a:r>
              <a:rPr lang="en-US" sz="2400" dirty="0" err="1"/>
              <a:t>joinAttr</a:t>
            </a:r>
            <a:r>
              <a:rPr lang="en-US" sz="2400" dirty="0"/>
              <a:t> == S[j].</a:t>
            </a:r>
            <a:r>
              <a:rPr lang="en-US" sz="2400" dirty="0" err="1"/>
              <a:t>joinAttr</a:t>
            </a:r>
            <a:r>
              <a:rPr lang="en-US" sz="2400" dirty="0"/>
              <a:t>):</a:t>
            </a:r>
          </a:p>
          <a:p>
            <a:pPr marL="466725" indent="0">
              <a:buNone/>
            </a:pPr>
            <a:r>
              <a:rPr lang="en-US" sz="2400" dirty="0"/>
              <a:t>		output R[</a:t>
            </a:r>
            <a:r>
              <a:rPr lang="en-US" sz="2400" dirty="0" err="1"/>
              <a:t>i</a:t>
            </a:r>
            <a:r>
              <a:rPr lang="en-US" sz="2400" dirty="0"/>
              <a:t>] join S[j]</a:t>
            </a:r>
          </a:p>
          <a:p>
            <a:pPr marL="466725" indent="0">
              <a:buNone/>
            </a:pPr>
            <a:r>
              <a:rPr lang="en-US" sz="2400" dirty="0"/>
              <a:t>	if (R[</a:t>
            </a:r>
            <a:r>
              <a:rPr lang="en-US" sz="2400" dirty="0" err="1"/>
              <a:t>i</a:t>
            </a:r>
            <a:r>
              <a:rPr lang="en-US" sz="2400" dirty="0"/>
              <a:t>].</a:t>
            </a:r>
            <a:r>
              <a:rPr lang="en-US" sz="2400" dirty="0" err="1"/>
              <a:t>joinAttr</a:t>
            </a:r>
            <a:r>
              <a:rPr lang="en-US" sz="2400" dirty="0"/>
              <a:t> &lt; S[j].</a:t>
            </a:r>
            <a:r>
              <a:rPr lang="en-US" sz="2400" dirty="0" err="1"/>
              <a:t>joinAttr</a:t>
            </a:r>
            <a:r>
              <a:rPr lang="en-US" sz="2400" dirty="0"/>
              <a:t>):</a:t>
            </a:r>
          </a:p>
          <a:p>
            <a:pPr marL="466725" indent="0">
              <a:buNone/>
            </a:pPr>
            <a:r>
              <a:rPr lang="en-US" sz="2400" dirty="0"/>
              <a:t>		</a:t>
            </a:r>
            <a:r>
              <a:rPr lang="en-US" sz="2400" dirty="0" err="1"/>
              <a:t>i</a:t>
            </a:r>
            <a:r>
              <a:rPr lang="en-US" sz="2400" dirty="0"/>
              <a:t> = </a:t>
            </a:r>
            <a:r>
              <a:rPr lang="en-US" sz="2400" dirty="0" err="1"/>
              <a:t>i</a:t>
            </a:r>
            <a:r>
              <a:rPr lang="en-US" sz="2400" dirty="0"/>
              <a:t> + 1</a:t>
            </a:r>
          </a:p>
          <a:p>
            <a:pPr marL="466725" indent="0">
              <a:buNone/>
            </a:pPr>
            <a:r>
              <a:rPr lang="en-US" sz="2400" dirty="0"/>
              <a:t>	else:</a:t>
            </a:r>
          </a:p>
          <a:p>
            <a:pPr marL="466725" indent="0">
              <a:buNone/>
            </a:pPr>
            <a:r>
              <a:rPr lang="en-US" sz="2400" dirty="0"/>
              <a:t>		j = j + 1</a:t>
            </a: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E8B35D6-2395-3E4C-9B02-59766AFA43DB}"/>
              </a:ext>
            </a:extLst>
          </p:cNvPr>
          <p:cNvGraphicFramePr>
            <a:graphicFrameLocks noGrp="1"/>
          </p:cNvGraphicFramePr>
          <p:nvPr/>
        </p:nvGraphicFramePr>
        <p:xfrm>
          <a:off x="6296722" y="2487186"/>
          <a:ext cx="962722" cy="20292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2722">
                  <a:extLst>
                    <a:ext uri="{9D8B030D-6E8A-4147-A177-3AD203B41FA5}">
                      <a16:colId xmlns:a16="http://schemas.microsoft.com/office/drawing/2014/main" val="1957089765"/>
                    </a:ext>
                  </a:extLst>
                </a:gridCol>
              </a:tblGrid>
              <a:tr h="518863">
                <a:tc>
                  <a:txBody>
                    <a:bodyPr/>
                    <a:lstStyle/>
                    <a:p>
                      <a:r>
                        <a:rPr lang="en-US" dirty="0"/>
                        <a:t>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8357810"/>
                  </a:ext>
                </a:extLst>
              </a:tr>
              <a:tr h="377607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4310320"/>
                  </a:ext>
                </a:extLst>
              </a:tr>
              <a:tr h="377607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4223574"/>
                  </a:ext>
                </a:extLst>
              </a:tr>
              <a:tr h="377607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338725"/>
                  </a:ext>
                </a:extLst>
              </a:tr>
              <a:tr h="377607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7356304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8543CFF-F7F6-2040-8FEB-53D6C7517170}"/>
              </a:ext>
            </a:extLst>
          </p:cNvPr>
          <p:cNvGraphicFramePr>
            <a:graphicFrameLocks noGrp="1"/>
          </p:cNvGraphicFramePr>
          <p:nvPr/>
        </p:nvGraphicFramePr>
        <p:xfrm>
          <a:off x="7815147" y="2475802"/>
          <a:ext cx="962722" cy="240689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62722">
                  <a:extLst>
                    <a:ext uri="{9D8B030D-6E8A-4147-A177-3AD203B41FA5}">
                      <a16:colId xmlns:a16="http://schemas.microsoft.com/office/drawing/2014/main" val="1957089765"/>
                    </a:ext>
                  </a:extLst>
                </a:gridCol>
              </a:tblGrid>
              <a:tr h="518863">
                <a:tc>
                  <a:txBody>
                    <a:bodyPr/>
                    <a:lstStyle/>
                    <a:p>
                      <a:r>
                        <a:rPr lang="en-US" dirty="0"/>
                        <a:t>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8357810"/>
                  </a:ext>
                </a:extLst>
              </a:tr>
              <a:tr h="377607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4310320"/>
                  </a:ext>
                </a:extLst>
              </a:tr>
              <a:tr h="377607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4223574"/>
                  </a:ext>
                </a:extLst>
              </a:tr>
              <a:tr h="377607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338725"/>
                  </a:ext>
                </a:extLst>
              </a:tr>
              <a:tr h="377607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7356304"/>
                  </a:ext>
                </a:extLst>
              </a:tr>
              <a:tr h="377607"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5646276"/>
                  </a:ext>
                </a:extLst>
              </a:tr>
            </a:tbl>
          </a:graphicData>
        </a:graphic>
      </p:graphicFrame>
      <p:sp>
        <p:nvSpPr>
          <p:cNvPr id="6" name="Right Arrow 5">
            <a:extLst>
              <a:ext uri="{FF2B5EF4-FFF2-40B4-BE49-F238E27FC236}">
                <a16:creationId xmlns:a16="http://schemas.microsoft.com/office/drawing/2014/main" id="{0972A2D9-056C-C14A-AA52-FD31D1A3BD52}"/>
              </a:ext>
            </a:extLst>
          </p:cNvPr>
          <p:cNvSpPr/>
          <p:nvPr/>
        </p:nvSpPr>
        <p:spPr>
          <a:xfrm>
            <a:off x="5887845" y="4680172"/>
            <a:ext cx="408877" cy="20252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10F0E383-4BC0-AE4F-8FA8-67DA2DCC1063}"/>
              </a:ext>
            </a:extLst>
          </p:cNvPr>
          <p:cNvSpPr/>
          <p:nvPr/>
        </p:nvSpPr>
        <p:spPr>
          <a:xfrm>
            <a:off x="7406270" y="4595238"/>
            <a:ext cx="408877" cy="20252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96BE95-4551-BD4F-88BF-4FF5FD5F9466}"/>
              </a:ext>
            </a:extLst>
          </p:cNvPr>
          <p:cNvSpPr txBox="1"/>
          <p:nvPr/>
        </p:nvSpPr>
        <p:spPr>
          <a:xfrm>
            <a:off x="4917688" y="5642517"/>
            <a:ext cx="3077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Output: 3, 5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0760A2-7C80-344B-95DD-EBCCAC94F9BF}"/>
              </a:ext>
            </a:extLst>
          </p:cNvPr>
          <p:cNvSpPr txBox="1"/>
          <p:nvPr/>
        </p:nvSpPr>
        <p:spPr>
          <a:xfrm>
            <a:off x="4308088" y="6175737"/>
            <a:ext cx="3568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Note that output is sorted!</a:t>
            </a:r>
          </a:p>
        </p:txBody>
      </p:sp>
    </p:spTree>
    <p:extLst>
      <p:ext uri="{BB962C8B-B14F-4D97-AF65-F5344CB8AC3E}">
        <p14:creationId xmlns:p14="http://schemas.microsoft.com/office/powerpoint/2010/main" val="2845174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3A3AF-583C-284E-A69B-2C7955397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Handling Duplicates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471989-3F9B-0648-885C-DDC23A64C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600200"/>
            <a:ext cx="4427035" cy="4525963"/>
          </a:xfrm>
        </p:spPr>
        <p:txBody>
          <a:bodyPr/>
          <a:lstStyle/>
          <a:p>
            <a:r>
              <a:rPr lang="en-US" dirty="0"/>
              <a:t>What is desired output?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	4 copies!</a:t>
            </a:r>
          </a:p>
          <a:p>
            <a:pPr marL="0" indent="0">
              <a:buNone/>
            </a:pPr>
            <a:r>
              <a:rPr lang="en-US" dirty="0"/>
              <a:t>	(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5</a:t>
            </a:r>
            <a:r>
              <a:rPr lang="en-US" dirty="0"/>
              <a:t>,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r>
              <a:rPr lang="en-US" dirty="0"/>
              <a:t>),(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5</a:t>
            </a:r>
            <a:r>
              <a:rPr lang="en-US" dirty="0"/>
              <a:t>,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r>
              <a:rPr lang="en-US" dirty="0"/>
              <a:t>),(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5</a:t>
            </a:r>
            <a:r>
              <a:rPr lang="en-US" dirty="0"/>
              <a:t>,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r>
              <a:rPr lang="en-US" dirty="0"/>
              <a:t>),(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5</a:t>
            </a:r>
            <a:r>
              <a:rPr lang="en-US" dirty="0"/>
              <a:t>,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B063417-EA8A-B947-B8E8-2B230341FB5A}"/>
              </a:ext>
            </a:extLst>
          </p:cNvPr>
          <p:cNvGraphicFramePr>
            <a:graphicFrameLocks noGrp="1"/>
          </p:cNvGraphicFramePr>
          <p:nvPr/>
        </p:nvGraphicFramePr>
        <p:xfrm>
          <a:off x="5460381" y="1907785"/>
          <a:ext cx="962722" cy="20292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2722">
                  <a:extLst>
                    <a:ext uri="{9D8B030D-6E8A-4147-A177-3AD203B41FA5}">
                      <a16:colId xmlns:a16="http://schemas.microsoft.com/office/drawing/2014/main" val="1957089765"/>
                    </a:ext>
                  </a:extLst>
                </a:gridCol>
              </a:tblGrid>
              <a:tr h="518863">
                <a:tc>
                  <a:txBody>
                    <a:bodyPr/>
                    <a:lstStyle/>
                    <a:p>
                      <a:r>
                        <a:rPr lang="en-US" dirty="0"/>
                        <a:t>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8357810"/>
                  </a:ext>
                </a:extLst>
              </a:tr>
              <a:tr h="377607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4310320"/>
                  </a:ext>
                </a:extLst>
              </a:tr>
              <a:tr h="377607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4223574"/>
                  </a:ext>
                </a:extLst>
              </a:tr>
              <a:tr h="377607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338725"/>
                  </a:ext>
                </a:extLst>
              </a:tr>
              <a:tr h="377607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7356304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F702B84-F5EE-9C48-8DFB-D8B9E58A02B3}"/>
              </a:ext>
            </a:extLst>
          </p:cNvPr>
          <p:cNvGraphicFramePr>
            <a:graphicFrameLocks noGrp="1"/>
          </p:cNvGraphicFramePr>
          <p:nvPr/>
        </p:nvGraphicFramePr>
        <p:xfrm>
          <a:off x="7313342" y="1907322"/>
          <a:ext cx="962722" cy="240689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62722">
                  <a:extLst>
                    <a:ext uri="{9D8B030D-6E8A-4147-A177-3AD203B41FA5}">
                      <a16:colId xmlns:a16="http://schemas.microsoft.com/office/drawing/2014/main" val="1957089765"/>
                    </a:ext>
                  </a:extLst>
                </a:gridCol>
              </a:tblGrid>
              <a:tr h="518863">
                <a:tc>
                  <a:txBody>
                    <a:bodyPr/>
                    <a:lstStyle/>
                    <a:p>
                      <a:r>
                        <a:rPr lang="en-US" dirty="0"/>
                        <a:t>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8357810"/>
                  </a:ext>
                </a:extLst>
              </a:tr>
              <a:tr h="377607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4310320"/>
                  </a:ext>
                </a:extLst>
              </a:tr>
              <a:tr h="377607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4223574"/>
                  </a:ext>
                </a:extLst>
              </a:tr>
              <a:tr h="377607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338725"/>
                  </a:ext>
                </a:extLst>
              </a:tr>
              <a:tr h="377607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7356304"/>
                  </a:ext>
                </a:extLst>
              </a:tr>
              <a:tr h="377607"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5646276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95FD2316-5E3B-2641-B009-93CB65A1C848}"/>
              </a:ext>
            </a:extLst>
          </p:cNvPr>
          <p:cNvSpPr txBox="1"/>
          <p:nvPr/>
        </p:nvSpPr>
        <p:spPr>
          <a:xfrm>
            <a:off x="457198" y="4912552"/>
            <a:ext cx="78188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Solution: count run lengths in S and R, emit cross product of repeated runs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83879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3A3AF-583C-284E-A69B-2C7955397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Handling Duplicates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471989-3F9B-0648-885C-DDC23A64C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600200"/>
            <a:ext cx="4427035" cy="4525963"/>
          </a:xfrm>
        </p:spPr>
        <p:txBody>
          <a:bodyPr/>
          <a:lstStyle/>
          <a:p>
            <a:r>
              <a:rPr lang="en-US" dirty="0"/>
              <a:t>What is desired output?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	4 copies!</a:t>
            </a:r>
          </a:p>
          <a:p>
            <a:pPr marL="0" indent="0">
              <a:buNone/>
            </a:pPr>
            <a:r>
              <a:rPr lang="en-US" dirty="0"/>
              <a:t>	(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5</a:t>
            </a:r>
            <a:r>
              <a:rPr lang="en-US" dirty="0"/>
              <a:t>,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r>
              <a:rPr lang="en-US" dirty="0"/>
              <a:t>),(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5</a:t>
            </a:r>
            <a:r>
              <a:rPr lang="en-US" dirty="0"/>
              <a:t>,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r>
              <a:rPr lang="en-US" dirty="0"/>
              <a:t>),(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5</a:t>
            </a:r>
            <a:r>
              <a:rPr lang="en-US" dirty="0"/>
              <a:t>,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r>
              <a:rPr lang="en-US" dirty="0"/>
              <a:t>),(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5</a:t>
            </a:r>
            <a:r>
              <a:rPr lang="en-US" dirty="0"/>
              <a:t>,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B063417-EA8A-B947-B8E8-2B230341FB5A}"/>
              </a:ext>
            </a:extLst>
          </p:cNvPr>
          <p:cNvGraphicFramePr>
            <a:graphicFrameLocks noGrp="1"/>
          </p:cNvGraphicFramePr>
          <p:nvPr/>
        </p:nvGraphicFramePr>
        <p:xfrm>
          <a:off x="5460381" y="1907785"/>
          <a:ext cx="962722" cy="20292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2722">
                  <a:extLst>
                    <a:ext uri="{9D8B030D-6E8A-4147-A177-3AD203B41FA5}">
                      <a16:colId xmlns:a16="http://schemas.microsoft.com/office/drawing/2014/main" val="1957089765"/>
                    </a:ext>
                  </a:extLst>
                </a:gridCol>
              </a:tblGrid>
              <a:tr h="518863">
                <a:tc>
                  <a:txBody>
                    <a:bodyPr/>
                    <a:lstStyle/>
                    <a:p>
                      <a:r>
                        <a:rPr lang="en-US" dirty="0"/>
                        <a:t>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8357810"/>
                  </a:ext>
                </a:extLst>
              </a:tr>
              <a:tr h="377607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4310320"/>
                  </a:ext>
                </a:extLst>
              </a:tr>
              <a:tr h="377607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4223574"/>
                  </a:ext>
                </a:extLst>
              </a:tr>
              <a:tr h="377607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338725"/>
                  </a:ext>
                </a:extLst>
              </a:tr>
              <a:tr h="377607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7356304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F702B84-F5EE-9C48-8DFB-D8B9E58A02B3}"/>
              </a:ext>
            </a:extLst>
          </p:cNvPr>
          <p:cNvGraphicFramePr>
            <a:graphicFrameLocks noGrp="1"/>
          </p:cNvGraphicFramePr>
          <p:nvPr/>
        </p:nvGraphicFramePr>
        <p:xfrm>
          <a:off x="7313342" y="1907322"/>
          <a:ext cx="962722" cy="240689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62722">
                  <a:extLst>
                    <a:ext uri="{9D8B030D-6E8A-4147-A177-3AD203B41FA5}">
                      <a16:colId xmlns:a16="http://schemas.microsoft.com/office/drawing/2014/main" val="1957089765"/>
                    </a:ext>
                  </a:extLst>
                </a:gridCol>
              </a:tblGrid>
              <a:tr h="518863">
                <a:tc>
                  <a:txBody>
                    <a:bodyPr/>
                    <a:lstStyle/>
                    <a:p>
                      <a:r>
                        <a:rPr lang="en-US" dirty="0"/>
                        <a:t>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8357810"/>
                  </a:ext>
                </a:extLst>
              </a:tr>
              <a:tr h="377607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4310320"/>
                  </a:ext>
                </a:extLst>
              </a:tr>
              <a:tr h="377607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4223574"/>
                  </a:ext>
                </a:extLst>
              </a:tr>
              <a:tr h="377607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338725"/>
                  </a:ext>
                </a:extLst>
              </a:tr>
              <a:tr h="377607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7356304"/>
                  </a:ext>
                </a:extLst>
              </a:tr>
              <a:tr h="377607"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5646276"/>
                  </a:ext>
                </a:extLst>
              </a:tr>
            </a:tbl>
          </a:graphicData>
        </a:graphic>
      </p:graphicFrame>
      <p:sp>
        <p:nvSpPr>
          <p:cNvPr id="7" name="Right Arrow 6">
            <a:extLst>
              <a:ext uri="{FF2B5EF4-FFF2-40B4-BE49-F238E27FC236}">
                <a16:creationId xmlns:a16="http://schemas.microsoft.com/office/drawing/2014/main" id="{81F7E7D1-ACD1-5241-896A-792A12250005}"/>
              </a:ext>
            </a:extLst>
          </p:cNvPr>
          <p:cNvSpPr/>
          <p:nvPr/>
        </p:nvSpPr>
        <p:spPr>
          <a:xfrm>
            <a:off x="5051504" y="2516836"/>
            <a:ext cx="408877" cy="20252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D742300B-2613-5F4C-9577-5CD29039A765}"/>
              </a:ext>
            </a:extLst>
          </p:cNvPr>
          <p:cNvSpPr/>
          <p:nvPr/>
        </p:nvSpPr>
        <p:spPr>
          <a:xfrm>
            <a:off x="6904465" y="2518675"/>
            <a:ext cx="408877" cy="20252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EDA185-2991-D14D-9911-2EAC832F08D9}"/>
              </a:ext>
            </a:extLst>
          </p:cNvPr>
          <p:cNvSpPr txBox="1"/>
          <p:nvPr/>
        </p:nvSpPr>
        <p:spPr>
          <a:xfrm>
            <a:off x="457198" y="4912552"/>
            <a:ext cx="78188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Solution: count run lengths in S and R, emit cross product of repeated runs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2220312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3A3AF-583C-284E-A69B-2C7955397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Handling Duplicates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471989-3F9B-0648-885C-DDC23A64C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600200"/>
            <a:ext cx="4427035" cy="4525963"/>
          </a:xfrm>
        </p:spPr>
        <p:txBody>
          <a:bodyPr/>
          <a:lstStyle/>
          <a:p>
            <a:r>
              <a:rPr lang="en-US" dirty="0"/>
              <a:t>What is desired output?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	4 copies!</a:t>
            </a:r>
          </a:p>
          <a:p>
            <a:pPr marL="0" indent="0">
              <a:buNone/>
            </a:pPr>
            <a:r>
              <a:rPr lang="en-US" dirty="0"/>
              <a:t>	(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5</a:t>
            </a:r>
            <a:r>
              <a:rPr lang="en-US" dirty="0"/>
              <a:t>,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r>
              <a:rPr lang="en-US" dirty="0"/>
              <a:t>),(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5</a:t>
            </a:r>
            <a:r>
              <a:rPr lang="en-US" dirty="0"/>
              <a:t>,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r>
              <a:rPr lang="en-US" dirty="0"/>
              <a:t>),(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5</a:t>
            </a:r>
            <a:r>
              <a:rPr lang="en-US" dirty="0"/>
              <a:t>,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r>
              <a:rPr lang="en-US" dirty="0"/>
              <a:t>),(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5</a:t>
            </a:r>
            <a:r>
              <a:rPr lang="en-US" dirty="0"/>
              <a:t>,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B063417-EA8A-B947-B8E8-2B230341FB5A}"/>
              </a:ext>
            </a:extLst>
          </p:cNvPr>
          <p:cNvGraphicFramePr>
            <a:graphicFrameLocks noGrp="1"/>
          </p:cNvGraphicFramePr>
          <p:nvPr/>
        </p:nvGraphicFramePr>
        <p:xfrm>
          <a:off x="5460381" y="1907785"/>
          <a:ext cx="962722" cy="20292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2722">
                  <a:extLst>
                    <a:ext uri="{9D8B030D-6E8A-4147-A177-3AD203B41FA5}">
                      <a16:colId xmlns:a16="http://schemas.microsoft.com/office/drawing/2014/main" val="1957089765"/>
                    </a:ext>
                  </a:extLst>
                </a:gridCol>
              </a:tblGrid>
              <a:tr h="518863">
                <a:tc>
                  <a:txBody>
                    <a:bodyPr/>
                    <a:lstStyle/>
                    <a:p>
                      <a:r>
                        <a:rPr lang="en-US" dirty="0"/>
                        <a:t>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8357810"/>
                  </a:ext>
                </a:extLst>
              </a:tr>
              <a:tr h="377607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4310320"/>
                  </a:ext>
                </a:extLst>
              </a:tr>
              <a:tr h="377607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4223574"/>
                  </a:ext>
                </a:extLst>
              </a:tr>
              <a:tr h="377607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338725"/>
                  </a:ext>
                </a:extLst>
              </a:tr>
              <a:tr h="377607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7356304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F702B84-F5EE-9C48-8DFB-D8B9E58A02B3}"/>
              </a:ext>
            </a:extLst>
          </p:cNvPr>
          <p:cNvGraphicFramePr>
            <a:graphicFrameLocks noGrp="1"/>
          </p:cNvGraphicFramePr>
          <p:nvPr/>
        </p:nvGraphicFramePr>
        <p:xfrm>
          <a:off x="7313342" y="1907322"/>
          <a:ext cx="962722" cy="240689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62722">
                  <a:extLst>
                    <a:ext uri="{9D8B030D-6E8A-4147-A177-3AD203B41FA5}">
                      <a16:colId xmlns:a16="http://schemas.microsoft.com/office/drawing/2014/main" val="1957089765"/>
                    </a:ext>
                  </a:extLst>
                </a:gridCol>
              </a:tblGrid>
              <a:tr h="518863">
                <a:tc>
                  <a:txBody>
                    <a:bodyPr/>
                    <a:lstStyle/>
                    <a:p>
                      <a:r>
                        <a:rPr lang="en-US" dirty="0"/>
                        <a:t>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8357810"/>
                  </a:ext>
                </a:extLst>
              </a:tr>
              <a:tr h="377607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4310320"/>
                  </a:ext>
                </a:extLst>
              </a:tr>
              <a:tr h="377607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4223574"/>
                  </a:ext>
                </a:extLst>
              </a:tr>
              <a:tr h="377607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338725"/>
                  </a:ext>
                </a:extLst>
              </a:tr>
              <a:tr h="377607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7356304"/>
                  </a:ext>
                </a:extLst>
              </a:tr>
              <a:tr h="377607"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5646276"/>
                  </a:ext>
                </a:extLst>
              </a:tr>
            </a:tbl>
          </a:graphicData>
        </a:graphic>
      </p:graphicFrame>
      <p:sp>
        <p:nvSpPr>
          <p:cNvPr id="7" name="Right Arrow 6">
            <a:extLst>
              <a:ext uri="{FF2B5EF4-FFF2-40B4-BE49-F238E27FC236}">
                <a16:creationId xmlns:a16="http://schemas.microsoft.com/office/drawing/2014/main" id="{81F7E7D1-ACD1-5241-896A-792A12250005}"/>
              </a:ext>
            </a:extLst>
          </p:cNvPr>
          <p:cNvSpPr/>
          <p:nvPr/>
        </p:nvSpPr>
        <p:spPr>
          <a:xfrm>
            <a:off x="5051504" y="2908243"/>
            <a:ext cx="408877" cy="20252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D742300B-2613-5F4C-9577-5CD29039A765}"/>
              </a:ext>
            </a:extLst>
          </p:cNvPr>
          <p:cNvSpPr/>
          <p:nvPr/>
        </p:nvSpPr>
        <p:spPr>
          <a:xfrm>
            <a:off x="6904465" y="2518675"/>
            <a:ext cx="408877" cy="20252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6B9B8E-90F2-BF4B-B5CE-148C9A0067F1}"/>
              </a:ext>
            </a:extLst>
          </p:cNvPr>
          <p:cNvSpPr txBox="1"/>
          <p:nvPr/>
        </p:nvSpPr>
        <p:spPr>
          <a:xfrm>
            <a:off x="457198" y="4912552"/>
            <a:ext cx="78188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Solution: count run lengths in S and R, emit cross product of repeated runs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8594407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3A3AF-583C-284E-A69B-2C7955397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Handling Duplicates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471989-3F9B-0648-885C-DDC23A64C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600200"/>
            <a:ext cx="4427035" cy="4525963"/>
          </a:xfrm>
        </p:spPr>
        <p:txBody>
          <a:bodyPr/>
          <a:lstStyle/>
          <a:p>
            <a:r>
              <a:rPr lang="en-US" dirty="0"/>
              <a:t>What is desired output?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	4 copies!</a:t>
            </a:r>
          </a:p>
          <a:p>
            <a:pPr marL="0" indent="0">
              <a:buNone/>
            </a:pPr>
            <a:r>
              <a:rPr lang="en-US" dirty="0"/>
              <a:t>	(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5</a:t>
            </a:r>
            <a:r>
              <a:rPr lang="en-US" dirty="0"/>
              <a:t>,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r>
              <a:rPr lang="en-US" dirty="0"/>
              <a:t>),(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5</a:t>
            </a:r>
            <a:r>
              <a:rPr lang="en-US" dirty="0"/>
              <a:t>,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r>
              <a:rPr lang="en-US" dirty="0"/>
              <a:t>),(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5</a:t>
            </a:r>
            <a:r>
              <a:rPr lang="en-US" dirty="0"/>
              <a:t>,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r>
              <a:rPr lang="en-US" dirty="0"/>
              <a:t>),(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5</a:t>
            </a:r>
            <a:r>
              <a:rPr lang="en-US" dirty="0"/>
              <a:t>,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B063417-EA8A-B947-B8E8-2B230341FB5A}"/>
              </a:ext>
            </a:extLst>
          </p:cNvPr>
          <p:cNvGraphicFramePr>
            <a:graphicFrameLocks noGrp="1"/>
          </p:cNvGraphicFramePr>
          <p:nvPr/>
        </p:nvGraphicFramePr>
        <p:xfrm>
          <a:off x="5460381" y="1907785"/>
          <a:ext cx="962722" cy="20292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2722">
                  <a:extLst>
                    <a:ext uri="{9D8B030D-6E8A-4147-A177-3AD203B41FA5}">
                      <a16:colId xmlns:a16="http://schemas.microsoft.com/office/drawing/2014/main" val="1957089765"/>
                    </a:ext>
                  </a:extLst>
                </a:gridCol>
              </a:tblGrid>
              <a:tr h="518863">
                <a:tc>
                  <a:txBody>
                    <a:bodyPr/>
                    <a:lstStyle/>
                    <a:p>
                      <a:r>
                        <a:rPr lang="en-US" dirty="0"/>
                        <a:t>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8357810"/>
                  </a:ext>
                </a:extLst>
              </a:tr>
              <a:tr h="377607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4310320"/>
                  </a:ext>
                </a:extLst>
              </a:tr>
              <a:tr h="377607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4223574"/>
                  </a:ext>
                </a:extLst>
              </a:tr>
              <a:tr h="377607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338725"/>
                  </a:ext>
                </a:extLst>
              </a:tr>
              <a:tr h="377607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7356304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F702B84-F5EE-9C48-8DFB-D8B9E58A02B3}"/>
              </a:ext>
            </a:extLst>
          </p:cNvPr>
          <p:cNvGraphicFramePr>
            <a:graphicFrameLocks noGrp="1"/>
          </p:cNvGraphicFramePr>
          <p:nvPr/>
        </p:nvGraphicFramePr>
        <p:xfrm>
          <a:off x="7313342" y="1907322"/>
          <a:ext cx="962722" cy="240689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62722">
                  <a:extLst>
                    <a:ext uri="{9D8B030D-6E8A-4147-A177-3AD203B41FA5}">
                      <a16:colId xmlns:a16="http://schemas.microsoft.com/office/drawing/2014/main" val="1957089765"/>
                    </a:ext>
                  </a:extLst>
                </a:gridCol>
              </a:tblGrid>
              <a:tr h="518863">
                <a:tc>
                  <a:txBody>
                    <a:bodyPr/>
                    <a:lstStyle/>
                    <a:p>
                      <a:r>
                        <a:rPr lang="en-US" dirty="0"/>
                        <a:t>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8357810"/>
                  </a:ext>
                </a:extLst>
              </a:tr>
              <a:tr h="377607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4310320"/>
                  </a:ext>
                </a:extLst>
              </a:tr>
              <a:tr h="377607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4223574"/>
                  </a:ext>
                </a:extLst>
              </a:tr>
              <a:tr h="377607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338725"/>
                  </a:ext>
                </a:extLst>
              </a:tr>
              <a:tr h="377607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7356304"/>
                  </a:ext>
                </a:extLst>
              </a:tr>
              <a:tr h="377607"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5646276"/>
                  </a:ext>
                </a:extLst>
              </a:tr>
            </a:tbl>
          </a:graphicData>
        </a:graphic>
      </p:graphicFrame>
      <p:sp>
        <p:nvSpPr>
          <p:cNvPr id="7" name="Right Arrow 6">
            <a:extLst>
              <a:ext uri="{FF2B5EF4-FFF2-40B4-BE49-F238E27FC236}">
                <a16:creationId xmlns:a16="http://schemas.microsoft.com/office/drawing/2014/main" id="{81F7E7D1-ACD1-5241-896A-792A12250005}"/>
              </a:ext>
            </a:extLst>
          </p:cNvPr>
          <p:cNvSpPr/>
          <p:nvPr/>
        </p:nvSpPr>
        <p:spPr>
          <a:xfrm>
            <a:off x="5051504" y="2908243"/>
            <a:ext cx="408877" cy="20252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D742300B-2613-5F4C-9577-5CD29039A765}"/>
              </a:ext>
            </a:extLst>
          </p:cNvPr>
          <p:cNvSpPr/>
          <p:nvPr/>
        </p:nvSpPr>
        <p:spPr>
          <a:xfrm>
            <a:off x="6904465" y="2861303"/>
            <a:ext cx="408877" cy="20252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31C579-6EC4-804F-9296-75C9A2265A71}"/>
              </a:ext>
            </a:extLst>
          </p:cNvPr>
          <p:cNvSpPr txBox="1"/>
          <p:nvPr/>
        </p:nvSpPr>
        <p:spPr>
          <a:xfrm>
            <a:off x="457198" y="4912552"/>
            <a:ext cx="78188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Solution: count run lengths in S and R, emit cross product of repeated runs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2910972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3A3AF-583C-284E-A69B-2C7955397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Handling Duplicates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471989-3F9B-0648-885C-DDC23A64C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600200"/>
            <a:ext cx="4427035" cy="4525963"/>
          </a:xfrm>
        </p:spPr>
        <p:txBody>
          <a:bodyPr/>
          <a:lstStyle/>
          <a:p>
            <a:r>
              <a:rPr lang="en-US" dirty="0"/>
              <a:t>What is desired output?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	4 copies!</a:t>
            </a:r>
          </a:p>
          <a:p>
            <a:pPr marL="0" indent="0">
              <a:buNone/>
            </a:pPr>
            <a:r>
              <a:rPr lang="en-US" dirty="0"/>
              <a:t>	(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5</a:t>
            </a:r>
            <a:r>
              <a:rPr lang="en-US" dirty="0"/>
              <a:t>,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r>
              <a:rPr lang="en-US" dirty="0"/>
              <a:t>),(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5</a:t>
            </a:r>
            <a:r>
              <a:rPr lang="en-US" dirty="0"/>
              <a:t>,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r>
              <a:rPr lang="en-US" dirty="0"/>
              <a:t>),(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5</a:t>
            </a:r>
            <a:r>
              <a:rPr lang="en-US" dirty="0"/>
              <a:t>,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r>
              <a:rPr lang="en-US" dirty="0"/>
              <a:t>),(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5</a:t>
            </a:r>
            <a:r>
              <a:rPr lang="en-US" dirty="0"/>
              <a:t>,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B063417-EA8A-B947-B8E8-2B230341FB5A}"/>
              </a:ext>
            </a:extLst>
          </p:cNvPr>
          <p:cNvGraphicFramePr>
            <a:graphicFrameLocks noGrp="1"/>
          </p:cNvGraphicFramePr>
          <p:nvPr/>
        </p:nvGraphicFramePr>
        <p:xfrm>
          <a:off x="5460381" y="1907785"/>
          <a:ext cx="962722" cy="20292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2722">
                  <a:extLst>
                    <a:ext uri="{9D8B030D-6E8A-4147-A177-3AD203B41FA5}">
                      <a16:colId xmlns:a16="http://schemas.microsoft.com/office/drawing/2014/main" val="1957089765"/>
                    </a:ext>
                  </a:extLst>
                </a:gridCol>
              </a:tblGrid>
              <a:tr h="518863">
                <a:tc>
                  <a:txBody>
                    <a:bodyPr/>
                    <a:lstStyle/>
                    <a:p>
                      <a:r>
                        <a:rPr lang="en-US" dirty="0"/>
                        <a:t>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8357810"/>
                  </a:ext>
                </a:extLst>
              </a:tr>
              <a:tr h="377607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4310320"/>
                  </a:ext>
                </a:extLst>
              </a:tr>
              <a:tr h="377607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4223574"/>
                  </a:ext>
                </a:extLst>
              </a:tr>
              <a:tr h="377607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338725"/>
                  </a:ext>
                </a:extLst>
              </a:tr>
              <a:tr h="377607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7356304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F702B84-F5EE-9C48-8DFB-D8B9E58A02B3}"/>
              </a:ext>
            </a:extLst>
          </p:cNvPr>
          <p:cNvGraphicFramePr>
            <a:graphicFrameLocks noGrp="1"/>
          </p:cNvGraphicFramePr>
          <p:nvPr/>
        </p:nvGraphicFramePr>
        <p:xfrm>
          <a:off x="7313342" y="1907322"/>
          <a:ext cx="962722" cy="240689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62722">
                  <a:extLst>
                    <a:ext uri="{9D8B030D-6E8A-4147-A177-3AD203B41FA5}">
                      <a16:colId xmlns:a16="http://schemas.microsoft.com/office/drawing/2014/main" val="1957089765"/>
                    </a:ext>
                  </a:extLst>
                </a:gridCol>
              </a:tblGrid>
              <a:tr h="518863">
                <a:tc>
                  <a:txBody>
                    <a:bodyPr/>
                    <a:lstStyle/>
                    <a:p>
                      <a:r>
                        <a:rPr lang="en-US" dirty="0"/>
                        <a:t>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8357810"/>
                  </a:ext>
                </a:extLst>
              </a:tr>
              <a:tr h="377607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4310320"/>
                  </a:ext>
                </a:extLst>
              </a:tr>
              <a:tr h="377607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4223574"/>
                  </a:ext>
                </a:extLst>
              </a:tr>
              <a:tr h="377607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338725"/>
                  </a:ext>
                </a:extLst>
              </a:tr>
              <a:tr h="377607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7356304"/>
                  </a:ext>
                </a:extLst>
              </a:tr>
              <a:tr h="377607"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5646276"/>
                  </a:ext>
                </a:extLst>
              </a:tr>
            </a:tbl>
          </a:graphicData>
        </a:graphic>
      </p:graphicFrame>
      <p:sp>
        <p:nvSpPr>
          <p:cNvPr id="7" name="Right Arrow 6">
            <a:extLst>
              <a:ext uri="{FF2B5EF4-FFF2-40B4-BE49-F238E27FC236}">
                <a16:creationId xmlns:a16="http://schemas.microsoft.com/office/drawing/2014/main" id="{81F7E7D1-ACD1-5241-896A-792A12250005}"/>
              </a:ext>
            </a:extLst>
          </p:cNvPr>
          <p:cNvSpPr/>
          <p:nvPr/>
        </p:nvSpPr>
        <p:spPr>
          <a:xfrm>
            <a:off x="5051504" y="2908243"/>
            <a:ext cx="408877" cy="20252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D742300B-2613-5F4C-9577-5CD29039A765}"/>
              </a:ext>
            </a:extLst>
          </p:cNvPr>
          <p:cNvSpPr/>
          <p:nvPr/>
        </p:nvSpPr>
        <p:spPr>
          <a:xfrm>
            <a:off x="6904465" y="3226472"/>
            <a:ext cx="408877" cy="20252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FF7B5F-204F-0B46-9C78-00BFB6EE6704}"/>
              </a:ext>
            </a:extLst>
          </p:cNvPr>
          <p:cNvSpPr txBox="1"/>
          <p:nvPr/>
        </p:nvSpPr>
        <p:spPr>
          <a:xfrm>
            <a:off x="5460381" y="4543220"/>
            <a:ext cx="1784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Output: 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28204D-D69D-0140-B779-0B5D5022B3E0}"/>
              </a:ext>
            </a:extLst>
          </p:cNvPr>
          <p:cNvSpPr txBox="1"/>
          <p:nvPr/>
        </p:nvSpPr>
        <p:spPr>
          <a:xfrm>
            <a:off x="457198" y="4912552"/>
            <a:ext cx="78188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Solution: count run lengths in S and R, emit cross product of repeated runs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1581902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3A3AF-583C-284E-A69B-2C7955397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Handling Duplicates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471989-3F9B-0648-885C-DDC23A64C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600200"/>
            <a:ext cx="4427035" cy="4525963"/>
          </a:xfrm>
        </p:spPr>
        <p:txBody>
          <a:bodyPr/>
          <a:lstStyle/>
          <a:p>
            <a:r>
              <a:rPr lang="en-US" dirty="0"/>
              <a:t>What is desired output?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	4 copies!</a:t>
            </a:r>
          </a:p>
          <a:p>
            <a:pPr marL="0" indent="0">
              <a:buNone/>
            </a:pPr>
            <a:r>
              <a:rPr lang="en-US" dirty="0"/>
              <a:t>	(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5</a:t>
            </a:r>
            <a:r>
              <a:rPr lang="en-US" dirty="0"/>
              <a:t>,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r>
              <a:rPr lang="en-US" dirty="0"/>
              <a:t>),(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5</a:t>
            </a:r>
            <a:r>
              <a:rPr lang="en-US" dirty="0"/>
              <a:t>,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r>
              <a:rPr lang="en-US" dirty="0"/>
              <a:t>),(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5</a:t>
            </a:r>
            <a:r>
              <a:rPr lang="en-US" dirty="0"/>
              <a:t>,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r>
              <a:rPr lang="en-US" dirty="0"/>
              <a:t>),(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5</a:t>
            </a:r>
            <a:r>
              <a:rPr lang="en-US" dirty="0"/>
              <a:t>,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B063417-EA8A-B947-B8E8-2B230341FB5A}"/>
              </a:ext>
            </a:extLst>
          </p:cNvPr>
          <p:cNvGraphicFramePr>
            <a:graphicFrameLocks noGrp="1"/>
          </p:cNvGraphicFramePr>
          <p:nvPr/>
        </p:nvGraphicFramePr>
        <p:xfrm>
          <a:off x="5460381" y="1907785"/>
          <a:ext cx="962722" cy="20292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2722">
                  <a:extLst>
                    <a:ext uri="{9D8B030D-6E8A-4147-A177-3AD203B41FA5}">
                      <a16:colId xmlns:a16="http://schemas.microsoft.com/office/drawing/2014/main" val="1957089765"/>
                    </a:ext>
                  </a:extLst>
                </a:gridCol>
              </a:tblGrid>
              <a:tr h="518863">
                <a:tc>
                  <a:txBody>
                    <a:bodyPr/>
                    <a:lstStyle/>
                    <a:p>
                      <a:r>
                        <a:rPr lang="en-US" dirty="0"/>
                        <a:t>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8357810"/>
                  </a:ext>
                </a:extLst>
              </a:tr>
              <a:tr h="377607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4310320"/>
                  </a:ext>
                </a:extLst>
              </a:tr>
              <a:tr h="377607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4223574"/>
                  </a:ext>
                </a:extLst>
              </a:tr>
              <a:tr h="377607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338725"/>
                  </a:ext>
                </a:extLst>
              </a:tr>
              <a:tr h="377607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7356304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F702B84-F5EE-9C48-8DFB-D8B9E58A02B3}"/>
              </a:ext>
            </a:extLst>
          </p:cNvPr>
          <p:cNvGraphicFramePr>
            <a:graphicFrameLocks noGrp="1"/>
          </p:cNvGraphicFramePr>
          <p:nvPr/>
        </p:nvGraphicFramePr>
        <p:xfrm>
          <a:off x="7313342" y="1907322"/>
          <a:ext cx="962722" cy="240689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62722">
                  <a:extLst>
                    <a:ext uri="{9D8B030D-6E8A-4147-A177-3AD203B41FA5}">
                      <a16:colId xmlns:a16="http://schemas.microsoft.com/office/drawing/2014/main" val="1957089765"/>
                    </a:ext>
                  </a:extLst>
                </a:gridCol>
              </a:tblGrid>
              <a:tr h="518863">
                <a:tc>
                  <a:txBody>
                    <a:bodyPr/>
                    <a:lstStyle/>
                    <a:p>
                      <a:r>
                        <a:rPr lang="en-US" dirty="0"/>
                        <a:t>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8357810"/>
                  </a:ext>
                </a:extLst>
              </a:tr>
              <a:tr h="377607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4310320"/>
                  </a:ext>
                </a:extLst>
              </a:tr>
              <a:tr h="377607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4223574"/>
                  </a:ext>
                </a:extLst>
              </a:tr>
              <a:tr h="377607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338725"/>
                  </a:ext>
                </a:extLst>
              </a:tr>
              <a:tr h="377607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7356304"/>
                  </a:ext>
                </a:extLst>
              </a:tr>
              <a:tr h="377607"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5646276"/>
                  </a:ext>
                </a:extLst>
              </a:tr>
            </a:tbl>
          </a:graphicData>
        </a:graphic>
      </p:graphicFrame>
      <p:sp>
        <p:nvSpPr>
          <p:cNvPr id="7" name="Right Arrow 6">
            <a:extLst>
              <a:ext uri="{FF2B5EF4-FFF2-40B4-BE49-F238E27FC236}">
                <a16:creationId xmlns:a16="http://schemas.microsoft.com/office/drawing/2014/main" id="{81F7E7D1-ACD1-5241-896A-792A12250005}"/>
              </a:ext>
            </a:extLst>
          </p:cNvPr>
          <p:cNvSpPr/>
          <p:nvPr/>
        </p:nvSpPr>
        <p:spPr>
          <a:xfrm>
            <a:off x="5051504" y="3221600"/>
            <a:ext cx="408877" cy="20252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D742300B-2613-5F4C-9577-5CD29039A765}"/>
              </a:ext>
            </a:extLst>
          </p:cNvPr>
          <p:cNvSpPr/>
          <p:nvPr/>
        </p:nvSpPr>
        <p:spPr>
          <a:xfrm>
            <a:off x="6904465" y="3226472"/>
            <a:ext cx="408877" cy="20252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FF7B5F-204F-0B46-9C78-00BFB6EE6704}"/>
              </a:ext>
            </a:extLst>
          </p:cNvPr>
          <p:cNvSpPr txBox="1"/>
          <p:nvPr/>
        </p:nvSpPr>
        <p:spPr>
          <a:xfrm>
            <a:off x="5460381" y="4543220"/>
            <a:ext cx="1784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Output: 5, 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6D4DEF-FC9A-A74A-B615-999F22E005C2}"/>
              </a:ext>
            </a:extLst>
          </p:cNvPr>
          <p:cNvSpPr txBox="1"/>
          <p:nvPr/>
        </p:nvSpPr>
        <p:spPr>
          <a:xfrm>
            <a:off x="457198" y="4912552"/>
            <a:ext cx="78188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Solution: count run lengths in S and R, emit cross product of repeated runs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2099971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3A3AF-583C-284E-A69B-2C7955397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Handling Duplicates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471989-3F9B-0648-885C-DDC23A64C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600200"/>
            <a:ext cx="4427035" cy="4525963"/>
          </a:xfrm>
        </p:spPr>
        <p:txBody>
          <a:bodyPr/>
          <a:lstStyle/>
          <a:p>
            <a:r>
              <a:rPr lang="en-US" dirty="0"/>
              <a:t>What is desired output?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	4 copies!</a:t>
            </a:r>
          </a:p>
          <a:p>
            <a:pPr marL="0" indent="0">
              <a:buNone/>
            </a:pPr>
            <a:r>
              <a:rPr lang="en-US" dirty="0"/>
              <a:t>	(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5</a:t>
            </a:r>
            <a:r>
              <a:rPr lang="en-US" dirty="0"/>
              <a:t>,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r>
              <a:rPr lang="en-US" dirty="0"/>
              <a:t>),(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5</a:t>
            </a:r>
            <a:r>
              <a:rPr lang="en-US" dirty="0"/>
              <a:t>,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r>
              <a:rPr lang="en-US" dirty="0"/>
              <a:t>),(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5</a:t>
            </a:r>
            <a:r>
              <a:rPr lang="en-US" dirty="0"/>
              <a:t>,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r>
              <a:rPr lang="en-US" dirty="0"/>
              <a:t>),(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5</a:t>
            </a:r>
            <a:r>
              <a:rPr lang="en-US" dirty="0"/>
              <a:t>,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B063417-EA8A-B947-B8E8-2B230341FB5A}"/>
              </a:ext>
            </a:extLst>
          </p:cNvPr>
          <p:cNvGraphicFramePr>
            <a:graphicFrameLocks noGrp="1"/>
          </p:cNvGraphicFramePr>
          <p:nvPr/>
        </p:nvGraphicFramePr>
        <p:xfrm>
          <a:off x="5460381" y="1907785"/>
          <a:ext cx="962722" cy="20292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2722">
                  <a:extLst>
                    <a:ext uri="{9D8B030D-6E8A-4147-A177-3AD203B41FA5}">
                      <a16:colId xmlns:a16="http://schemas.microsoft.com/office/drawing/2014/main" val="1957089765"/>
                    </a:ext>
                  </a:extLst>
                </a:gridCol>
              </a:tblGrid>
              <a:tr h="518863">
                <a:tc>
                  <a:txBody>
                    <a:bodyPr/>
                    <a:lstStyle/>
                    <a:p>
                      <a:r>
                        <a:rPr lang="en-US" dirty="0"/>
                        <a:t>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8357810"/>
                  </a:ext>
                </a:extLst>
              </a:tr>
              <a:tr h="377607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4310320"/>
                  </a:ext>
                </a:extLst>
              </a:tr>
              <a:tr h="377607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4223574"/>
                  </a:ext>
                </a:extLst>
              </a:tr>
              <a:tr h="377607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338725"/>
                  </a:ext>
                </a:extLst>
              </a:tr>
              <a:tr h="377607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7356304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F702B84-F5EE-9C48-8DFB-D8B9E58A02B3}"/>
              </a:ext>
            </a:extLst>
          </p:cNvPr>
          <p:cNvGraphicFramePr>
            <a:graphicFrameLocks noGrp="1"/>
          </p:cNvGraphicFramePr>
          <p:nvPr/>
        </p:nvGraphicFramePr>
        <p:xfrm>
          <a:off x="7313342" y="1907322"/>
          <a:ext cx="962722" cy="240689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62722">
                  <a:extLst>
                    <a:ext uri="{9D8B030D-6E8A-4147-A177-3AD203B41FA5}">
                      <a16:colId xmlns:a16="http://schemas.microsoft.com/office/drawing/2014/main" val="1957089765"/>
                    </a:ext>
                  </a:extLst>
                </a:gridCol>
              </a:tblGrid>
              <a:tr h="518863">
                <a:tc>
                  <a:txBody>
                    <a:bodyPr/>
                    <a:lstStyle/>
                    <a:p>
                      <a:r>
                        <a:rPr lang="en-US" dirty="0"/>
                        <a:t>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8357810"/>
                  </a:ext>
                </a:extLst>
              </a:tr>
              <a:tr h="377607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4310320"/>
                  </a:ext>
                </a:extLst>
              </a:tr>
              <a:tr h="377607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4223574"/>
                  </a:ext>
                </a:extLst>
              </a:tr>
              <a:tr h="377607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338725"/>
                  </a:ext>
                </a:extLst>
              </a:tr>
              <a:tr h="377607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7356304"/>
                  </a:ext>
                </a:extLst>
              </a:tr>
              <a:tr h="377607"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5646276"/>
                  </a:ext>
                </a:extLst>
              </a:tr>
            </a:tbl>
          </a:graphicData>
        </a:graphic>
      </p:graphicFrame>
      <p:sp>
        <p:nvSpPr>
          <p:cNvPr id="7" name="Right Arrow 6">
            <a:extLst>
              <a:ext uri="{FF2B5EF4-FFF2-40B4-BE49-F238E27FC236}">
                <a16:creationId xmlns:a16="http://schemas.microsoft.com/office/drawing/2014/main" id="{81F7E7D1-ACD1-5241-896A-792A12250005}"/>
              </a:ext>
            </a:extLst>
          </p:cNvPr>
          <p:cNvSpPr/>
          <p:nvPr/>
        </p:nvSpPr>
        <p:spPr>
          <a:xfrm>
            <a:off x="5051504" y="2922430"/>
            <a:ext cx="408877" cy="20252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D742300B-2613-5F4C-9577-5CD29039A765}"/>
              </a:ext>
            </a:extLst>
          </p:cNvPr>
          <p:cNvSpPr/>
          <p:nvPr/>
        </p:nvSpPr>
        <p:spPr>
          <a:xfrm>
            <a:off x="6904465" y="3660653"/>
            <a:ext cx="408877" cy="20252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FF7B5F-204F-0B46-9C78-00BFB6EE6704}"/>
              </a:ext>
            </a:extLst>
          </p:cNvPr>
          <p:cNvSpPr txBox="1"/>
          <p:nvPr/>
        </p:nvSpPr>
        <p:spPr>
          <a:xfrm>
            <a:off x="5460381" y="4543220"/>
            <a:ext cx="1784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Output</a:t>
            </a:r>
            <a:r>
              <a:rPr lang="en-US"/>
              <a:t>: 5, 5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33BBA3-A3F9-1D40-B3F2-1FE88148C531}"/>
              </a:ext>
            </a:extLst>
          </p:cNvPr>
          <p:cNvSpPr txBox="1"/>
          <p:nvPr/>
        </p:nvSpPr>
        <p:spPr>
          <a:xfrm>
            <a:off x="457198" y="4912552"/>
            <a:ext cx="78188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Solution: count run lengths in S and R, emit cross product of repeated runs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52959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363412" y="5605584"/>
          <a:ext cx="3856895" cy="370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8365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11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34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58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RIDn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RIDn+1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RIDn+2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ptr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4900243" y="5617307"/>
          <a:ext cx="3856895" cy="370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9378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98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34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58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RIDn+3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RIDn+4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RIDn+5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ptr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22" name="Straight Arrow Connector 21"/>
          <p:cNvCxnSpPr/>
          <p:nvPr/>
        </p:nvCxnSpPr>
        <p:spPr>
          <a:xfrm>
            <a:off x="2227386" y="4689231"/>
            <a:ext cx="211014" cy="84406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11" idx="0"/>
          </p:cNvCxnSpPr>
          <p:nvPr/>
        </p:nvCxnSpPr>
        <p:spPr>
          <a:xfrm>
            <a:off x="3622432" y="4677508"/>
            <a:ext cx="3206258" cy="93979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5005755" y="4677509"/>
            <a:ext cx="4302368" cy="85578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0" idx="3"/>
            <a:endCxn id="11" idx="1"/>
          </p:cNvCxnSpPr>
          <p:nvPr/>
        </p:nvCxnSpPr>
        <p:spPr>
          <a:xfrm>
            <a:off x="4220307" y="5791004"/>
            <a:ext cx="679936" cy="1172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461844" y="4923692"/>
            <a:ext cx="2192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&lt;valn1</a:t>
            </a:r>
          </a:p>
        </p:txBody>
      </p:sp>
      <p:sp>
        <p:nvSpPr>
          <p:cNvPr id="25" name="Triangle 24"/>
          <p:cNvSpPr/>
          <p:nvPr/>
        </p:nvSpPr>
        <p:spPr>
          <a:xfrm>
            <a:off x="820615" y="281354"/>
            <a:ext cx="6658707" cy="4783015"/>
          </a:xfrm>
          <a:prstGeom prst="triangle">
            <a:avLst/>
          </a:prstGeom>
          <a:solidFill>
            <a:srgbClr val="000000">
              <a:alpha val="47843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2168769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B+Trees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8B4439C-27A8-2742-AC53-2AFD4FA5C2C6}"/>
              </a:ext>
            </a:extLst>
          </p:cNvPr>
          <p:cNvSpPr txBox="1"/>
          <p:nvPr/>
        </p:nvSpPr>
        <p:spPr>
          <a:xfrm>
            <a:off x="2672862" y="6119446"/>
            <a:ext cx="5556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Leaf nodes; </a:t>
            </a:r>
            <a:r>
              <a:rPr lang="en-US" dirty="0"/>
              <a:t>records</a:t>
            </a:r>
            <a:r>
              <a:rPr lang="en-US" b="1" dirty="0"/>
              <a:t> </a:t>
            </a:r>
            <a:r>
              <a:rPr lang="en-US" dirty="0"/>
              <a:t>in </a:t>
            </a:r>
            <a:r>
              <a:rPr lang="en-US" dirty="0" err="1"/>
              <a:t>Attr</a:t>
            </a:r>
            <a:r>
              <a:rPr lang="en-US" dirty="0"/>
              <a:t> A order, w/ link pointers</a:t>
            </a:r>
          </a:p>
        </p:txBody>
      </p:sp>
    </p:spTree>
    <p:extLst>
      <p:ext uri="{BB962C8B-B14F-4D97-AF65-F5344CB8AC3E}">
        <p14:creationId xmlns:p14="http://schemas.microsoft.com/office/powerpoint/2010/main" val="863225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3A3AF-583C-284E-A69B-2C7955397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Handling Duplicates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471989-3F9B-0648-885C-DDC23A64C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600200"/>
            <a:ext cx="4427035" cy="4525963"/>
          </a:xfrm>
        </p:spPr>
        <p:txBody>
          <a:bodyPr/>
          <a:lstStyle/>
          <a:p>
            <a:r>
              <a:rPr lang="en-US" dirty="0"/>
              <a:t>What is desired output?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	4 copies!</a:t>
            </a:r>
          </a:p>
          <a:p>
            <a:pPr marL="0" indent="0">
              <a:buNone/>
            </a:pPr>
            <a:r>
              <a:rPr lang="en-US" dirty="0"/>
              <a:t>	(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5</a:t>
            </a:r>
            <a:r>
              <a:rPr lang="en-US" dirty="0"/>
              <a:t>,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r>
              <a:rPr lang="en-US" dirty="0"/>
              <a:t>),(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5</a:t>
            </a:r>
            <a:r>
              <a:rPr lang="en-US" dirty="0"/>
              <a:t>,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r>
              <a:rPr lang="en-US" dirty="0"/>
              <a:t>),(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5</a:t>
            </a:r>
            <a:r>
              <a:rPr lang="en-US" dirty="0"/>
              <a:t>,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r>
              <a:rPr lang="en-US" dirty="0"/>
              <a:t>),(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5</a:t>
            </a:r>
            <a:r>
              <a:rPr lang="en-US" dirty="0"/>
              <a:t>,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B063417-EA8A-B947-B8E8-2B230341FB5A}"/>
              </a:ext>
            </a:extLst>
          </p:cNvPr>
          <p:cNvGraphicFramePr>
            <a:graphicFrameLocks noGrp="1"/>
          </p:cNvGraphicFramePr>
          <p:nvPr/>
        </p:nvGraphicFramePr>
        <p:xfrm>
          <a:off x="5460381" y="1907785"/>
          <a:ext cx="962722" cy="20292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2722">
                  <a:extLst>
                    <a:ext uri="{9D8B030D-6E8A-4147-A177-3AD203B41FA5}">
                      <a16:colId xmlns:a16="http://schemas.microsoft.com/office/drawing/2014/main" val="1957089765"/>
                    </a:ext>
                  </a:extLst>
                </a:gridCol>
              </a:tblGrid>
              <a:tr h="518863">
                <a:tc>
                  <a:txBody>
                    <a:bodyPr/>
                    <a:lstStyle/>
                    <a:p>
                      <a:r>
                        <a:rPr lang="en-US" dirty="0"/>
                        <a:t>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8357810"/>
                  </a:ext>
                </a:extLst>
              </a:tr>
              <a:tr h="377607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4310320"/>
                  </a:ext>
                </a:extLst>
              </a:tr>
              <a:tr h="377607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4223574"/>
                  </a:ext>
                </a:extLst>
              </a:tr>
              <a:tr h="377607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338725"/>
                  </a:ext>
                </a:extLst>
              </a:tr>
              <a:tr h="377607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7356304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F702B84-F5EE-9C48-8DFB-D8B9E58A02B3}"/>
              </a:ext>
            </a:extLst>
          </p:cNvPr>
          <p:cNvGraphicFramePr>
            <a:graphicFrameLocks noGrp="1"/>
          </p:cNvGraphicFramePr>
          <p:nvPr/>
        </p:nvGraphicFramePr>
        <p:xfrm>
          <a:off x="7313342" y="1907322"/>
          <a:ext cx="962722" cy="240689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62722">
                  <a:extLst>
                    <a:ext uri="{9D8B030D-6E8A-4147-A177-3AD203B41FA5}">
                      <a16:colId xmlns:a16="http://schemas.microsoft.com/office/drawing/2014/main" val="1957089765"/>
                    </a:ext>
                  </a:extLst>
                </a:gridCol>
              </a:tblGrid>
              <a:tr h="518863">
                <a:tc>
                  <a:txBody>
                    <a:bodyPr/>
                    <a:lstStyle/>
                    <a:p>
                      <a:r>
                        <a:rPr lang="en-US" dirty="0"/>
                        <a:t>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8357810"/>
                  </a:ext>
                </a:extLst>
              </a:tr>
              <a:tr h="377607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4310320"/>
                  </a:ext>
                </a:extLst>
              </a:tr>
              <a:tr h="377607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4223574"/>
                  </a:ext>
                </a:extLst>
              </a:tr>
              <a:tr h="377607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338725"/>
                  </a:ext>
                </a:extLst>
              </a:tr>
              <a:tr h="377607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7356304"/>
                  </a:ext>
                </a:extLst>
              </a:tr>
              <a:tr h="377607"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564627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B4EE676-0E91-FC46-8F55-74552904A7FD}"/>
              </a:ext>
            </a:extLst>
          </p:cNvPr>
          <p:cNvSpPr txBox="1"/>
          <p:nvPr/>
        </p:nvSpPr>
        <p:spPr>
          <a:xfrm>
            <a:off x="457198" y="4912552"/>
            <a:ext cx="78188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Solution: count run lengths in S and R, emit cross product of repeated runs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81F7E7D1-ACD1-5241-896A-792A12250005}"/>
              </a:ext>
            </a:extLst>
          </p:cNvPr>
          <p:cNvSpPr/>
          <p:nvPr/>
        </p:nvSpPr>
        <p:spPr>
          <a:xfrm>
            <a:off x="5051504" y="3226472"/>
            <a:ext cx="408877" cy="20252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D742300B-2613-5F4C-9577-5CD29039A765}"/>
              </a:ext>
            </a:extLst>
          </p:cNvPr>
          <p:cNvSpPr/>
          <p:nvPr/>
        </p:nvSpPr>
        <p:spPr>
          <a:xfrm>
            <a:off x="6904465" y="3660653"/>
            <a:ext cx="408877" cy="20252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FF7B5F-204F-0B46-9C78-00BFB6EE6704}"/>
              </a:ext>
            </a:extLst>
          </p:cNvPr>
          <p:cNvSpPr txBox="1"/>
          <p:nvPr/>
        </p:nvSpPr>
        <p:spPr>
          <a:xfrm>
            <a:off x="5460381" y="4543220"/>
            <a:ext cx="1784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Output: 5, 5, 5</a:t>
            </a:r>
          </a:p>
        </p:txBody>
      </p:sp>
    </p:spTree>
    <p:extLst>
      <p:ext uri="{BB962C8B-B14F-4D97-AF65-F5344CB8AC3E}">
        <p14:creationId xmlns:p14="http://schemas.microsoft.com/office/powerpoint/2010/main" val="176484329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3A3AF-583C-284E-A69B-2C7955397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Handling Duplicates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471989-3F9B-0648-885C-DDC23A64C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600200"/>
            <a:ext cx="4427035" cy="4525963"/>
          </a:xfrm>
        </p:spPr>
        <p:txBody>
          <a:bodyPr/>
          <a:lstStyle/>
          <a:p>
            <a:r>
              <a:rPr lang="en-US" dirty="0"/>
              <a:t>What is desired output?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	4 copies!</a:t>
            </a:r>
          </a:p>
          <a:p>
            <a:pPr marL="0" indent="0">
              <a:buNone/>
            </a:pPr>
            <a:r>
              <a:rPr lang="en-US" dirty="0"/>
              <a:t>	(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5</a:t>
            </a:r>
            <a:r>
              <a:rPr lang="en-US" dirty="0"/>
              <a:t>,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r>
              <a:rPr lang="en-US" dirty="0"/>
              <a:t>),(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5</a:t>
            </a:r>
            <a:r>
              <a:rPr lang="en-US" dirty="0"/>
              <a:t>,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r>
              <a:rPr lang="en-US" dirty="0"/>
              <a:t>),(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5</a:t>
            </a:r>
            <a:r>
              <a:rPr lang="en-US" dirty="0"/>
              <a:t>,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r>
              <a:rPr lang="en-US" dirty="0"/>
              <a:t>),(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5</a:t>
            </a:r>
            <a:r>
              <a:rPr lang="en-US" dirty="0"/>
              <a:t>,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B063417-EA8A-B947-B8E8-2B230341FB5A}"/>
              </a:ext>
            </a:extLst>
          </p:cNvPr>
          <p:cNvGraphicFramePr>
            <a:graphicFrameLocks noGrp="1"/>
          </p:cNvGraphicFramePr>
          <p:nvPr/>
        </p:nvGraphicFramePr>
        <p:xfrm>
          <a:off x="5460381" y="1907785"/>
          <a:ext cx="962722" cy="20292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2722">
                  <a:extLst>
                    <a:ext uri="{9D8B030D-6E8A-4147-A177-3AD203B41FA5}">
                      <a16:colId xmlns:a16="http://schemas.microsoft.com/office/drawing/2014/main" val="1957089765"/>
                    </a:ext>
                  </a:extLst>
                </a:gridCol>
              </a:tblGrid>
              <a:tr h="518863">
                <a:tc>
                  <a:txBody>
                    <a:bodyPr/>
                    <a:lstStyle/>
                    <a:p>
                      <a:r>
                        <a:rPr lang="en-US" dirty="0"/>
                        <a:t>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8357810"/>
                  </a:ext>
                </a:extLst>
              </a:tr>
              <a:tr h="377607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4310320"/>
                  </a:ext>
                </a:extLst>
              </a:tr>
              <a:tr h="377607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4223574"/>
                  </a:ext>
                </a:extLst>
              </a:tr>
              <a:tr h="377607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338725"/>
                  </a:ext>
                </a:extLst>
              </a:tr>
              <a:tr h="377607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7356304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F702B84-F5EE-9C48-8DFB-D8B9E58A02B3}"/>
              </a:ext>
            </a:extLst>
          </p:cNvPr>
          <p:cNvGraphicFramePr>
            <a:graphicFrameLocks noGrp="1"/>
          </p:cNvGraphicFramePr>
          <p:nvPr/>
        </p:nvGraphicFramePr>
        <p:xfrm>
          <a:off x="7313342" y="1907322"/>
          <a:ext cx="962722" cy="240689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62722">
                  <a:extLst>
                    <a:ext uri="{9D8B030D-6E8A-4147-A177-3AD203B41FA5}">
                      <a16:colId xmlns:a16="http://schemas.microsoft.com/office/drawing/2014/main" val="1957089765"/>
                    </a:ext>
                  </a:extLst>
                </a:gridCol>
              </a:tblGrid>
              <a:tr h="518863">
                <a:tc>
                  <a:txBody>
                    <a:bodyPr/>
                    <a:lstStyle/>
                    <a:p>
                      <a:r>
                        <a:rPr lang="en-US" dirty="0"/>
                        <a:t>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8357810"/>
                  </a:ext>
                </a:extLst>
              </a:tr>
              <a:tr h="377607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4310320"/>
                  </a:ext>
                </a:extLst>
              </a:tr>
              <a:tr h="377607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4223574"/>
                  </a:ext>
                </a:extLst>
              </a:tr>
              <a:tr h="377607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338725"/>
                  </a:ext>
                </a:extLst>
              </a:tr>
              <a:tr h="377607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7356304"/>
                  </a:ext>
                </a:extLst>
              </a:tr>
              <a:tr h="377607"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564627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B4EE676-0E91-FC46-8F55-74552904A7FD}"/>
              </a:ext>
            </a:extLst>
          </p:cNvPr>
          <p:cNvSpPr txBox="1"/>
          <p:nvPr/>
        </p:nvSpPr>
        <p:spPr>
          <a:xfrm>
            <a:off x="457199" y="5338224"/>
            <a:ext cx="75270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Solution: count run lengths in S and R, emit cross product of repeated runs</a:t>
            </a: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81F7E7D1-ACD1-5241-896A-792A12250005}"/>
              </a:ext>
            </a:extLst>
          </p:cNvPr>
          <p:cNvSpPr/>
          <p:nvPr/>
        </p:nvSpPr>
        <p:spPr>
          <a:xfrm>
            <a:off x="5051504" y="3226472"/>
            <a:ext cx="408877" cy="20252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D742300B-2613-5F4C-9577-5CD29039A765}"/>
              </a:ext>
            </a:extLst>
          </p:cNvPr>
          <p:cNvSpPr/>
          <p:nvPr/>
        </p:nvSpPr>
        <p:spPr>
          <a:xfrm>
            <a:off x="6904465" y="3660653"/>
            <a:ext cx="408877" cy="20252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FF7B5F-204F-0B46-9C78-00BFB6EE6704}"/>
              </a:ext>
            </a:extLst>
          </p:cNvPr>
          <p:cNvSpPr txBox="1"/>
          <p:nvPr/>
        </p:nvSpPr>
        <p:spPr>
          <a:xfrm>
            <a:off x="5460381" y="4543220"/>
            <a:ext cx="1784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Output: 5, 5, 5, 5</a:t>
            </a:r>
          </a:p>
        </p:txBody>
      </p:sp>
    </p:spTree>
    <p:extLst>
      <p:ext uri="{BB962C8B-B14F-4D97-AF65-F5344CB8AC3E}">
        <p14:creationId xmlns:p14="http://schemas.microsoft.com/office/powerpoint/2010/main" val="226412701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9B2B4-9818-3E49-A17F-B5A8F44C4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Psuedocode</a:t>
            </a:r>
            <a:r>
              <a:rPr lang="en-US" dirty="0"/>
              <a:t> for Duplicates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00C4088-2532-2843-B74D-860D1AC95654}"/>
              </a:ext>
            </a:extLst>
          </p:cNvPr>
          <p:cNvSpPr/>
          <p:nvPr/>
        </p:nvSpPr>
        <p:spPr>
          <a:xfrm>
            <a:off x="4772722" y="3984779"/>
            <a:ext cx="578190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6725" indent="0">
              <a:buNone/>
            </a:pPr>
            <a:r>
              <a:rPr lang="en-US" dirty="0">
                <a:latin typeface="Courier" pitchFamily="2" charset="0"/>
              </a:rPr>
              <a:t>def </a:t>
            </a:r>
            <a:r>
              <a:rPr lang="en-US" b="1" dirty="0" err="1">
                <a:latin typeface="Courier" pitchFamily="2" charset="0"/>
              </a:rPr>
              <a:t>getRunLen</a:t>
            </a:r>
            <a:r>
              <a:rPr lang="en-US" dirty="0">
                <a:latin typeface="Courier" pitchFamily="2" charset="0"/>
              </a:rPr>
              <a:t>(</a:t>
            </a:r>
            <a:r>
              <a:rPr lang="en-US" dirty="0" err="1">
                <a:latin typeface="Courier" pitchFamily="2" charset="0"/>
              </a:rPr>
              <a:t>v,i</a:t>
            </a:r>
            <a:r>
              <a:rPr lang="en-US" dirty="0">
                <a:latin typeface="Courier" pitchFamily="2" charset="0"/>
              </a:rPr>
              <a:t>):</a:t>
            </a:r>
          </a:p>
          <a:p>
            <a:pPr marL="466725" indent="0">
              <a:buNone/>
            </a:pPr>
            <a:r>
              <a:rPr lang="en-US" dirty="0">
                <a:latin typeface="Courier" pitchFamily="2" charset="0"/>
              </a:rPr>
              <a:t>  </a:t>
            </a:r>
            <a:r>
              <a:rPr lang="en-US" dirty="0" err="1">
                <a:latin typeface="Courier" pitchFamily="2" charset="0"/>
              </a:rPr>
              <a:t>runLen</a:t>
            </a:r>
            <a:r>
              <a:rPr lang="en-US" dirty="0">
                <a:latin typeface="Courier" pitchFamily="2" charset="0"/>
              </a:rPr>
              <a:t> = 1</a:t>
            </a:r>
          </a:p>
          <a:p>
            <a:pPr marL="466725" indent="0">
              <a:buNone/>
            </a:pPr>
            <a:r>
              <a:rPr lang="en-US" dirty="0">
                <a:latin typeface="Courier" pitchFamily="2" charset="0"/>
              </a:rPr>
              <a:t>  while (</a:t>
            </a:r>
            <a:r>
              <a:rPr lang="en-US" dirty="0" err="1">
                <a:latin typeface="Courier" pitchFamily="2" charset="0"/>
              </a:rPr>
              <a:t>i</a:t>
            </a:r>
            <a:r>
              <a:rPr lang="en-US" dirty="0">
                <a:latin typeface="Courier" pitchFamily="2" charset="0"/>
              </a:rPr>
              <a:t> &lt; </a:t>
            </a:r>
            <a:r>
              <a:rPr lang="en-US" dirty="0" err="1">
                <a:latin typeface="Courier" pitchFamily="2" charset="0"/>
              </a:rPr>
              <a:t>len</a:t>
            </a:r>
            <a:r>
              <a:rPr lang="en-US" dirty="0">
                <a:latin typeface="Courier" pitchFamily="2" charset="0"/>
              </a:rPr>
              <a:t>(v)-1):</a:t>
            </a:r>
          </a:p>
          <a:p>
            <a:pPr marL="466725" indent="0">
              <a:buNone/>
            </a:pPr>
            <a:r>
              <a:rPr lang="en-US" dirty="0">
                <a:latin typeface="Courier" pitchFamily="2" charset="0"/>
              </a:rPr>
              <a:t>    </a:t>
            </a:r>
            <a:r>
              <a:rPr lang="en-US" dirty="0" err="1">
                <a:latin typeface="Courier" pitchFamily="2" charset="0"/>
              </a:rPr>
              <a:t>i</a:t>
            </a:r>
            <a:r>
              <a:rPr lang="en-US" dirty="0">
                <a:latin typeface="Courier" pitchFamily="2" charset="0"/>
              </a:rPr>
              <a:t> = </a:t>
            </a:r>
            <a:r>
              <a:rPr lang="en-US" dirty="0" err="1">
                <a:latin typeface="Courier" pitchFamily="2" charset="0"/>
              </a:rPr>
              <a:t>i</a:t>
            </a:r>
            <a:r>
              <a:rPr lang="en-US" dirty="0">
                <a:latin typeface="Courier" pitchFamily="2" charset="0"/>
              </a:rPr>
              <a:t> + 1</a:t>
            </a:r>
          </a:p>
          <a:p>
            <a:pPr marL="466725" indent="0">
              <a:buNone/>
            </a:pPr>
            <a:r>
              <a:rPr lang="en-US" dirty="0">
                <a:latin typeface="Courier" pitchFamily="2" charset="0"/>
              </a:rPr>
              <a:t>    if v[</a:t>
            </a:r>
            <a:r>
              <a:rPr lang="en-US" dirty="0" err="1">
                <a:latin typeface="Courier" pitchFamily="2" charset="0"/>
              </a:rPr>
              <a:t>i</a:t>
            </a:r>
            <a:r>
              <a:rPr lang="en-US" dirty="0">
                <a:latin typeface="Courier" pitchFamily="2" charset="0"/>
              </a:rPr>
              <a:t>] == v[i-1]:</a:t>
            </a:r>
          </a:p>
          <a:p>
            <a:pPr marL="466725" indent="0">
              <a:buNone/>
            </a:pPr>
            <a:r>
              <a:rPr lang="en-US" dirty="0">
                <a:latin typeface="Courier" pitchFamily="2" charset="0"/>
              </a:rPr>
              <a:t>      </a:t>
            </a:r>
            <a:r>
              <a:rPr lang="en-US" dirty="0" err="1">
                <a:latin typeface="Courier" pitchFamily="2" charset="0"/>
              </a:rPr>
              <a:t>runLen</a:t>
            </a:r>
            <a:r>
              <a:rPr lang="en-US" dirty="0">
                <a:latin typeface="Courier" pitchFamily="2" charset="0"/>
              </a:rPr>
              <a:t> = </a:t>
            </a:r>
            <a:r>
              <a:rPr lang="en-US" dirty="0" err="1">
                <a:latin typeface="Courier" pitchFamily="2" charset="0"/>
              </a:rPr>
              <a:t>runLen</a:t>
            </a:r>
            <a:r>
              <a:rPr lang="en-US" dirty="0">
                <a:latin typeface="Courier" pitchFamily="2" charset="0"/>
              </a:rPr>
              <a:t> + 1</a:t>
            </a:r>
          </a:p>
          <a:p>
            <a:pPr marL="466725" indent="0">
              <a:buNone/>
            </a:pPr>
            <a:r>
              <a:rPr lang="en-US" dirty="0">
                <a:latin typeface="Courier" pitchFamily="2" charset="0"/>
              </a:rPr>
              <a:t>    else:</a:t>
            </a:r>
          </a:p>
          <a:p>
            <a:pPr marL="466725" indent="0">
              <a:buNone/>
            </a:pPr>
            <a:r>
              <a:rPr lang="en-US" dirty="0">
                <a:latin typeface="Courier" pitchFamily="2" charset="0"/>
              </a:rPr>
              <a:t>      break</a:t>
            </a:r>
          </a:p>
          <a:p>
            <a:pPr marL="466725" indent="0">
              <a:buNone/>
            </a:pPr>
            <a:r>
              <a:rPr lang="en-US" dirty="0">
                <a:latin typeface="Courier" pitchFamily="2" charset="0"/>
              </a:rPr>
              <a:t>  return </a:t>
            </a:r>
            <a:r>
              <a:rPr lang="en-US" dirty="0" err="1">
                <a:latin typeface="Courier" pitchFamily="2" charset="0"/>
              </a:rPr>
              <a:t>runLen</a:t>
            </a:r>
            <a:endParaRPr lang="en-US" dirty="0">
              <a:latin typeface="Courier" pitchFamily="2" charset="0"/>
            </a:endParaRPr>
          </a:p>
          <a:p>
            <a:pPr marL="466725" indent="0">
              <a:buNone/>
            </a:pPr>
            <a:endParaRPr lang="en-US" dirty="0">
              <a:latin typeface="Courier" pitchFamily="2" charset="0"/>
            </a:endParaRPr>
          </a:p>
          <a:p>
            <a:pPr marL="466725" indent="0">
              <a:buNone/>
            </a:pPr>
            <a:endParaRPr lang="en-US" dirty="0">
              <a:latin typeface="Courier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4B6B428-C720-6B43-BDEF-A92FC6AD8BBA}"/>
              </a:ext>
            </a:extLst>
          </p:cNvPr>
          <p:cNvSpPr/>
          <p:nvPr/>
        </p:nvSpPr>
        <p:spPr>
          <a:xfrm>
            <a:off x="-407019" y="969023"/>
            <a:ext cx="860316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6725" indent="0">
              <a:buNone/>
            </a:pPr>
            <a:endParaRPr lang="en-US" dirty="0">
              <a:latin typeface="Courier" pitchFamily="2" charset="0"/>
            </a:endParaRPr>
          </a:p>
          <a:p>
            <a:pPr marL="466725" indent="0">
              <a:buNone/>
            </a:pPr>
            <a:r>
              <a:rPr lang="en-US" dirty="0">
                <a:latin typeface="Courier" pitchFamily="2" charset="0"/>
              </a:rPr>
              <a:t>while (</a:t>
            </a:r>
            <a:r>
              <a:rPr lang="en-US" dirty="0" err="1">
                <a:latin typeface="Courier" pitchFamily="2" charset="0"/>
              </a:rPr>
              <a:t>i</a:t>
            </a:r>
            <a:r>
              <a:rPr lang="en-US" dirty="0">
                <a:latin typeface="Courier" pitchFamily="2" charset="0"/>
              </a:rPr>
              <a:t> &lt; {R} and j &lt; {S}):</a:t>
            </a:r>
          </a:p>
          <a:p>
            <a:pPr marL="466725" indent="0">
              <a:buNone/>
            </a:pPr>
            <a:r>
              <a:rPr lang="en-US" dirty="0">
                <a:latin typeface="Courier" pitchFamily="2" charset="0"/>
              </a:rPr>
              <a:t>  if R[</a:t>
            </a:r>
            <a:r>
              <a:rPr lang="en-US" dirty="0" err="1">
                <a:latin typeface="Courier" pitchFamily="2" charset="0"/>
              </a:rPr>
              <a:t>i</a:t>
            </a:r>
            <a:r>
              <a:rPr lang="en-US" dirty="0">
                <a:latin typeface="Courier" pitchFamily="2" charset="0"/>
              </a:rPr>
              <a:t>].</a:t>
            </a:r>
            <a:r>
              <a:rPr lang="en-US" dirty="0" err="1">
                <a:latin typeface="Courier" pitchFamily="2" charset="0"/>
              </a:rPr>
              <a:t>joinAttr</a:t>
            </a:r>
            <a:r>
              <a:rPr lang="en-US" dirty="0">
                <a:latin typeface="Courier" pitchFamily="2" charset="0"/>
              </a:rPr>
              <a:t> == S[j].</a:t>
            </a:r>
            <a:r>
              <a:rPr lang="en-US" dirty="0" err="1">
                <a:latin typeface="Courier" pitchFamily="2" charset="0"/>
              </a:rPr>
              <a:t>joinAttr</a:t>
            </a:r>
            <a:r>
              <a:rPr lang="en-US" dirty="0">
                <a:latin typeface="Courier" pitchFamily="2" charset="0"/>
              </a:rPr>
              <a:t>:</a:t>
            </a:r>
          </a:p>
          <a:p>
            <a:pPr marL="466725" indent="0">
              <a:buNone/>
            </a:pPr>
            <a:r>
              <a:rPr lang="en-US" dirty="0">
                <a:latin typeface="Courier" pitchFamily="2" charset="0"/>
              </a:rPr>
              <a:t>    </a:t>
            </a:r>
            <a:r>
              <a:rPr lang="en-US" dirty="0" err="1">
                <a:latin typeface="Courier" pitchFamily="2" charset="0"/>
              </a:rPr>
              <a:t>rLen</a:t>
            </a:r>
            <a:r>
              <a:rPr lang="en-US" dirty="0">
                <a:latin typeface="Courier" pitchFamily="2" charset="0"/>
              </a:rPr>
              <a:t> = </a:t>
            </a:r>
            <a:r>
              <a:rPr lang="en-US" dirty="0" err="1">
                <a:latin typeface="Courier" pitchFamily="2" charset="0"/>
              </a:rPr>
              <a:t>getRunLen</a:t>
            </a:r>
            <a:r>
              <a:rPr lang="en-US" dirty="0">
                <a:latin typeface="Courier" pitchFamily="2" charset="0"/>
              </a:rPr>
              <a:t>(</a:t>
            </a:r>
            <a:r>
              <a:rPr lang="en-US" dirty="0" err="1">
                <a:latin typeface="Courier" pitchFamily="2" charset="0"/>
              </a:rPr>
              <a:t>R,i</a:t>
            </a:r>
            <a:r>
              <a:rPr lang="en-US" dirty="0">
                <a:latin typeface="Courier" pitchFamily="2" charset="0"/>
              </a:rPr>
              <a:t>)</a:t>
            </a:r>
          </a:p>
          <a:p>
            <a:pPr marL="466725" indent="0">
              <a:buNone/>
            </a:pPr>
            <a:r>
              <a:rPr lang="en-US" dirty="0">
                <a:latin typeface="Courier" pitchFamily="2" charset="0"/>
              </a:rPr>
              <a:t>    </a:t>
            </a:r>
            <a:r>
              <a:rPr lang="en-US" dirty="0" err="1">
                <a:latin typeface="Courier" pitchFamily="2" charset="0"/>
              </a:rPr>
              <a:t>sLen</a:t>
            </a:r>
            <a:r>
              <a:rPr lang="en-US" dirty="0">
                <a:latin typeface="Courier" pitchFamily="2" charset="0"/>
              </a:rPr>
              <a:t> = </a:t>
            </a:r>
            <a:r>
              <a:rPr lang="en-US" dirty="0" err="1">
                <a:latin typeface="Courier" pitchFamily="2" charset="0"/>
              </a:rPr>
              <a:t>getRunLen</a:t>
            </a:r>
            <a:r>
              <a:rPr lang="en-US" dirty="0">
                <a:latin typeface="Courier" pitchFamily="2" charset="0"/>
              </a:rPr>
              <a:t>(</a:t>
            </a:r>
            <a:r>
              <a:rPr lang="en-US" dirty="0" err="1">
                <a:latin typeface="Courier" pitchFamily="2" charset="0"/>
              </a:rPr>
              <a:t>S,j</a:t>
            </a:r>
            <a:r>
              <a:rPr lang="en-US" dirty="0">
                <a:latin typeface="Courier" pitchFamily="2" charset="0"/>
              </a:rPr>
              <a:t>)</a:t>
            </a:r>
          </a:p>
          <a:p>
            <a:pPr marL="466725" indent="0">
              <a:buNone/>
            </a:pPr>
            <a:r>
              <a:rPr lang="en-US" dirty="0">
                <a:latin typeface="Courier" pitchFamily="2" charset="0"/>
              </a:rPr>
              <a:t>	 </a:t>
            </a:r>
            <a:r>
              <a:rPr lang="en-US" dirty="0" err="1">
                <a:latin typeface="Courier" pitchFamily="2" charset="0"/>
              </a:rPr>
              <a:t>emitRun</a:t>
            </a:r>
            <a:r>
              <a:rPr lang="en-US" dirty="0">
                <a:latin typeface="Courier" pitchFamily="2" charset="0"/>
              </a:rPr>
              <a:t>(</a:t>
            </a:r>
            <a:r>
              <a:rPr lang="en-US" dirty="0" err="1">
                <a:latin typeface="Courier" pitchFamily="2" charset="0"/>
              </a:rPr>
              <a:t>R,S,i,j,rLen,sLen</a:t>
            </a:r>
            <a:r>
              <a:rPr lang="en-US" dirty="0">
                <a:latin typeface="Courier" pitchFamily="2" charset="0"/>
              </a:rPr>
              <a:t>)</a:t>
            </a:r>
          </a:p>
          <a:p>
            <a:pPr marL="923925" lvl="1"/>
            <a:r>
              <a:rPr lang="en-US" dirty="0">
                <a:latin typeface="Courier" pitchFamily="2" charset="0"/>
              </a:rPr>
              <a:t> </a:t>
            </a:r>
            <a:r>
              <a:rPr lang="en-US" dirty="0" err="1">
                <a:latin typeface="Courier" pitchFamily="2" charset="0"/>
              </a:rPr>
              <a:t>i</a:t>
            </a:r>
            <a:r>
              <a:rPr lang="en-US" dirty="0">
                <a:latin typeface="Courier" pitchFamily="2" charset="0"/>
              </a:rPr>
              <a:t> = </a:t>
            </a:r>
            <a:r>
              <a:rPr lang="en-US" dirty="0" err="1">
                <a:latin typeface="Courier" pitchFamily="2" charset="0"/>
              </a:rPr>
              <a:t>i</a:t>
            </a:r>
            <a:r>
              <a:rPr lang="en-US" dirty="0">
                <a:latin typeface="Courier" pitchFamily="2" charset="0"/>
              </a:rPr>
              <a:t> + </a:t>
            </a:r>
            <a:r>
              <a:rPr lang="en-US" dirty="0" err="1">
                <a:latin typeface="Courier" pitchFamily="2" charset="0"/>
              </a:rPr>
              <a:t>rLen</a:t>
            </a:r>
            <a:endParaRPr lang="en-US" dirty="0">
              <a:latin typeface="Courier" pitchFamily="2" charset="0"/>
            </a:endParaRPr>
          </a:p>
          <a:p>
            <a:pPr marL="923925" lvl="1"/>
            <a:r>
              <a:rPr lang="en-US" dirty="0">
                <a:latin typeface="Courier" pitchFamily="2" charset="0"/>
              </a:rPr>
              <a:t> j = j + </a:t>
            </a:r>
            <a:r>
              <a:rPr lang="en-US" dirty="0" err="1">
                <a:latin typeface="Courier" pitchFamily="2" charset="0"/>
              </a:rPr>
              <a:t>sLen</a:t>
            </a:r>
            <a:endParaRPr lang="en-US" dirty="0">
              <a:latin typeface="Courier" pitchFamily="2" charset="0"/>
            </a:endParaRPr>
          </a:p>
          <a:p>
            <a:pPr marL="746125" lvl="1"/>
            <a:r>
              <a:rPr lang="en-US" dirty="0" err="1">
                <a:latin typeface="Courier" pitchFamily="2" charset="0"/>
              </a:rPr>
              <a:t>elif</a:t>
            </a:r>
            <a:r>
              <a:rPr lang="en-US" dirty="0">
                <a:latin typeface="Courier" pitchFamily="2" charset="0"/>
              </a:rPr>
              <a:t> R[</a:t>
            </a:r>
            <a:r>
              <a:rPr lang="en-US" dirty="0" err="1">
                <a:latin typeface="Courier" pitchFamily="2" charset="0"/>
              </a:rPr>
              <a:t>i</a:t>
            </a:r>
            <a:r>
              <a:rPr lang="en-US" dirty="0">
                <a:latin typeface="Courier" pitchFamily="2" charset="0"/>
              </a:rPr>
              <a:t>].</a:t>
            </a:r>
            <a:r>
              <a:rPr lang="en-US" dirty="0" err="1">
                <a:latin typeface="Courier" pitchFamily="2" charset="0"/>
              </a:rPr>
              <a:t>joinAttr</a:t>
            </a:r>
            <a:r>
              <a:rPr lang="en-US" dirty="0">
                <a:latin typeface="Courier" pitchFamily="2" charset="0"/>
              </a:rPr>
              <a:t> &lt; S[j].</a:t>
            </a:r>
            <a:r>
              <a:rPr lang="en-US" dirty="0" err="1">
                <a:latin typeface="Courier" pitchFamily="2" charset="0"/>
              </a:rPr>
              <a:t>joinAttr</a:t>
            </a:r>
            <a:r>
              <a:rPr lang="en-US" dirty="0">
                <a:latin typeface="Courier" pitchFamily="2" charset="0"/>
              </a:rPr>
              <a:t>:</a:t>
            </a:r>
          </a:p>
          <a:p>
            <a:pPr marL="1090613" lvl="1"/>
            <a:r>
              <a:rPr lang="en-US" dirty="0" err="1">
                <a:latin typeface="Courier" pitchFamily="2" charset="0"/>
              </a:rPr>
              <a:t>i</a:t>
            </a:r>
            <a:r>
              <a:rPr lang="en-US" dirty="0">
                <a:latin typeface="Courier" pitchFamily="2" charset="0"/>
              </a:rPr>
              <a:t> = </a:t>
            </a:r>
            <a:r>
              <a:rPr lang="en-US" dirty="0" err="1">
                <a:latin typeface="Courier" pitchFamily="2" charset="0"/>
              </a:rPr>
              <a:t>i</a:t>
            </a:r>
            <a:r>
              <a:rPr lang="en-US" dirty="0">
                <a:latin typeface="Courier" pitchFamily="2" charset="0"/>
              </a:rPr>
              <a:t> + 1</a:t>
            </a:r>
          </a:p>
          <a:p>
            <a:pPr marL="746125" lvl="1"/>
            <a:r>
              <a:rPr lang="en-US" dirty="0">
                <a:latin typeface="Courier" pitchFamily="2" charset="0"/>
              </a:rPr>
              <a:t>else:</a:t>
            </a:r>
          </a:p>
          <a:p>
            <a:pPr marL="1090613" lvl="1"/>
            <a:r>
              <a:rPr lang="en-US" dirty="0">
                <a:latin typeface="Courier" pitchFamily="2" charset="0"/>
              </a:rPr>
              <a:t>j = j + 1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A52C6E5-A232-474D-89FD-D720EDEF2290}"/>
              </a:ext>
            </a:extLst>
          </p:cNvPr>
          <p:cNvSpPr/>
          <p:nvPr/>
        </p:nvSpPr>
        <p:spPr>
          <a:xfrm>
            <a:off x="-407019" y="4688648"/>
            <a:ext cx="63227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6725" indent="0">
              <a:buNone/>
            </a:pPr>
            <a:r>
              <a:rPr lang="en-US" dirty="0">
                <a:latin typeface="Courier" pitchFamily="2" charset="0"/>
              </a:rPr>
              <a:t>def </a:t>
            </a:r>
            <a:r>
              <a:rPr lang="en-US" b="1" dirty="0" err="1">
                <a:latin typeface="Courier" pitchFamily="2" charset="0"/>
              </a:rPr>
              <a:t>emitRun</a:t>
            </a:r>
            <a:r>
              <a:rPr lang="en-US" dirty="0">
                <a:latin typeface="Courier" pitchFamily="2" charset="0"/>
              </a:rPr>
              <a:t>(</a:t>
            </a:r>
            <a:r>
              <a:rPr lang="en-US" dirty="0" err="1">
                <a:latin typeface="Courier" pitchFamily="2" charset="0"/>
              </a:rPr>
              <a:t>R,S,r,s,rLen,sLen</a:t>
            </a:r>
            <a:r>
              <a:rPr lang="en-US" dirty="0">
                <a:latin typeface="Courier" pitchFamily="2" charset="0"/>
              </a:rPr>
              <a:t>):</a:t>
            </a:r>
          </a:p>
          <a:p>
            <a:pPr marL="466725" indent="0">
              <a:buNone/>
            </a:pPr>
            <a:r>
              <a:rPr lang="en-US" dirty="0">
                <a:latin typeface="Courier" pitchFamily="2" charset="0"/>
              </a:rPr>
              <a:t>  for </a:t>
            </a:r>
            <a:r>
              <a:rPr lang="en-US" dirty="0" err="1">
                <a:latin typeface="Courier" pitchFamily="2" charset="0"/>
              </a:rPr>
              <a:t>i</a:t>
            </a:r>
            <a:r>
              <a:rPr lang="en-US" dirty="0">
                <a:latin typeface="Courier" pitchFamily="2" charset="0"/>
              </a:rPr>
              <a:t> in range(</a:t>
            </a:r>
            <a:r>
              <a:rPr lang="en-US" dirty="0" err="1">
                <a:latin typeface="Courier" pitchFamily="2" charset="0"/>
              </a:rPr>
              <a:t>r,r+rLen</a:t>
            </a:r>
            <a:r>
              <a:rPr lang="en-US" dirty="0">
                <a:latin typeface="Courier" pitchFamily="2" charset="0"/>
              </a:rPr>
              <a:t>):</a:t>
            </a:r>
          </a:p>
          <a:p>
            <a:pPr marL="466725" indent="0">
              <a:buNone/>
            </a:pPr>
            <a:r>
              <a:rPr lang="en-US" dirty="0">
                <a:latin typeface="Courier" pitchFamily="2" charset="0"/>
              </a:rPr>
              <a:t>    for j in range(</a:t>
            </a:r>
            <a:r>
              <a:rPr lang="en-US" dirty="0" err="1">
                <a:latin typeface="Courier" pitchFamily="2" charset="0"/>
              </a:rPr>
              <a:t>s,s+sLen</a:t>
            </a:r>
            <a:r>
              <a:rPr lang="en-US" dirty="0">
                <a:latin typeface="Courier" pitchFamily="2" charset="0"/>
              </a:rPr>
              <a:t>):</a:t>
            </a:r>
          </a:p>
          <a:p>
            <a:pPr marL="466725" indent="0">
              <a:buNone/>
            </a:pPr>
            <a:r>
              <a:rPr lang="en-US" dirty="0">
                <a:latin typeface="Courier" pitchFamily="2" charset="0"/>
              </a:rPr>
              <a:t>		output R[</a:t>
            </a:r>
            <a:r>
              <a:rPr lang="en-US" dirty="0" err="1">
                <a:latin typeface="Courier" pitchFamily="2" charset="0"/>
              </a:rPr>
              <a:t>i</a:t>
            </a:r>
            <a:r>
              <a:rPr lang="en-US" dirty="0">
                <a:latin typeface="Courier" pitchFamily="2" charset="0"/>
              </a:rPr>
              <a:t>] join S[j]</a:t>
            </a:r>
          </a:p>
        </p:txBody>
      </p:sp>
    </p:spTree>
    <p:extLst>
      <p:ext uri="{BB962C8B-B14F-4D97-AF65-F5344CB8AC3E}">
        <p14:creationId xmlns:p14="http://schemas.microsoft.com/office/powerpoint/2010/main" val="3271658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F54F4-09E7-781F-5707-913DD4EDF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Join Summary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718E4977-2824-672B-7B90-ED172EBCC768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989799478"/>
                  </p:ext>
                </p:extLst>
              </p:nvPr>
            </p:nvGraphicFramePr>
            <p:xfrm>
              <a:off x="0" y="1270000"/>
              <a:ext cx="9144002" cy="5588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20334">
                      <a:extLst>
                        <a:ext uri="{9D8B030D-6E8A-4147-A177-3AD203B41FA5}">
                          <a16:colId xmlns:a16="http://schemas.microsoft.com/office/drawing/2014/main" val="2434432201"/>
                        </a:ext>
                      </a:extLst>
                    </a:gridCol>
                    <a:gridCol w="2391834">
                      <a:extLst>
                        <a:ext uri="{9D8B030D-6E8A-4147-A177-3AD203B41FA5}">
                          <a16:colId xmlns:a16="http://schemas.microsoft.com/office/drawing/2014/main" val="3345774812"/>
                        </a:ext>
                      </a:extLst>
                    </a:gridCol>
                    <a:gridCol w="2645834">
                      <a:extLst>
                        <a:ext uri="{9D8B030D-6E8A-4147-A177-3AD203B41FA5}">
                          <a16:colId xmlns:a16="http://schemas.microsoft.com/office/drawing/2014/main" val="4209215999"/>
                        </a:ext>
                      </a:extLst>
                    </a:gridCol>
                    <a:gridCol w="2286000">
                      <a:extLst>
                        <a:ext uri="{9D8B030D-6E8A-4147-A177-3AD203B41FA5}">
                          <a16:colId xmlns:a16="http://schemas.microsoft.com/office/drawing/2014/main" val="389085975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CPU Complexity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I/O Complexity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Notes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95062122"/>
                      </a:ext>
                    </a:extLst>
                  </a:tr>
                  <a:tr h="52959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Nested loops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{R} x {S}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|S| + {S}|R|</a:t>
                          </a:r>
                        </a:p>
                        <a:p>
                          <a:r>
                            <a:rPr lang="en-US" i="1" dirty="0">
                              <a:solidFill>
                                <a:schemeClr val="accent2"/>
                              </a:solidFill>
                            </a:rPr>
                            <a:t>R doesn’t fit in memory</a:t>
                          </a:r>
                          <a:br>
                            <a:rPr lang="en-US" dirty="0"/>
                          </a:br>
                          <a:r>
                            <a:rPr lang="en-US" dirty="0"/>
                            <a:t>|S| + |R| </a:t>
                          </a:r>
                          <a:br>
                            <a:rPr lang="en-US" dirty="0"/>
                          </a:br>
                          <a:r>
                            <a:rPr lang="en-US" i="1" dirty="0">
                              <a:solidFill>
                                <a:schemeClr val="accent2"/>
                              </a:solidFill>
                            </a:rPr>
                            <a:t>R fits in memory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Choice of inner / outer matters when R fits in memory and S doesn’t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0271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Blocked nested loops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{R} x {S}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d>
                                <m:dPr>
                                  <m:begChr m:val="⌈"/>
                                  <m:endChr m:val="⌉"/>
                                  <m:ctrlPr>
                                    <a:rPr lang="en-US" sz="180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1800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𝑅</m:t>
                                      </m:r>
                                    </m:e>
                                  </m:d>
                                  <m:r>
                                    <m:rPr>
                                      <m:lit/>
                                    </m:rPr>
                                    <a:rPr lang="en-US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/</m:t>
                                  </m:r>
                                  <m:r>
                                    <a:rPr lang="en-US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𝑀</m:t>
                                  </m:r>
                                </m:e>
                              </m:d>
                              <m:r>
                                <a:rPr lang="en-US" sz="1800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×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𝑆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+ |R|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Better to partition R (fewer passes)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1665641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Index nested loops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{R} x D</a:t>
                          </a:r>
                        </a:p>
                        <a:p>
                          <a:r>
                            <a:rPr lang="en-US" i="1" dirty="0">
                              <a:solidFill>
                                <a:srgbClr val="C00000"/>
                              </a:solidFill>
                            </a:rPr>
                            <a:t>D is tree depth,  &lt; ~5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{R} x D</a:t>
                          </a:r>
                        </a:p>
                        <a:p>
                          <a:r>
                            <a:rPr lang="en-US" i="1" dirty="0">
                              <a:solidFill>
                                <a:srgbClr val="C00000"/>
                              </a:solidFill>
                            </a:rPr>
                            <a:t>I/O random unless D sorted &amp; index clustered on join </a:t>
                          </a:r>
                          <a:r>
                            <a:rPr lang="en-US" i="1" dirty="0" err="1">
                              <a:solidFill>
                                <a:srgbClr val="C00000"/>
                              </a:solidFill>
                            </a:rPr>
                            <a:t>attr</a:t>
                          </a:r>
                          <a:endParaRPr lang="en-US" i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Assuming index on S. 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056785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Hash join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{R} + {S}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|R| + |S|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Both tables must fit in memory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03083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Blocked hash join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{</m:t>
                                </m:r>
                                <m:r>
                                  <a:rPr lang="en-US" sz="18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𝑅</m:t>
                                </m:r>
                                <m:r>
                                  <a:rPr lang="en-US" sz="18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} + (</m:t>
                                </m:r>
                                <m:d>
                                  <m:dPr>
                                    <m:begChr m:val="⌈"/>
                                    <m:endChr m:val="⌉"/>
                                    <m:ctrlPr>
                                      <a:rPr lang="en-US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𝑅</m:t>
                                        </m:r>
                                      </m:e>
                                    </m:d>
                                    <m:r>
                                      <m:rPr>
                                        <m:lit/>
                                      </m:rPr>
                                      <a:rPr lang="en-US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/</m:t>
                                    </m:r>
                                    <m:r>
                                      <a:rPr lang="en-US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𝑀</m:t>
                                    </m:r>
                                  </m:e>
                                </m:d>
                                <m:r>
                                  <a:rPr lang="en-US" sz="1800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×</m:t>
                                </m:r>
                                <m:r>
                                  <a:rPr lang="en-US" sz="18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{</m:t>
                                </m:r>
                                <m:r>
                                  <a:rPr lang="en-US" sz="18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𝑆</m:t>
                                </m:r>
                                <m:r>
                                  <a:rPr lang="en-US" sz="18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})</m:t>
                                </m:r>
                              </m:oMath>
                            </m:oMathPara>
                          </a14:m>
                          <a:endParaRPr lang="en-US" sz="18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d>
                                <m:dPr>
                                  <m:begChr m:val="⌈"/>
                                  <m:endChr m:val="⌉"/>
                                  <m:ctrlPr>
                                    <a:rPr lang="en-US" sz="180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1800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𝑅</m:t>
                                      </m:r>
                                    </m:e>
                                  </m:d>
                                  <m:r>
                                    <m:rPr>
                                      <m:lit/>
                                    </m:rPr>
                                    <a:rPr lang="en-US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/</m:t>
                                  </m:r>
                                  <m:r>
                                    <a:rPr lang="en-US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𝑀</m:t>
                                  </m:r>
                                </m:e>
                              </m:d>
                              <m:r>
                                <a:rPr lang="en-US" sz="1800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×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𝑆</m:t>
                                  </m:r>
                                </m:e>
                              </m:d>
                            </m:oMath>
                          </a14:m>
                          <a:r>
                            <a:rPr lang="en-US" dirty="0"/>
                            <a:t> + |R|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8118713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Sort merge join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{R}log{R} + {S}log{S} + {S} + {R}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|R| + |S|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Assumes both tables fit in memory;  </a:t>
                          </a:r>
                        </a:p>
                        <a:p>
                          <a:r>
                            <a:rPr lang="en-US" dirty="0"/>
                            <a:t>If already sorted, can avoid </a:t>
                          </a:r>
                          <a:r>
                            <a:rPr lang="en-US" dirty="0" err="1"/>
                            <a:t>logn</a:t>
                          </a:r>
                          <a:r>
                            <a:rPr lang="en-US" dirty="0"/>
                            <a:t> step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1973682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718E4977-2824-672B-7B90-ED172EBCC768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989799478"/>
                  </p:ext>
                </p:extLst>
              </p:nvPr>
            </p:nvGraphicFramePr>
            <p:xfrm>
              <a:off x="0" y="1270000"/>
              <a:ext cx="9144002" cy="5588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20334">
                      <a:extLst>
                        <a:ext uri="{9D8B030D-6E8A-4147-A177-3AD203B41FA5}">
                          <a16:colId xmlns:a16="http://schemas.microsoft.com/office/drawing/2014/main" val="2434432201"/>
                        </a:ext>
                      </a:extLst>
                    </a:gridCol>
                    <a:gridCol w="2391834">
                      <a:extLst>
                        <a:ext uri="{9D8B030D-6E8A-4147-A177-3AD203B41FA5}">
                          <a16:colId xmlns:a16="http://schemas.microsoft.com/office/drawing/2014/main" val="3345774812"/>
                        </a:ext>
                      </a:extLst>
                    </a:gridCol>
                    <a:gridCol w="2645834">
                      <a:extLst>
                        <a:ext uri="{9D8B030D-6E8A-4147-A177-3AD203B41FA5}">
                          <a16:colId xmlns:a16="http://schemas.microsoft.com/office/drawing/2014/main" val="4209215999"/>
                        </a:ext>
                      </a:extLst>
                    </a:gridCol>
                    <a:gridCol w="2286000">
                      <a:extLst>
                        <a:ext uri="{9D8B030D-6E8A-4147-A177-3AD203B41FA5}">
                          <a16:colId xmlns:a16="http://schemas.microsoft.com/office/drawing/2014/main" val="389085975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CPU Complexity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I/O Complexity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Notes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95062122"/>
                      </a:ext>
                    </a:extLst>
                  </a:tr>
                  <a:tr h="118872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Nested loops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{R} x {S}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|S| + {S}|R|</a:t>
                          </a:r>
                        </a:p>
                        <a:p>
                          <a:r>
                            <a:rPr lang="en-US" i="1" dirty="0">
                              <a:solidFill>
                                <a:schemeClr val="accent2"/>
                              </a:solidFill>
                            </a:rPr>
                            <a:t>R doesn’t fit in memory</a:t>
                          </a:r>
                          <a:br>
                            <a:rPr lang="en-US" dirty="0"/>
                          </a:br>
                          <a:r>
                            <a:rPr lang="en-US" dirty="0"/>
                            <a:t>|S| + |R| </a:t>
                          </a:r>
                          <a:br>
                            <a:rPr lang="en-US" dirty="0"/>
                          </a:br>
                          <a:r>
                            <a:rPr lang="en-US" i="1" dirty="0">
                              <a:solidFill>
                                <a:schemeClr val="accent2"/>
                              </a:solidFill>
                            </a:rPr>
                            <a:t>R fits in memory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Choice of inner / outer matters when R fits in memory and S doesn’t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027144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Blocked nested loops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{R} x {S}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59330" t="-252000" r="-87081" b="-55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Better to partition R (fewer passes)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16656412"/>
                      </a:ext>
                    </a:extLst>
                  </a:tr>
                  <a:tr h="118872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Index nested loops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{R} x D</a:t>
                          </a:r>
                        </a:p>
                        <a:p>
                          <a:r>
                            <a:rPr lang="en-US" i="1" dirty="0">
                              <a:solidFill>
                                <a:srgbClr val="C00000"/>
                              </a:solidFill>
                            </a:rPr>
                            <a:t>D is tree depth,  &lt; ~5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{R} x D</a:t>
                          </a:r>
                        </a:p>
                        <a:p>
                          <a:r>
                            <a:rPr lang="en-US" i="1" dirty="0">
                              <a:solidFill>
                                <a:srgbClr val="C00000"/>
                              </a:solidFill>
                            </a:rPr>
                            <a:t>I/O random unless D sorted &amp; index clustered on join </a:t>
                          </a:r>
                          <a:r>
                            <a:rPr lang="en-US" i="1" dirty="0" err="1">
                              <a:solidFill>
                                <a:srgbClr val="C00000"/>
                              </a:solidFill>
                            </a:rPr>
                            <a:t>attr</a:t>
                          </a:r>
                          <a:endParaRPr lang="en-US" i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Assuming index on S. 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0567856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Hash join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{R} + {S}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|R| + |S|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Both tables must fit in memory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03083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Blocked hash join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7128" t="-1103448" r="-207979" b="-3551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59330" t="-1103448" r="-87081" b="-3551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81187132"/>
                      </a:ext>
                    </a:extLst>
                  </a:tr>
                  <a:tr h="118872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Sort merge join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{R}log{R} + {S}log{S} + {S} + {R}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|R| + |S|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Assumes both tables fit in memory;  </a:t>
                          </a:r>
                        </a:p>
                        <a:p>
                          <a:r>
                            <a:rPr lang="en-US" dirty="0"/>
                            <a:t>If already sorted, can avoid </a:t>
                          </a:r>
                          <a:r>
                            <a:rPr lang="en-US" dirty="0" err="1"/>
                            <a:t>logn</a:t>
                          </a:r>
                          <a:r>
                            <a:rPr lang="en-US" dirty="0"/>
                            <a:t> step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1973682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52705391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Break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When would you prefer sort-merge over hash join?</a:t>
            </a:r>
          </a:p>
          <a:p>
            <a:endParaRPr lang="en-US" dirty="0"/>
          </a:p>
          <a:p>
            <a:r>
              <a:rPr lang="en-US" dirty="0"/>
              <a:t>When would you prefer index-nested-loops join over hash join?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10421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119254"/>
            <a:ext cx="8229600" cy="2250683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8665E4F-A4E5-A57C-F953-3CA5478F0CB7}"/>
              </a:ext>
            </a:extLst>
          </p:cNvPr>
          <p:cNvSpPr txBox="1"/>
          <p:nvPr/>
        </p:nvSpPr>
        <p:spPr>
          <a:xfrm>
            <a:off x="228600" y="4823904"/>
            <a:ext cx="86868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1" u="none" strike="noStrike" dirty="0">
                <a:solidFill>
                  <a:srgbClr val="374151"/>
                </a:solidFill>
                <a:effectLst/>
                <a:latin typeface="Söhne"/>
              </a:rPr>
              <a:t>GPT 4:  W</a:t>
            </a:r>
            <a:r>
              <a:rPr lang="en-US" i="1" dirty="0">
                <a:effectLst/>
              </a:rPr>
              <a:t>hat is some of the top computer science research out of North Dakota State?</a:t>
            </a:r>
          </a:p>
          <a:p>
            <a:br>
              <a:rPr lang="en-US" i="1" dirty="0">
                <a:solidFill>
                  <a:srgbClr val="C00000"/>
                </a:solidFill>
              </a:rPr>
            </a:br>
            <a:r>
              <a:rPr lang="en-US" b="0" i="1" u="none" strike="noStrike" dirty="0">
                <a:solidFill>
                  <a:srgbClr val="C00000"/>
                </a:solidFill>
                <a:effectLst/>
                <a:latin typeface="Söhne"/>
              </a:rPr>
              <a:t>As of my last training data up to January 2022, specific research details about North Dakota State University (NDSU) might not be as prominent on a global scale as some of the larger research-focused universities like MIT or Stanford. However, NDSU is a reputable institution and has research contributions across various fields, including computer science.</a:t>
            </a:r>
          </a:p>
          <a:p>
            <a:br>
              <a:rPr lang="en-US" i="1" dirty="0"/>
            </a:b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521524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79117" y="274638"/>
            <a:ext cx="8229600" cy="1143000"/>
          </a:xfrm>
        </p:spPr>
        <p:txBody>
          <a:bodyPr/>
          <a:lstStyle/>
          <a:p>
            <a:r>
              <a:rPr lang="en-US" dirty="0"/>
              <a:t>“External” Sort Merge Join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686800" cy="36047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/>
              <a:t>Equi</a:t>
            </a:r>
            <a:r>
              <a:rPr lang="en-US" sz="2400" dirty="0"/>
              <a:t>-join of two tables S &amp; R</a:t>
            </a:r>
          </a:p>
          <a:p>
            <a:pPr marL="0" indent="0">
              <a:buNone/>
            </a:pPr>
            <a:r>
              <a:rPr lang="en-US" sz="2400" dirty="0"/>
              <a:t>|S| = Pages in S;  {S} = Tuples in S</a:t>
            </a:r>
          </a:p>
          <a:p>
            <a:pPr marL="0" indent="0">
              <a:buNone/>
            </a:pPr>
            <a:r>
              <a:rPr lang="en-US" sz="2400" dirty="0"/>
              <a:t>|S| ≥ |R|</a:t>
            </a:r>
          </a:p>
          <a:p>
            <a:pPr marL="0" indent="0">
              <a:buNone/>
            </a:pPr>
            <a:r>
              <a:rPr lang="en-US" sz="2400" dirty="0"/>
              <a:t>M pages of memory;  M &gt; </a:t>
            </a:r>
            <a:r>
              <a:rPr lang="en-US" sz="2400" dirty="0" err="1"/>
              <a:t>sqrt</a:t>
            </a:r>
            <a:r>
              <a:rPr lang="en-US" sz="2400" dirty="0"/>
              <a:t>(|S|)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Algorithm:</a:t>
            </a:r>
          </a:p>
          <a:p>
            <a:pPr lvl="1"/>
            <a:r>
              <a:rPr lang="en-US" sz="2000" dirty="0"/>
              <a:t>Partition S and R into memory sized sorted runs, write out to disk</a:t>
            </a:r>
          </a:p>
          <a:p>
            <a:pPr lvl="1"/>
            <a:r>
              <a:rPr lang="en-US" sz="2000" dirty="0"/>
              <a:t>Merge all runs simultaneously</a:t>
            </a:r>
          </a:p>
          <a:p>
            <a:pPr marL="457200" lvl="1" indent="0">
              <a:buNone/>
            </a:pPr>
            <a:endParaRPr lang="en-US" sz="2000" dirty="0"/>
          </a:p>
          <a:p>
            <a:pPr marL="457200" lvl="1" indent="0">
              <a:buNone/>
            </a:pPr>
            <a:endParaRPr lang="en-US" sz="2000" dirty="0"/>
          </a:p>
          <a:p>
            <a:pPr marL="457200" lvl="1" indent="0">
              <a:buNone/>
            </a:pP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1974716" y="5224901"/>
            <a:ext cx="58074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dirty="0">
                <a:solidFill>
                  <a:prstClr val="black"/>
                </a:solidFill>
              </a:rPr>
              <a:t>Total I/O cost:  Read |R| and |S| twice, write once </a:t>
            </a:r>
          </a:p>
          <a:p>
            <a:pPr marL="117475" lvl="2" algn="ctr"/>
            <a:endParaRPr lang="en-US" b="1" dirty="0">
              <a:solidFill>
                <a:prstClr val="black"/>
              </a:solidFill>
            </a:endParaRPr>
          </a:p>
          <a:p>
            <a:pPr marL="117475" lvl="2" algn="ctr"/>
            <a:r>
              <a:rPr lang="en-US" b="1" dirty="0">
                <a:solidFill>
                  <a:prstClr val="black"/>
                </a:solidFill>
              </a:rPr>
              <a:t>3(|R| + |S|) I/</a:t>
            </a:r>
            <a:r>
              <a:rPr lang="en-US" b="1" dirty="0" err="1">
                <a:solidFill>
                  <a:prstClr val="black"/>
                </a:solidFill>
              </a:rPr>
              <a:t>Os</a:t>
            </a:r>
            <a:endParaRPr lang="en-US" b="1" dirty="0">
              <a:solidFill>
                <a:prstClr val="black"/>
              </a:solidFill>
            </a:endParaRPr>
          </a:p>
        </p:txBody>
      </p:sp>
      <p:pic>
        <p:nvPicPr>
          <p:cNvPr id="1026" name="Picture 2" descr="Why Is 'C:' The Default Hard Drive Letter In So Many Computers? » Science  ABC">
            <a:extLst>
              <a:ext uri="{FF2B5EF4-FFF2-40B4-BE49-F238E27FC236}">
                <a16:creationId xmlns:a16="http://schemas.microsoft.com/office/drawing/2014/main" id="{E99F9CF0-AF7B-3266-825E-DF66F5987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167" y="274638"/>
            <a:ext cx="1672633" cy="172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7324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787287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R=1,4,3,6,9,14,1,7,11</a:t>
            </a:r>
          </a:p>
          <a:p>
            <a:pPr marL="0" indent="0">
              <a:buNone/>
            </a:pPr>
            <a:r>
              <a:rPr lang="en-US" sz="2000" dirty="0"/>
              <a:t>S=2,3,7,12,9,8,4,15,6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R1 = 1,3,4		</a:t>
            </a:r>
          </a:p>
          <a:p>
            <a:pPr marL="0" indent="0">
              <a:buNone/>
            </a:pPr>
            <a:r>
              <a:rPr lang="en-US" sz="2000" dirty="0"/>
              <a:t>S1 = 2,3,7		S2 = 8,9,12		S3 = 4,6,15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0" y="4124327"/>
          <a:ext cx="6096000" cy="148336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R3</a:t>
                      </a:r>
                      <a:endParaRPr lang="en-US" b="1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S1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S3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Left Arrow 5"/>
          <p:cNvSpPr/>
          <p:nvPr/>
        </p:nvSpPr>
        <p:spPr>
          <a:xfrm>
            <a:off x="751537" y="4559975"/>
            <a:ext cx="533956" cy="245315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Left Arrow 6"/>
          <p:cNvSpPr/>
          <p:nvPr/>
        </p:nvSpPr>
        <p:spPr>
          <a:xfrm>
            <a:off x="1733781" y="4589717"/>
            <a:ext cx="533956" cy="245315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Left Arrow 7"/>
          <p:cNvSpPr/>
          <p:nvPr/>
        </p:nvSpPr>
        <p:spPr>
          <a:xfrm>
            <a:off x="2741172" y="4589717"/>
            <a:ext cx="533956" cy="245315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Left Arrow 8"/>
          <p:cNvSpPr/>
          <p:nvPr/>
        </p:nvSpPr>
        <p:spPr>
          <a:xfrm>
            <a:off x="3748563" y="4589717"/>
            <a:ext cx="533956" cy="245315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Left Arrow 9"/>
          <p:cNvSpPr/>
          <p:nvPr/>
        </p:nvSpPr>
        <p:spPr>
          <a:xfrm>
            <a:off x="4755954" y="4589717"/>
            <a:ext cx="533956" cy="245315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Left Arrow 10"/>
          <p:cNvSpPr/>
          <p:nvPr/>
        </p:nvSpPr>
        <p:spPr>
          <a:xfrm>
            <a:off x="5763345" y="4589717"/>
            <a:ext cx="533956" cy="245315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7097949" y="3753487"/>
          <a:ext cx="1588851" cy="185420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15888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OUTPUT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57200" y="5799017"/>
            <a:ext cx="50472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Need enough memory to keep 1 page of each run in memory at a time</a:t>
            </a:r>
          </a:p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92636" y="2696441"/>
            <a:ext cx="3076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R2 = 6,9,14		R3 = 1,7,11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32688" y="2340510"/>
            <a:ext cx="6684174" cy="286232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If each run is M pages and M &gt; </a:t>
            </a:r>
            <a:r>
              <a:rPr lang="en-US" dirty="0" err="1">
                <a:solidFill>
                  <a:prstClr val="black"/>
                </a:solidFill>
              </a:rPr>
              <a:t>sqrt</a:t>
            </a:r>
            <a:r>
              <a:rPr lang="en-US" dirty="0">
                <a:solidFill>
                  <a:prstClr val="black"/>
                </a:solidFill>
              </a:rPr>
              <a:t>(|S|), then there are at most </a:t>
            </a:r>
          </a:p>
          <a:p>
            <a:r>
              <a:rPr lang="en-US" dirty="0">
                <a:solidFill>
                  <a:prstClr val="black"/>
                </a:solidFill>
              </a:rPr>
              <a:t>	</a:t>
            </a:r>
          </a:p>
          <a:p>
            <a:r>
              <a:rPr lang="en-US" dirty="0">
                <a:solidFill>
                  <a:prstClr val="black"/>
                </a:solidFill>
              </a:rPr>
              <a:t>	|S|/</a:t>
            </a:r>
            <a:r>
              <a:rPr lang="en-US" dirty="0" err="1">
                <a:solidFill>
                  <a:prstClr val="black"/>
                </a:solidFill>
              </a:rPr>
              <a:t>sqrt</a:t>
            </a:r>
            <a:r>
              <a:rPr lang="en-US" dirty="0">
                <a:solidFill>
                  <a:prstClr val="black"/>
                </a:solidFill>
              </a:rPr>
              <a:t>(|S|) = </a:t>
            </a:r>
            <a:r>
              <a:rPr lang="en-US" dirty="0" err="1">
                <a:solidFill>
                  <a:prstClr val="black"/>
                </a:solidFill>
              </a:rPr>
              <a:t>sqrt</a:t>
            </a:r>
            <a:r>
              <a:rPr lang="en-US" dirty="0">
                <a:solidFill>
                  <a:prstClr val="black"/>
                </a:solidFill>
              </a:rPr>
              <a:t>(|S|) </a:t>
            </a:r>
          </a:p>
          <a:p>
            <a:endParaRPr lang="en-US" dirty="0">
              <a:solidFill>
                <a:prstClr val="black"/>
              </a:solidFill>
            </a:endParaRPr>
          </a:p>
          <a:p>
            <a:r>
              <a:rPr lang="en-US" dirty="0">
                <a:solidFill>
                  <a:prstClr val="black"/>
                </a:solidFill>
              </a:rPr>
              <a:t>runs of  S</a:t>
            </a:r>
          </a:p>
          <a:p>
            <a:endParaRPr lang="en-US" dirty="0">
              <a:solidFill>
                <a:prstClr val="black"/>
              </a:solidFill>
            </a:endParaRPr>
          </a:p>
          <a:p>
            <a:r>
              <a:rPr lang="en-US" dirty="0">
                <a:solidFill>
                  <a:prstClr val="black"/>
                </a:solidFill>
              </a:rPr>
              <a:t>So if |R| = |S|, we actually need M to be 2 x </a:t>
            </a:r>
            <a:r>
              <a:rPr lang="en-US" dirty="0" err="1">
                <a:solidFill>
                  <a:prstClr val="black"/>
                </a:solidFill>
              </a:rPr>
              <a:t>sqrt</a:t>
            </a:r>
            <a:r>
              <a:rPr lang="en-US" dirty="0">
                <a:solidFill>
                  <a:prstClr val="black"/>
                </a:solidFill>
              </a:rPr>
              <a:t>(|S|)  </a:t>
            </a:r>
          </a:p>
          <a:p>
            <a:endParaRPr lang="en-US" dirty="0">
              <a:solidFill>
                <a:prstClr val="black"/>
              </a:solidFill>
            </a:endParaRPr>
          </a:p>
          <a:p>
            <a:r>
              <a:rPr lang="en-US" dirty="0">
                <a:solidFill>
                  <a:prstClr val="black"/>
                </a:solidFill>
              </a:rPr>
              <a:t>[</a:t>
            </a:r>
            <a:r>
              <a:rPr lang="en-US" dirty="0" err="1">
                <a:solidFill>
                  <a:prstClr val="black"/>
                </a:solidFill>
              </a:rPr>
              <a:t>handwavy</a:t>
            </a:r>
            <a:r>
              <a:rPr lang="en-US" dirty="0">
                <a:solidFill>
                  <a:prstClr val="black"/>
                </a:solidFill>
              </a:rPr>
              <a:t> argument in paper for why it’s only </a:t>
            </a:r>
            <a:r>
              <a:rPr lang="en-US" dirty="0" err="1">
                <a:solidFill>
                  <a:prstClr val="black"/>
                </a:solidFill>
              </a:rPr>
              <a:t>sqrt</a:t>
            </a:r>
            <a:r>
              <a:rPr lang="en-US" dirty="0">
                <a:solidFill>
                  <a:prstClr val="black"/>
                </a:solidFill>
              </a:rPr>
              <a:t>(|S|)]</a:t>
            </a:r>
          </a:p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971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/>
      <p:bldP spid="5" grpId="0"/>
      <p:bldP spid="14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787287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R=1,4,3,6,9,14,1,7,11</a:t>
            </a:r>
          </a:p>
          <a:p>
            <a:pPr marL="0" indent="0">
              <a:buNone/>
            </a:pPr>
            <a:r>
              <a:rPr lang="en-US" sz="2000" dirty="0"/>
              <a:t>S=2,3,7,12,9,8,4,15,6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R1 = 1,3,4		R2 = 6,9,14		R3 = 1,7,11</a:t>
            </a:r>
          </a:p>
          <a:p>
            <a:pPr marL="0" indent="0">
              <a:buNone/>
            </a:pPr>
            <a:r>
              <a:rPr lang="en-US" sz="2000" dirty="0"/>
              <a:t>S1 = 2,3,7		S2 = 8,9,12		S3 = 4,6,15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0" y="4124327"/>
          <a:ext cx="6096000" cy="148336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R3</a:t>
                      </a:r>
                      <a:endParaRPr lang="en-US" b="1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S1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S3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Left Arrow 5"/>
          <p:cNvSpPr/>
          <p:nvPr/>
        </p:nvSpPr>
        <p:spPr>
          <a:xfrm>
            <a:off x="751537" y="4945990"/>
            <a:ext cx="533956" cy="245315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Left Arrow 6"/>
          <p:cNvSpPr/>
          <p:nvPr/>
        </p:nvSpPr>
        <p:spPr>
          <a:xfrm>
            <a:off x="1733781" y="4589717"/>
            <a:ext cx="533956" cy="245315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Left Arrow 7"/>
          <p:cNvSpPr/>
          <p:nvPr/>
        </p:nvSpPr>
        <p:spPr>
          <a:xfrm>
            <a:off x="2741172" y="4945990"/>
            <a:ext cx="533956" cy="245315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Left Arrow 8"/>
          <p:cNvSpPr/>
          <p:nvPr/>
        </p:nvSpPr>
        <p:spPr>
          <a:xfrm>
            <a:off x="3748563" y="4589717"/>
            <a:ext cx="533956" cy="245315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Left Arrow 9"/>
          <p:cNvSpPr/>
          <p:nvPr/>
        </p:nvSpPr>
        <p:spPr>
          <a:xfrm>
            <a:off x="4755954" y="4589717"/>
            <a:ext cx="533956" cy="245315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Left Arrow 10"/>
          <p:cNvSpPr/>
          <p:nvPr/>
        </p:nvSpPr>
        <p:spPr>
          <a:xfrm>
            <a:off x="5763345" y="4589717"/>
            <a:ext cx="533956" cy="245315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7097949" y="3753487"/>
          <a:ext cx="1588851" cy="185420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15888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OUTPUT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469470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787287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R=1,4,3,6,9,14,1,7,11</a:t>
            </a:r>
          </a:p>
          <a:p>
            <a:pPr marL="0" indent="0">
              <a:buNone/>
            </a:pPr>
            <a:r>
              <a:rPr lang="en-US" sz="2000" dirty="0"/>
              <a:t>S=2,3,7,12,9,8,4,15,6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R1 = 1,3,4		R2 = 6,9,14		R3 = 1,7,11</a:t>
            </a:r>
          </a:p>
          <a:p>
            <a:pPr marL="0" indent="0">
              <a:buNone/>
            </a:pPr>
            <a:r>
              <a:rPr lang="en-US" sz="2000" dirty="0"/>
              <a:t>S1 = 2,3,7		S2 = 8,9,12		S3 = 4,6,15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0" y="4124327"/>
          <a:ext cx="6096000" cy="148336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R3</a:t>
                      </a:r>
                      <a:endParaRPr lang="en-US" b="1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S1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S3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Left Arrow 5"/>
          <p:cNvSpPr/>
          <p:nvPr/>
        </p:nvSpPr>
        <p:spPr>
          <a:xfrm>
            <a:off x="751537" y="4945990"/>
            <a:ext cx="533956" cy="245315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Left Arrow 6"/>
          <p:cNvSpPr/>
          <p:nvPr/>
        </p:nvSpPr>
        <p:spPr>
          <a:xfrm>
            <a:off x="1733781" y="4589717"/>
            <a:ext cx="533956" cy="245315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Left Arrow 7"/>
          <p:cNvSpPr/>
          <p:nvPr/>
        </p:nvSpPr>
        <p:spPr>
          <a:xfrm>
            <a:off x="2741172" y="4945990"/>
            <a:ext cx="533956" cy="245315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Left Arrow 8"/>
          <p:cNvSpPr/>
          <p:nvPr/>
        </p:nvSpPr>
        <p:spPr>
          <a:xfrm>
            <a:off x="3748563" y="4945990"/>
            <a:ext cx="533956" cy="245315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Left Arrow 9"/>
          <p:cNvSpPr/>
          <p:nvPr/>
        </p:nvSpPr>
        <p:spPr>
          <a:xfrm>
            <a:off x="4755954" y="4589717"/>
            <a:ext cx="533956" cy="245315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Left Arrow 10"/>
          <p:cNvSpPr/>
          <p:nvPr/>
        </p:nvSpPr>
        <p:spPr>
          <a:xfrm>
            <a:off x="5763345" y="4589717"/>
            <a:ext cx="533956" cy="245315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7097949" y="3753487"/>
          <a:ext cx="1588851" cy="185420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15888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OUTPUT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31475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Properties of </a:t>
            </a:r>
            <a:r>
              <a:rPr lang="en-US" dirty="0" err="1"/>
              <a:t>B+Trees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Branching factor = B</a:t>
            </a:r>
          </a:p>
          <a:p>
            <a:r>
              <a:rPr lang="en-US" dirty="0" err="1"/>
              <a:t>Log</a:t>
            </a:r>
            <a:r>
              <a:rPr lang="en-US" baseline="-25000" dirty="0" err="1"/>
              <a:t>B</a:t>
            </a:r>
            <a:r>
              <a:rPr lang="en-US" dirty="0"/>
              <a:t>(tuples) levels</a:t>
            </a:r>
          </a:p>
          <a:p>
            <a:r>
              <a:rPr lang="en-US" dirty="0"/>
              <a:t>Logarithmic insert/delete/lookup performance</a:t>
            </a:r>
          </a:p>
          <a:p>
            <a:r>
              <a:rPr lang="en-US" dirty="0"/>
              <a:t>Support for range scans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Link pointers</a:t>
            </a:r>
          </a:p>
          <a:p>
            <a:r>
              <a:rPr lang="en-US" dirty="0"/>
              <a:t>No data in internal pages</a:t>
            </a:r>
          </a:p>
          <a:p>
            <a:r>
              <a:rPr lang="en-US" dirty="0"/>
              <a:t>Balanced (see text “rotation”) algorithms to rebalance on insert/delete</a:t>
            </a:r>
          </a:p>
          <a:p>
            <a:r>
              <a:rPr lang="en-US" dirty="0"/>
              <a:t>Fill factor: All nodes except root kept at least 50% full (merge when falls below)</a:t>
            </a:r>
          </a:p>
          <a:p>
            <a:r>
              <a:rPr lang="en-US" dirty="0"/>
              <a:t>Clustered / </a:t>
            </a:r>
            <a:r>
              <a:rPr lang="en-US" dirty="0" err="1"/>
              <a:t>unclustered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573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787287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R=1,4,3,6,9,14,1,7,11</a:t>
            </a:r>
          </a:p>
          <a:p>
            <a:pPr marL="0" indent="0">
              <a:buNone/>
            </a:pPr>
            <a:r>
              <a:rPr lang="en-US" sz="2000" dirty="0"/>
              <a:t>S=2,3,7,12,9,8,4,15,6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R1 = 1,3,4		R2 = 6,9,14		R3 = 1,7,11</a:t>
            </a:r>
          </a:p>
          <a:p>
            <a:pPr marL="0" indent="0">
              <a:buNone/>
            </a:pPr>
            <a:r>
              <a:rPr lang="en-US" sz="2000" dirty="0"/>
              <a:t>S1 = 2,3,7		S2 = 8,9,12		S3 = 4,6,15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0" y="4124327"/>
          <a:ext cx="6096000" cy="148336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R3</a:t>
                      </a:r>
                      <a:endParaRPr lang="en-US" b="1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S1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S3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Left Arrow 5"/>
          <p:cNvSpPr/>
          <p:nvPr/>
        </p:nvSpPr>
        <p:spPr>
          <a:xfrm>
            <a:off x="751537" y="4945990"/>
            <a:ext cx="533956" cy="245315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Left Arrow 6"/>
          <p:cNvSpPr/>
          <p:nvPr/>
        </p:nvSpPr>
        <p:spPr>
          <a:xfrm>
            <a:off x="1733781" y="4589717"/>
            <a:ext cx="533956" cy="245315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Left Arrow 7"/>
          <p:cNvSpPr/>
          <p:nvPr/>
        </p:nvSpPr>
        <p:spPr>
          <a:xfrm>
            <a:off x="2741172" y="4945990"/>
            <a:ext cx="533956" cy="245315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Left Arrow 8"/>
          <p:cNvSpPr/>
          <p:nvPr/>
        </p:nvSpPr>
        <p:spPr>
          <a:xfrm>
            <a:off x="3748563" y="4945990"/>
            <a:ext cx="533956" cy="245315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Left Arrow 9"/>
          <p:cNvSpPr/>
          <p:nvPr/>
        </p:nvSpPr>
        <p:spPr>
          <a:xfrm>
            <a:off x="4755954" y="4589717"/>
            <a:ext cx="533956" cy="245315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Left Arrow 10"/>
          <p:cNvSpPr/>
          <p:nvPr/>
        </p:nvSpPr>
        <p:spPr>
          <a:xfrm>
            <a:off x="5763345" y="4589717"/>
            <a:ext cx="533956" cy="245315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7097949" y="3753487"/>
          <a:ext cx="1588851" cy="185420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15888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OUTPUT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(3,3)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010456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787287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R=1,4,3,6,9,14,1,7,11</a:t>
            </a:r>
          </a:p>
          <a:p>
            <a:pPr marL="0" indent="0">
              <a:buNone/>
            </a:pPr>
            <a:r>
              <a:rPr lang="en-US" sz="2000" dirty="0"/>
              <a:t>S=2,3,7,12,9,8,4,15,6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R1 = 1,3,4		R2 = 6,9,14		R3 = 1,7,11</a:t>
            </a:r>
          </a:p>
          <a:p>
            <a:pPr marL="0" indent="0">
              <a:buNone/>
            </a:pPr>
            <a:r>
              <a:rPr lang="en-US" sz="2000" dirty="0"/>
              <a:t>S1 = 2,3,7		S2 = 8,9,12		S3 = 4,6,15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0" y="4124327"/>
          <a:ext cx="6096000" cy="148336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R3</a:t>
                      </a:r>
                      <a:endParaRPr lang="en-US" b="1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S1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S3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Left Arrow 5"/>
          <p:cNvSpPr/>
          <p:nvPr/>
        </p:nvSpPr>
        <p:spPr>
          <a:xfrm>
            <a:off x="751537" y="5328277"/>
            <a:ext cx="533956" cy="245315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Left Arrow 6"/>
          <p:cNvSpPr/>
          <p:nvPr/>
        </p:nvSpPr>
        <p:spPr>
          <a:xfrm>
            <a:off x="1733781" y="4589717"/>
            <a:ext cx="533956" cy="245315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Left Arrow 7"/>
          <p:cNvSpPr/>
          <p:nvPr/>
        </p:nvSpPr>
        <p:spPr>
          <a:xfrm>
            <a:off x="2741172" y="4945990"/>
            <a:ext cx="533956" cy="245315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Left Arrow 8"/>
          <p:cNvSpPr/>
          <p:nvPr/>
        </p:nvSpPr>
        <p:spPr>
          <a:xfrm>
            <a:off x="3748563" y="4945990"/>
            <a:ext cx="533956" cy="245315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Left Arrow 9"/>
          <p:cNvSpPr/>
          <p:nvPr/>
        </p:nvSpPr>
        <p:spPr>
          <a:xfrm>
            <a:off x="4755954" y="4589717"/>
            <a:ext cx="533956" cy="245315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Left Arrow 10"/>
          <p:cNvSpPr/>
          <p:nvPr/>
        </p:nvSpPr>
        <p:spPr>
          <a:xfrm>
            <a:off x="5763345" y="4589717"/>
            <a:ext cx="533956" cy="245315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7097949" y="3753487"/>
          <a:ext cx="1588851" cy="185420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15888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OUTPUT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(3,3)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(4,4)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336147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787287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R=1,4,3,6,9,14,1,7,11</a:t>
            </a:r>
          </a:p>
          <a:p>
            <a:pPr marL="0" indent="0">
              <a:buNone/>
            </a:pPr>
            <a:r>
              <a:rPr lang="en-US" sz="2000" dirty="0"/>
              <a:t>S=2,3,7,12,9,8,4,15,6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R1 = 1,3,4		R2 = 6,9,14		R3 = 1,7,11</a:t>
            </a:r>
          </a:p>
          <a:p>
            <a:pPr marL="0" indent="0">
              <a:buNone/>
            </a:pPr>
            <a:r>
              <a:rPr lang="en-US" sz="2000" dirty="0"/>
              <a:t>S1 = 2,3,7		S2 = 8,9,12		S3 = 4,6,15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0" y="4124327"/>
          <a:ext cx="6096000" cy="148336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R3</a:t>
                      </a:r>
                      <a:endParaRPr lang="en-US" b="1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S1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S3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Left Arrow 5"/>
          <p:cNvSpPr/>
          <p:nvPr/>
        </p:nvSpPr>
        <p:spPr>
          <a:xfrm>
            <a:off x="751537" y="5328277"/>
            <a:ext cx="533956" cy="245315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Left Arrow 6"/>
          <p:cNvSpPr/>
          <p:nvPr/>
        </p:nvSpPr>
        <p:spPr>
          <a:xfrm>
            <a:off x="1733781" y="4589717"/>
            <a:ext cx="533956" cy="245315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Left Arrow 7"/>
          <p:cNvSpPr/>
          <p:nvPr/>
        </p:nvSpPr>
        <p:spPr>
          <a:xfrm>
            <a:off x="2741172" y="4945990"/>
            <a:ext cx="533956" cy="245315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Left Arrow 8"/>
          <p:cNvSpPr/>
          <p:nvPr/>
        </p:nvSpPr>
        <p:spPr>
          <a:xfrm>
            <a:off x="3748563" y="5302613"/>
            <a:ext cx="533956" cy="245315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Left Arrow 9"/>
          <p:cNvSpPr/>
          <p:nvPr/>
        </p:nvSpPr>
        <p:spPr>
          <a:xfrm>
            <a:off x="4755954" y="4589717"/>
            <a:ext cx="533956" cy="245315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Left Arrow 10"/>
          <p:cNvSpPr/>
          <p:nvPr/>
        </p:nvSpPr>
        <p:spPr>
          <a:xfrm>
            <a:off x="5763345" y="4589717"/>
            <a:ext cx="533956" cy="245315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7097949" y="3753487"/>
          <a:ext cx="1588851" cy="185420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15888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OUTPUT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(3,3)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(4,4)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141604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787287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R=1,4,3,6,9,14,1,7,11</a:t>
            </a:r>
          </a:p>
          <a:p>
            <a:pPr marL="0" indent="0">
              <a:buNone/>
            </a:pPr>
            <a:r>
              <a:rPr lang="en-US" sz="2000" dirty="0"/>
              <a:t>S=2,3,7,12,9,8,4,15,6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R1 = 1,3,4		R2 = 6,9,14		R3 = 1,7,11</a:t>
            </a:r>
          </a:p>
          <a:p>
            <a:pPr marL="0" indent="0">
              <a:buNone/>
            </a:pPr>
            <a:r>
              <a:rPr lang="en-US" sz="2000" dirty="0"/>
              <a:t>S1 = 2,3,7		S2 = 8,9,12		S3 = 4,6,15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0" y="4124327"/>
          <a:ext cx="6096000" cy="148336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R3</a:t>
                      </a:r>
                      <a:endParaRPr lang="en-US" b="1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S1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S3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Left Arrow 5"/>
          <p:cNvSpPr/>
          <p:nvPr/>
        </p:nvSpPr>
        <p:spPr>
          <a:xfrm>
            <a:off x="751537" y="5328277"/>
            <a:ext cx="533956" cy="245315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Left Arrow 6"/>
          <p:cNvSpPr/>
          <p:nvPr/>
        </p:nvSpPr>
        <p:spPr>
          <a:xfrm>
            <a:off x="1733781" y="4589717"/>
            <a:ext cx="533956" cy="245315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Left Arrow 7"/>
          <p:cNvSpPr/>
          <p:nvPr/>
        </p:nvSpPr>
        <p:spPr>
          <a:xfrm>
            <a:off x="2741172" y="4945990"/>
            <a:ext cx="533956" cy="245315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Left Arrow 8"/>
          <p:cNvSpPr/>
          <p:nvPr/>
        </p:nvSpPr>
        <p:spPr>
          <a:xfrm>
            <a:off x="3748563" y="5302613"/>
            <a:ext cx="533956" cy="245315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Left Arrow 9"/>
          <p:cNvSpPr/>
          <p:nvPr/>
        </p:nvSpPr>
        <p:spPr>
          <a:xfrm>
            <a:off x="4755954" y="4589717"/>
            <a:ext cx="533956" cy="245315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Left Arrow 10"/>
          <p:cNvSpPr/>
          <p:nvPr/>
        </p:nvSpPr>
        <p:spPr>
          <a:xfrm>
            <a:off x="5763345" y="4945990"/>
            <a:ext cx="533956" cy="245315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7097949" y="3753487"/>
          <a:ext cx="1588851" cy="185420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15888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OUTPUT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(3,3)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(4,4)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(6,6)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710586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787287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R=1,4,3,6,9,14,1,7,11</a:t>
            </a:r>
          </a:p>
          <a:p>
            <a:pPr marL="0" indent="0">
              <a:buNone/>
            </a:pPr>
            <a:r>
              <a:rPr lang="en-US" sz="2000" dirty="0"/>
              <a:t>S=2,3,7,12,9,8,4,15,6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R1 = 1,3,4		R2 = 6,9,14		R3 = 1,7,11</a:t>
            </a:r>
          </a:p>
          <a:p>
            <a:pPr marL="0" indent="0">
              <a:buNone/>
            </a:pPr>
            <a:r>
              <a:rPr lang="en-US" sz="2000" dirty="0"/>
              <a:t>S1 = 2,3,7		S2 = 8,9,12		S3 = 4,6,15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0" y="4124327"/>
          <a:ext cx="6096000" cy="148336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R3</a:t>
                      </a:r>
                      <a:endParaRPr lang="en-US" b="1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S1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S3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Left Arrow 5"/>
          <p:cNvSpPr/>
          <p:nvPr/>
        </p:nvSpPr>
        <p:spPr>
          <a:xfrm>
            <a:off x="751537" y="5328277"/>
            <a:ext cx="533956" cy="245315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Left Arrow 6"/>
          <p:cNvSpPr/>
          <p:nvPr/>
        </p:nvSpPr>
        <p:spPr>
          <a:xfrm>
            <a:off x="1733781" y="4589717"/>
            <a:ext cx="533956" cy="245315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Left Arrow 7"/>
          <p:cNvSpPr/>
          <p:nvPr/>
        </p:nvSpPr>
        <p:spPr>
          <a:xfrm>
            <a:off x="2741172" y="4945990"/>
            <a:ext cx="533956" cy="245315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Left Arrow 8"/>
          <p:cNvSpPr/>
          <p:nvPr/>
        </p:nvSpPr>
        <p:spPr>
          <a:xfrm>
            <a:off x="3748563" y="5302613"/>
            <a:ext cx="533956" cy="245315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Left Arrow 9"/>
          <p:cNvSpPr/>
          <p:nvPr/>
        </p:nvSpPr>
        <p:spPr>
          <a:xfrm>
            <a:off x="4755954" y="4589717"/>
            <a:ext cx="533956" cy="245315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Left Arrow 10"/>
          <p:cNvSpPr/>
          <p:nvPr/>
        </p:nvSpPr>
        <p:spPr>
          <a:xfrm>
            <a:off x="5763345" y="4945990"/>
            <a:ext cx="533956" cy="245315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7097949" y="3753487"/>
          <a:ext cx="1588851" cy="185420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15888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OUTPUT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(3,3)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(4,4)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(6,6)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(7,7)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85493" y="5302613"/>
            <a:ext cx="31472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prstClr val="black"/>
                </a:solidFill>
              </a:rPr>
              <a:t>…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097949" y="5763616"/>
            <a:ext cx="139390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Output in sorted order!</a:t>
            </a:r>
          </a:p>
        </p:txBody>
      </p:sp>
    </p:spTree>
    <p:extLst>
      <p:ext uri="{BB962C8B-B14F-4D97-AF65-F5344CB8AC3E}">
        <p14:creationId xmlns:p14="http://schemas.microsoft.com/office/powerpoint/2010/main" val="1166035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D4829-9DE7-FB4D-815C-7898F3229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Hash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487E70-0EF3-9B4B-986A-C4B978B0C1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478" y="1299117"/>
            <a:ext cx="6300439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Avoid repeated passes over S in blocked hash</a:t>
            </a:r>
          </a:p>
          <a:p>
            <a:endParaRPr lang="en-US" dirty="0"/>
          </a:p>
          <a:p>
            <a:r>
              <a:rPr lang="en-US" dirty="0"/>
              <a:t>Partition hash space into P chunks, such that hash table on each chunk of R fits into memory</a:t>
            </a:r>
          </a:p>
          <a:p>
            <a:endParaRPr lang="en-US" dirty="0"/>
          </a:p>
          <a:p>
            <a:r>
              <a:rPr lang="en-US" dirty="0"/>
              <a:t>For each chunk:</a:t>
            </a:r>
          </a:p>
          <a:p>
            <a:pPr lvl="1"/>
            <a:r>
              <a:rPr lang="en-US" dirty="0"/>
              <a:t>Scan (what’s left of)  R</a:t>
            </a:r>
          </a:p>
          <a:p>
            <a:pPr lvl="1"/>
            <a:r>
              <a:rPr lang="en-US" dirty="0"/>
              <a:t>Build hash table of records in R in chunk</a:t>
            </a:r>
          </a:p>
          <a:p>
            <a:pPr lvl="2"/>
            <a:r>
              <a:rPr lang="en-US" dirty="0"/>
              <a:t>Writing rest of R to disk</a:t>
            </a:r>
          </a:p>
          <a:p>
            <a:pPr lvl="1"/>
            <a:r>
              <a:rPr lang="en-US" dirty="0"/>
              <a:t>Scan (what’s left of) S</a:t>
            </a:r>
          </a:p>
          <a:p>
            <a:pPr lvl="1"/>
            <a:r>
              <a:rPr lang="en-US" dirty="0"/>
              <a:t>Probe (lookup in) hash table records in S in chunk</a:t>
            </a:r>
          </a:p>
          <a:p>
            <a:pPr lvl="2"/>
            <a:r>
              <a:rPr lang="en-US" dirty="0"/>
              <a:t>Writing rest of S to disk</a:t>
            </a:r>
          </a:p>
          <a:p>
            <a:pPr lvl="1"/>
            <a:r>
              <a:rPr lang="en-US" dirty="0"/>
              <a:t>Repeat with next chunk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B3A16E-8931-484C-A99C-A5CB3AB96A87}"/>
              </a:ext>
            </a:extLst>
          </p:cNvPr>
          <p:cNvSpPr/>
          <p:nvPr/>
        </p:nvSpPr>
        <p:spPr>
          <a:xfrm>
            <a:off x="7167446" y="2177276"/>
            <a:ext cx="546409" cy="2888166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6CB7298-F08F-8440-8B6C-75DE4D0A9920}"/>
              </a:ext>
            </a:extLst>
          </p:cNvPr>
          <p:cNvSpPr/>
          <p:nvPr/>
        </p:nvSpPr>
        <p:spPr>
          <a:xfrm>
            <a:off x="8324385" y="2177276"/>
            <a:ext cx="546409" cy="2888166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05281F-A076-B24F-A268-00932584135B}"/>
              </a:ext>
            </a:extLst>
          </p:cNvPr>
          <p:cNvSpPr txBox="1"/>
          <p:nvPr/>
        </p:nvSpPr>
        <p:spPr>
          <a:xfrm>
            <a:off x="6646127" y="758283"/>
            <a:ext cx="1951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Hash function in 0…P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D1ED6C-7039-174D-8D8E-D30D3C0114B0}"/>
              </a:ext>
            </a:extLst>
          </p:cNvPr>
          <p:cNvSpPr txBox="1"/>
          <p:nvPr/>
        </p:nvSpPr>
        <p:spPr>
          <a:xfrm>
            <a:off x="4640300" y="5970485"/>
            <a:ext cx="29815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Records with hash value 0 (not necessarily contiguous)</a:t>
            </a:r>
          </a:p>
        </p:txBody>
      </p:sp>
    </p:spTree>
    <p:extLst>
      <p:ext uri="{BB962C8B-B14F-4D97-AF65-F5344CB8AC3E}">
        <p14:creationId xmlns:p14="http://schemas.microsoft.com/office/powerpoint/2010/main" val="89822415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“External” Hash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Idea: Avoid repeated passes over S in blocked hash</a:t>
            </a:r>
          </a:p>
          <a:p>
            <a:pPr marL="0" indent="0">
              <a:buNone/>
            </a:pPr>
            <a:r>
              <a:rPr lang="en-US" dirty="0"/>
              <a:t>Algorithm:</a:t>
            </a:r>
          </a:p>
          <a:p>
            <a:pPr marL="0" indent="0">
              <a:buNone/>
            </a:pPr>
            <a:r>
              <a:rPr lang="en-US" dirty="0"/>
              <a:t>	Given hash function H(x) </a:t>
            </a:r>
            <a:r>
              <a:rPr lang="en-US" dirty="0">
                <a:sym typeface="Wingdings"/>
              </a:rPr>
              <a:t> [0,…,P-1]   </a:t>
            </a:r>
            <a:r>
              <a:rPr lang="en-US" i="1" dirty="0">
                <a:solidFill>
                  <a:srgbClr val="C00000"/>
                </a:solidFill>
                <a:sym typeface="Wingdings"/>
              </a:rPr>
              <a:t>(e.g., x mod P)</a:t>
            </a:r>
          </a:p>
          <a:p>
            <a:pPr marL="0" indent="0">
              <a:buNone/>
            </a:pPr>
            <a:r>
              <a:rPr lang="en-US" dirty="0">
                <a:sym typeface="Wingdings"/>
              </a:rPr>
              <a:t>		where P is number of partitions</a:t>
            </a:r>
          </a:p>
          <a:p>
            <a:pPr marL="0" indent="0">
              <a:buNone/>
            </a:pPr>
            <a:r>
              <a:rPr lang="en-US" dirty="0">
                <a:sym typeface="Wingdings"/>
              </a:rPr>
              <a:t>	for </a:t>
            </a:r>
            <a:r>
              <a:rPr lang="en-US" dirty="0" err="1">
                <a:sym typeface="Wingdings"/>
              </a:rPr>
              <a:t>i</a:t>
            </a:r>
            <a:r>
              <a:rPr lang="en-US" dirty="0">
                <a:sym typeface="Wingdings"/>
              </a:rPr>
              <a:t> in [0,…,P-1]:</a:t>
            </a:r>
          </a:p>
          <a:p>
            <a:pPr marL="0" indent="0">
              <a:buNone/>
            </a:pPr>
            <a:r>
              <a:rPr lang="en-US" dirty="0">
                <a:sym typeface="Wingdings"/>
              </a:rPr>
              <a:t>		for each r in R:</a:t>
            </a:r>
          </a:p>
          <a:p>
            <a:pPr marL="0" indent="0">
              <a:buNone/>
            </a:pPr>
            <a:r>
              <a:rPr lang="en-US" dirty="0">
                <a:sym typeface="Wingdings"/>
              </a:rPr>
              <a:t>			if H(r)=</a:t>
            </a:r>
            <a:r>
              <a:rPr lang="en-US" dirty="0" err="1">
                <a:sym typeface="Wingdings"/>
              </a:rPr>
              <a:t>i</a:t>
            </a:r>
            <a:r>
              <a:rPr lang="en-US" dirty="0">
                <a:sym typeface="Wingdings"/>
              </a:rPr>
              <a:t>, add r to in memory hash</a:t>
            </a:r>
          </a:p>
          <a:p>
            <a:pPr marL="0" indent="0">
              <a:buNone/>
            </a:pPr>
            <a:r>
              <a:rPr lang="en-US" dirty="0">
                <a:sym typeface="Wingdings"/>
              </a:rPr>
              <a:t>			otherwise, write r back to disk in R’</a:t>
            </a:r>
          </a:p>
          <a:p>
            <a:pPr marL="0" indent="0">
              <a:buNone/>
            </a:pPr>
            <a:r>
              <a:rPr lang="en-US" dirty="0">
                <a:sym typeface="Wingdings"/>
              </a:rPr>
              <a:t>		for each s in S:</a:t>
            </a:r>
          </a:p>
          <a:p>
            <a:pPr marL="0" indent="0">
              <a:buNone/>
            </a:pPr>
            <a:r>
              <a:rPr lang="en-US" dirty="0">
                <a:sym typeface="Wingdings"/>
              </a:rPr>
              <a:t>			if H(s)=</a:t>
            </a:r>
            <a:r>
              <a:rPr lang="en-US" dirty="0" err="1">
                <a:sym typeface="Wingdings"/>
              </a:rPr>
              <a:t>i</a:t>
            </a:r>
            <a:r>
              <a:rPr lang="en-US" dirty="0">
                <a:sym typeface="Wingdings"/>
              </a:rPr>
              <a:t>, lookup s in hash, output matches</a:t>
            </a:r>
          </a:p>
          <a:p>
            <a:pPr marL="0" indent="0">
              <a:buNone/>
            </a:pPr>
            <a:r>
              <a:rPr lang="en-US" dirty="0">
                <a:sym typeface="Wingdings"/>
              </a:rPr>
              <a:t>			otherwise, write s back to disk in S’</a:t>
            </a:r>
          </a:p>
          <a:p>
            <a:pPr marL="0" indent="0">
              <a:buNone/>
            </a:pPr>
            <a:r>
              <a:rPr lang="en-US" dirty="0">
                <a:sym typeface="Wingdings"/>
              </a:rPr>
              <a:t>		replace R with R’, S with S’</a:t>
            </a:r>
          </a:p>
          <a:p>
            <a:pPr marL="0" indent="0">
              <a:buNone/>
            </a:pPr>
            <a:endParaRPr lang="en-US" dirty="0"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670740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36466-0290-DF45-9989-CF6A347DD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Illustration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2BBE0D3-E38D-2F4E-AAD1-6D8D5FB2A1C4}"/>
              </a:ext>
            </a:extLst>
          </p:cNvPr>
          <p:cNvSpPr/>
          <p:nvPr/>
        </p:nvSpPr>
        <p:spPr>
          <a:xfrm>
            <a:off x="2093642" y="1890674"/>
            <a:ext cx="546409" cy="2888166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654288A-B337-354C-B93A-D4E205DF6483}"/>
              </a:ext>
            </a:extLst>
          </p:cNvPr>
          <p:cNvSpPr/>
          <p:nvPr/>
        </p:nvSpPr>
        <p:spPr>
          <a:xfrm>
            <a:off x="6217514" y="1821417"/>
            <a:ext cx="546409" cy="2888166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2291ED-9B8C-914A-933B-C4A4FFB1B6A7}"/>
              </a:ext>
            </a:extLst>
          </p:cNvPr>
          <p:cNvSpPr txBox="1"/>
          <p:nvPr/>
        </p:nvSpPr>
        <p:spPr>
          <a:xfrm>
            <a:off x="6411951" y="522972"/>
            <a:ext cx="1951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Hash function in 0…P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9E7336-9A32-8549-9D9E-A01FF9CA2B9C}"/>
              </a:ext>
            </a:extLst>
          </p:cNvPr>
          <p:cNvSpPr txBox="1"/>
          <p:nvPr/>
        </p:nvSpPr>
        <p:spPr>
          <a:xfrm>
            <a:off x="649559" y="536369"/>
            <a:ext cx="15277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Pass 0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FA328B-DCF4-A84D-92C0-6F643A6E305F}"/>
              </a:ext>
            </a:extLst>
          </p:cNvPr>
          <p:cNvSpPr/>
          <p:nvPr/>
        </p:nvSpPr>
        <p:spPr>
          <a:xfrm>
            <a:off x="4151046" y="2020315"/>
            <a:ext cx="546409" cy="749920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C332E91-34F7-0947-9C26-22309BBDDE5D}"/>
              </a:ext>
            </a:extLst>
          </p:cNvPr>
          <p:cNvCxnSpPr>
            <a:cxnSpLocks/>
          </p:cNvCxnSpPr>
          <p:nvPr/>
        </p:nvCxnSpPr>
        <p:spPr>
          <a:xfrm>
            <a:off x="2640051" y="2033787"/>
            <a:ext cx="1510995" cy="582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ADA9DA6-9CCD-9746-A477-3602D2D26AE1}"/>
              </a:ext>
            </a:extLst>
          </p:cNvPr>
          <p:cNvCxnSpPr>
            <a:cxnSpLocks/>
          </p:cNvCxnSpPr>
          <p:nvPr/>
        </p:nvCxnSpPr>
        <p:spPr>
          <a:xfrm flipV="1">
            <a:off x="2661656" y="2235103"/>
            <a:ext cx="1489390" cy="31668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5071042-2335-724C-AACC-91C777DDC8CD}"/>
              </a:ext>
            </a:extLst>
          </p:cNvPr>
          <p:cNvCxnSpPr>
            <a:cxnSpLocks/>
            <a:endCxn id="10" idx="1"/>
          </p:cNvCxnSpPr>
          <p:nvPr/>
        </p:nvCxnSpPr>
        <p:spPr>
          <a:xfrm flipV="1">
            <a:off x="2640051" y="2395275"/>
            <a:ext cx="1510995" cy="10956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538B439-39C9-2E4E-9E8D-D224EF053D73}"/>
              </a:ext>
            </a:extLst>
          </p:cNvPr>
          <p:cNvCxnSpPr>
            <a:cxnSpLocks/>
          </p:cNvCxnSpPr>
          <p:nvPr/>
        </p:nvCxnSpPr>
        <p:spPr>
          <a:xfrm flipV="1">
            <a:off x="2640051" y="2601794"/>
            <a:ext cx="1510995" cy="176189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618C745C-640B-0447-BB23-3E6DA55BED7D}"/>
              </a:ext>
            </a:extLst>
          </p:cNvPr>
          <p:cNvSpPr txBox="1"/>
          <p:nvPr/>
        </p:nvSpPr>
        <p:spPr>
          <a:xfrm>
            <a:off x="3852050" y="2984341"/>
            <a:ext cx="1483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Records in R with H(r) = 0</a:t>
            </a:r>
          </a:p>
        </p:txBody>
      </p:sp>
      <p:sp>
        <p:nvSpPr>
          <p:cNvPr id="21" name="Down Arrow 20">
            <a:extLst>
              <a:ext uri="{FF2B5EF4-FFF2-40B4-BE49-F238E27FC236}">
                <a16:creationId xmlns:a16="http://schemas.microsoft.com/office/drawing/2014/main" id="{FCE9AC9A-4A7D-084C-8C56-DB4A9733FB6F}"/>
              </a:ext>
            </a:extLst>
          </p:cNvPr>
          <p:cNvSpPr/>
          <p:nvPr/>
        </p:nvSpPr>
        <p:spPr>
          <a:xfrm>
            <a:off x="1303991" y="1948673"/>
            <a:ext cx="278781" cy="2757139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491E66B-E0FF-EE41-97EB-0F18DC7F132C}"/>
              </a:ext>
            </a:extLst>
          </p:cNvPr>
          <p:cNvSpPr txBox="1"/>
          <p:nvPr/>
        </p:nvSpPr>
        <p:spPr>
          <a:xfrm>
            <a:off x="918578" y="1520997"/>
            <a:ext cx="1483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Scan of 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819A0FA-C977-434B-B262-10D32CB03324}"/>
              </a:ext>
            </a:extLst>
          </p:cNvPr>
          <p:cNvSpPr txBox="1"/>
          <p:nvPr/>
        </p:nvSpPr>
        <p:spPr>
          <a:xfrm>
            <a:off x="3395548" y="1471624"/>
            <a:ext cx="2308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In memory hash table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E9DFDD5-2463-0E4A-92B3-B6C33E0F179C}"/>
              </a:ext>
            </a:extLst>
          </p:cNvPr>
          <p:cNvSpPr/>
          <p:nvPr/>
        </p:nvSpPr>
        <p:spPr>
          <a:xfrm>
            <a:off x="5556794" y="5270791"/>
            <a:ext cx="2361271" cy="549662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S’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8B60C00-E4A5-FE48-8356-A07C7A93A4FB}"/>
              </a:ext>
            </a:extLst>
          </p:cNvPr>
          <p:cNvSpPr txBox="1"/>
          <p:nvPr/>
        </p:nvSpPr>
        <p:spPr>
          <a:xfrm>
            <a:off x="5507320" y="5959881"/>
            <a:ext cx="25132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Remainder of S </a:t>
            </a:r>
          </a:p>
          <a:p>
            <a:r>
              <a:rPr lang="en-US" dirty="0"/>
              <a:t>(Records with H(s) &gt; 0</a:t>
            </a:r>
          </a:p>
        </p:txBody>
      </p:sp>
      <p:sp>
        <p:nvSpPr>
          <p:cNvPr id="28" name="Down Arrow 27">
            <a:extLst>
              <a:ext uri="{FF2B5EF4-FFF2-40B4-BE49-F238E27FC236}">
                <a16:creationId xmlns:a16="http://schemas.microsoft.com/office/drawing/2014/main" id="{CFD07986-F0C1-2341-A9DD-93B7B3B6C6ED}"/>
              </a:ext>
            </a:extLst>
          </p:cNvPr>
          <p:cNvSpPr/>
          <p:nvPr/>
        </p:nvSpPr>
        <p:spPr>
          <a:xfrm>
            <a:off x="7170944" y="1831059"/>
            <a:ext cx="278781" cy="2757139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340C72C-F7CA-8341-8891-E52D545DA7AB}"/>
              </a:ext>
            </a:extLst>
          </p:cNvPr>
          <p:cNvSpPr txBox="1"/>
          <p:nvPr/>
        </p:nvSpPr>
        <p:spPr>
          <a:xfrm>
            <a:off x="6867060" y="1461727"/>
            <a:ext cx="1483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Scan of S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AF7F376E-F0CD-E846-B51E-153DBF2957B7}"/>
              </a:ext>
            </a:extLst>
          </p:cNvPr>
          <p:cNvGrpSpPr/>
          <p:nvPr/>
        </p:nvGrpSpPr>
        <p:grpSpPr>
          <a:xfrm>
            <a:off x="1115112" y="5250893"/>
            <a:ext cx="2918121" cy="1312916"/>
            <a:chOff x="1115112" y="5250893"/>
            <a:chExt cx="2918121" cy="1312916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7F80CE9-8D9A-6747-8C82-7167904A90BB}"/>
                </a:ext>
              </a:extLst>
            </p:cNvPr>
            <p:cNvSpPr txBox="1"/>
            <p:nvPr/>
          </p:nvSpPr>
          <p:spPr>
            <a:xfrm>
              <a:off x="1115112" y="5917478"/>
              <a:ext cx="29181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Remainder of R </a:t>
              </a:r>
            </a:p>
            <a:p>
              <a:r>
                <a:rPr lang="en-US" dirty="0"/>
                <a:t>(Records with H(r) &gt; 0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551C634-74A8-E14C-947D-F749860A896E}"/>
                </a:ext>
              </a:extLst>
            </p:cNvPr>
            <p:cNvSpPr/>
            <p:nvPr/>
          </p:nvSpPr>
          <p:spPr>
            <a:xfrm>
              <a:off x="1186209" y="5250893"/>
              <a:ext cx="2361271" cy="549662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R’</a:t>
              </a:r>
            </a:p>
          </p:txBody>
        </p:sp>
      </p:grpSp>
      <p:sp>
        <p:nvSpPr>
          <p:cNvPr id="41" name="Down Arrow 40">
            <a:extLst>
              <a:ext uri="{FF2B5EF4-FFF2-40B4-BE49-F238E27FC236}">
                <a16:creationId xmlns:a16="http://schemas.microsoft.com/office/drawing/2014/main" id="{6FC1BF81-A012-8544-87A1-3842EC21E523}"/>
              </a:ext>
            </a:extLst>
          </p:cNvPr>
          <p:cNvSpPr/>
          <p:nvPr/>
        </p:nvSpPr>
        <p:spPr>
          <a:xfrm>
            <a:off x="2177276" y="4579377"/>
            <a:ext cx="354051" cy="678385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D508FC07-310B-AC4A-AB89-12DA9939E976}"/>
              </a:ext>
            </a:extLst>
          </p:cNvPr>
          <p:cNvGrpSpPr/>
          <p:nvPr/>
        </p:nvGrpSpPr>
        <p:grpSpPr>
          <a:xfrm flipH="1">
            <a:off x="4706520" y="2091990"/>
            <a:ext cx="1552453" cy="2044655"/>
            <a:chOff x="2750992" y="2244390"/>
            <a:chExt cx="1552453" cy="2044655"/>
          </a:xfrm>
        </p:grpSpPr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C4F4F851-C16C-7143-B62E-46DE5B8F24F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50992" y="2244390"/>
              <a:ext cx="1552452" cy="50668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AC95242C-758E-CC45-BD98-22FAED57560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92451" y="2387504"/>
              <a:ext cx="1510994" cy="60980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623DADF4-7AB8-CC4C-8FB2-2AC330BF7DC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23120" y="2547675"/>
              <a:ext cx="1480324" cy="174137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Down Arrow 47">
            <a:extLst>
              <a:ext uri="{FF2B5EF4-FFF2-40B4-BE49-F238E27FC236}">
                <a16:creationId xmlns:a16="http://schemas.microsoft.com/office/drawing/2014/main" id="{DCDF9D45-8573-6C4E-A813-2C956E6098B4}"/>
              </a:ext>
            </a:extLst>
          </p:cNvPr>
          <p:cNvSpPr/>
          <p:nvPr/>
        </p:nvSpPr>
        <p:spPr>
          <a:xfrm>
            <a:off x="6313692" y="4588198"/>
            <a:ext cx="354051" cy="678385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13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9" grpId="0"/>
      <p:bldP spid="21" grpId="0" animBg="1"/>
      <p:bldP spid="22" grpId="0"/>
      <p:bldP spid="24" grpId="0"/>
      <p:bldP spid="26" grpId="0" animBg="1"/>
      <p:bldP spid="27" grpId="0"/>
      <p:bldP spid="28" grpId="0" animBg="1"/>
      <p:bldP spid="29" grpId="0"/>
      <p:bldP spid="41" grpId="0" animBg="1"/>
      <p:bldP spid="48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36466-0290-DF45-9989-CF6A347DD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Illustration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2BBE0D3-E38D-2F4E-AAD1-6D8D5FB2A1C4}"/>
              </a:ext>
            </a:extLst>
          </p:cNvPr>
          <p:cNvSpPr/>
          <p:nvPr/>
        </p:nvSpPr>
        <p:spPr>
          <a:xfrm>
            <a:off x="2093642" y="1679369"/>
            <a:ext cx="546409" cy="2888166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654288A-B337-354C-B93A-D4E205DF6483}"/>
              </a:ext>
            </a:extLst>
          </p:cNvPr>
          <p:cNvSpPr/>
          <p:nvPr/>
        </p:nvSpPr>
        <p:spPr>
          <a:xfrm>
            <a:off x="6230745" y="1679369"/>
            <a:ext cx="546409" cy="2888166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2291ED-9B8C-914A-933B-C4A4FFB1B6A7}"/>
              </a:ext>
            </a:extLst>
          </p:cNvPr>
          <p:cNvSpPr txBox="1"/>
          <p:nvPr/>
        </p:nvSpPr>
        <p:spPr>
          <a:xfrm>
            <a:off x="6411951" y="522972"/>
            <a:ext cx="1951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Hash function in 0…P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9E7336-9A32-8549-9D9E-A01FF9CA2B9C}"/>
              </a:ext>
            </a:extLst>
          </p:cNvPr>
          <p:cNvSpPr txBox="1"/>
          <p:nvPr/>
        </p:nvSpPr>
        <p:spPr>
          <a:xfrm>
            <a:off x="649559" y="536369"/>
            <a:ext cx="15277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Pass 0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E9DFDD5-2463-0E4A-92B3-B6C33E0F179C}"/>
              </a:ext>
            </a:extLst>
          </p:cNvPr>
          <p:cNvSpPr/>
          <p:nvPr/>
        </p:nvSpPr>
        <p:spPr>
          <a:xfrm>
            <a:off x="5323315" y="5059978"/>
            <a:ext cx="2361271" cy="549662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S’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551C634-74A8-E14C-947D-F749860A896E}"/>
              </a:ext>
            </a:extLst>
          </p:cNvPr>
          <p:cNvSpPr/>
          <p:nvPr/>
        </p:nvSpPr>
        <p:spPr>
          <a:xfrm>
            <a:off x="1186209" y="5039588"/>
            <a:ext cx="2361271" cy="549662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R’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4E8F8C-6248-9A4A-B6B9-CBE3DDFC5BD9}"/>
              </a:ext>
            </a:extLst>
          </p:cNvPr>
          <p:cNvSpPr txBox="1"/>
          <p:nvPr/>
        </p:nvSpPr>
        <p:spPr>
          <a:xfrm>
            <a:off x="2133368" y="2938294"/>
            <a:ext cx="506684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R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A63FF71-2C29-0B40-B81A-AD7F20AE806E}"/>
              </a:ext>
            </a:extLst>
          </p:cNvPr>
          <p:cNvSpPr txBox="1"/>
          <p:nvPr/>
        </p:nvSpPr>
        <p:spPr>
          <a:xfrm>
            <a:off x="6256529" y="2948735"/>
            <a:ext cx="506684" cy="36933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2657006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0 L -4.16667E-6 -0.3296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48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22222E-6 L -4.72222E-6 -0.3296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48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6" grpId="0" animBg="1"/>
      <p:bldP spid="26" grpId="1" animBg="1"/>
      <p:bldP spid="23" grpId="0" animBg="1"/>
      <p:bldP spid="23" grpId="1" animBg="1"/>
      <p:bldP spid="3" grpId="0" animBg="1"/>
      <p:bldP spid="30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36466-0290-DF45-9989-CF6A347DD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Illustration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2BBE0D3-E38D-2F4E-AAD1-6D8D5FB2A1C4}"/>
              </a:ext>
            </a:extLst>
          </p:cNvPr>
          <p:cNvSpPr/>
          <p:nvPr/>
        </p:nvSpPr>
        <p:spPr>
          <a:xfrm>
            <a:off x="2093642" y="1890674"/>
            <a:ext cx="546409" cy="235583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654288A-B337-354C-B93A-D4E205DF6483}"/>
              </a:ext>
            </a:extLst>
          </p:cNvPr>
          <p:cNvSpPr/>
          <p:nvPr/>
        </p:nvSpPr>
        <p:spPr>
          <a:xfrm>
            <a:off x="6217514" y="1821417"/>
            <a:ext cx="546409" cy="2355838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2291ED-9B8C-914A-933B-C4A4FFB1B6A7}"/>
              </a:ext>
            </a:extLst>
          </p:cNvPr>
          <p:cNvSpPr txBox="1"/>
          <p:nvPr/>
        </p:nvSpPr>
        <p:spPr>
          <a:xfrm>
            <a:off x="6411951" y="522972"/>
            <a:ext cx="1951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Hash function in 0…P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9E7336-9A32-8549-9D9E-A01FF9CA2B9C}"/>
              </a:ext>
            </a:extLst>
          </p:cNvPr>
          <p:cNvSpPr txBox="1"/>
          <p:nvPr/>
        </p:nvSpPr>
        <p:spPr>
          <a:xfrm>
            <a:off x="649559" y="536369"/>
            <a:ext cx="15277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Pass 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FA328B-DCF4-A84D-92C0-6F643A6E305F}"/>
              </a:ext>
            </a:extLst>
          </p:cNvPr>
          <p:cNvSpPr/>
          <p:nvPr/>
        </p:nvSpPr>
        <p:spPr>
          <a:xfrm>
            <a:off x="4151046" y="2020315"/>
            <a:ext cx="546409" cy="749920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C332E91-34F7-0947-9C26-22309BBDDE5D}"/>
              </a:ext>
            </a:extLst>
          </p:cNvPr>
          <p:cNvCxnSpPr>
            <a:cxnSpLocks/>
          </p:cNvCxnSpPr>
          <p:nvPr/>
        </p:nvCxnSpPr>
        <p:spPr>
          <a:xfrm>
            <a:off x="2640051" y="2033787"/>
            <a:ext cx="1510995" cy="582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ADA9DA6-9CCD-9746-A477-3602D2D26AE1}"/>
              </a:ext>
            </a:extLst>
          </p:cNvPr>
          <p:cNvCxnSpPr>
            <a:cxnSpLocks/>
          </p:cNvCxnSpPr>
          <p:nvPr/>
        </p:nvCxnSpPr>
        <p:spPr>
          <a:xfrm flipV="1">
            <a:off x="2661656" y="2235103"/>
            <a:ext cx="1489390" cy="31668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5071042-2335-724C-AACC-91C777DDC8CD}"/>
              </a:ext>
            </a:extLst>
          </p:cNvPr>
          <p:cNvCxnSpPr>
            <a:cxnSpLocks/>
            <a:endCxn id="10" idx="1"/>
          </p:cNvCxnSpPr>
          <p:nvPr/>
        </p:nvCxnSpPr>
        <p:spPr>
          <a:xfrm flipV="1">
            <a:off x="2640051" y="2395275"/>
            <a:ext cx="1510995" cy="10956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538B439-39C9-2E4E-9E8D-D224EF053D73}"/>
              </a:ext>
            </a:extLst>
          </p:cNvPr>
          <p:cNvCxnSpPr>
            <a:cxnSpLocks/>
          </p:cNvCxnSpPr>
          <p:nvPr/>
        </p:nvCxnSpPr>
        <p:spPr>
          <a:xfrm flipV="1">
            <a:off x="2670722" y="2601795"/>
            <a:ext cx="1480324" cy="143417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618C745C-640B-0447-BB23-3E6DA55BED7D}"/>
              </a:ext>
            </a:extLst>
          </p:cNvPr>
          <p:cNvSpPr txBox="1"/>
          <p:nvPr/>
        </p:nvSpPr>
        <p:spPr>
          <a:xfrm>
            <a:off x="3852050" y="2984341"/>
            <a:ext cx="1483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Records in R with H(r) = 1</a:t>
            </a:r>
          </a:p>
        </p:txBody>
      </p:sp>
      <p:sp>
        <p:nvSpPr>
          <p:cNvPr id="21" name="Down Arrow 20">
            <a:extLst>
              <a:ext uri="{FF2B5EF4-FFF2-40B4-BE49-F238E27FC236}">
                <a16:creationId xmlns:a16="http://schemas.microsoft.com/office/drawing/2014/main" id="{FCE9AC9A-4A7D-084C-8C56-DB4A9733FB6F}"/>
              </a:ext>
            </a:extLst>
          </p:cNvPr>
          <p:cNvSpPr/>
          <p:nvPr/>
        </p:nvSpPr>
        <p:spPr>
          <a:xfrm>
            <a:off x="1303991" y="1948673"/>
            <a:ext cx="278781" cy="2757139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491E66B-E0FF-EE41-97EB-0F18DC7F132C}"/>
              </a:ext>
            </a:extLst>
          </p:cNvPr>
          <p:cNvSpPr txBox="1"/>
          <p:nvPr/>
        </p:nvSpPr>
        <p:spPr>
          <a:xfrm>
            <a:off x="918578" y="1520997"/>
            <a:ext cx="1483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Scan of 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819A0FA-C977-434B-B262-10D32CB03324}"/>
              </a:ext>
            </a:extLst>
          </p:cNvPr>
          <p:cNvSpPr txBox="1"/>
          <p:nvPr/>
        </p:nvSpPr>
        <p:spPr>
          <a:xfrm>
            <a:off x="3395548" y="1471624"/>
            <a:ext cx="2308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In memory hash table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E9DFDD5-2463-0E4A-92B3-B6C33E0F179C}"/>
              </a:ext>
            </a:extLst>
          </p:cNvPr>
          <p:cNvSpPr/>
          <p:nvPr/>
        </p:nvSpPr>
        <p:spPr>
          <a:xfrm>
            <a:off x="5887159" y="4927574"/>
            <a:ext cx="1207118" cy="549662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S’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8B60C00-E4A5-FE48-8356-A07C7A93A4FB}"/>
              </a:ext>
            </a:extLst>
          </p:cNvPr>
          <p:cNvSpPr txBox="1"/>
          <p:nvPr/>
        </p:nvSpPr>
        <p:spPr>
          <a:xfrm>
            <a:off x="5507331" y="5620872"/>
            <a:ext cx="25132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Remainder of S </a:t>
            </a:r>
          </a:p>
          <a:p>
            <a:r>
              <a:rPr lang="en-US" dirty="0"/>
              <a:t>(Records with H(s) &gt; 1</a:t>
            </a:r>
          </a:p>
        </p:txBody>
      </p:sp>
      <p:sp>
        <p:nvSpPr>
          <p:cNvPr id="28" name="Down Arrow 27">
            <a:extLst>
              <a:ext uri="{FF2B5EF4-FFF2-40B4-BE49-F238E27FC236}">
                <a16:creationId xmlns:a16="http://schemas.microsoft.com/office/drawing/2014/main" id="{CFD07986-F0C1-2341-A9DD-93B7B3B6C6ED}"/>
              </a:ext>
            </a:extLst>
          </p:cNvPr>
          <p:cNvSpPr/>
          <p:nvPr/>
        </p:nvSpPr>
        <p:spPr>
          <a:xfrm>
            <a:off x="7170944" y="1831059"/>
            <a:ext cx="278781" cy="2757139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340C72C-F7CA-8341-8891-E52D545DA7AB}"/>
              </a:ext>
            </a:extLst>
          </p:cNvPr>
          <p:cNvSpPr txBox="1"/>
          <p:nvPr/>
        </p:nvSpPr>
        <p:spPr>
          <a:xfrm>
            <a:off x="6867060" y="1461727"/>
            <a:ext cx="1483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Scan of S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AF7F376E-F0CD-E846-B51E-153DBF2957B7}"/>
              </a:ext>
            </a:extLst>
          </p:cNvPr>
          <p:cNvGrpSpPr/>
          <p:nvPr/>
        </p:nvGrpSpPr>
        <p:grpSpPr>
          <a:xfrm>
            <a:off x="1123464" y="4996695"/>
            <a:ext cx="2918121" cy="1302971"/>
            <a:chOff x="1115112" y="5260838"/>
            <a:chExt cx="2918121" cy="1302971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7F80CE9-8D9A-6747-8C82-7167904A90BB}"/>
                </a:ext>
              </a:extLst>
            </p:cNvPr>
            <p:cNvSpPr txBox="1"/>
            <p:nvPr/>
          </p:nvSpPr>
          <p:spPr>
            <a:xfrm>
              <a:off x="1115112" y="5917478"/>
              <a:ext cx="29181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Remainder of R </a:t>
              </a:r>
            </a:p>
            <a:p>
              <a:r>
                <a:rPr lang="en-US" dirty="0"/>
                <a:t>(Records with H(r) &gt; 1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551C634-74A8-E14C-947D-F749860A896E}"/>
                </a:ext>
              </a:extLst>
            </p:cNvPr>
            <p:cNvSpPr/>
            <p:nvPr/>
          </p:nvSpPr>
          <p:spPr>
            <a:xfrm>
              <a:off x="1858767" y="5260838"/>
              <a:ext cx="991067" cy="549662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R’</a:t>
              </a:r>
            </a:p>
          </p:txBody>
        </p:sp>
      </p:grpSp>
      <p:sp>
        <p:nvSpPr>
          <p:cNvPr id="41" name="Down Arrow 40">
            <a:extLst>
              <a:ext uri="{FF2B5EF4-FFF2-40B4-BE49-F238E27FC236}">
                <a16:creationId xmlns:a16="http://schemas.microsoft.com/office/drawing/2014/main" id="{6FC1BF81-A012-8544-87A1-3842EC21E523}"/>
              </a:ext>
            </a:extLst>
          </p:cNvPr>
          <p:cNvSpPr/>
          <p:nvPr/>
        </p:nvSpPr>
        <p:spPr>
          <a:xfrm>
            <a:off x="2185628" y="4315234"/>
            <a:ext cx="354051" cy="678385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D508FC07-310B-AC4A-AB89-12DA9939E976}"/>
              </a:ext>
            </a:extLst>
          </p:cNvPr>
          <p:cNvGrpSpPr/>
          <p:nvPr/>
        </p:nvGrpSpPr>
        <p:grpSpPr>
          <a:xfrm flipH="1">
            <a:off x="4706520" y="2091990"/>
            <a:ext cx="1552453" cy="2044655"/>
            <a:chOff x="2750992" y="2244390"/>
            <a:chExt cx="1552453" cy="2044655"/>
          </a:xfrm>
        </p:grpSpPr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C4F4F851-C16C-7143-B62E-46DE5B8F24F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50992" y="2244390"/>
              <a:ext cx="1552452" cy="50668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AC95242C-758E-CC45-BD98-22FAED57560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92451" y="2387504"/>
              <a:ext cx="1510994" cy="60980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623DADF4-7AB8-CC4C-8FB2-2AC330BF7DC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23120" y="2547675"/>
              <a:ext cx="1480324" cy="174137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Down Arrow 47">
            <a:extLst>
              <a:ext uri="{FF2B5EF4-FFF2-40B4-BE49-F238E27FC236}">
                <a16:creationId xmlns:a16="http://schemas.microsoft.com/office/drawing/2014/main" id="{DCDF9D45-8573-6C4E-A813-2C956E6098B4}"/>
              </a:ext>
            </a:extLst>
          </p:cNvPr>
          <p:cNvSpPr/>
          <p:nvPr/>
        </p:nvSpPr>
        <p:spPr>
          <a:xfrm>
            <a:off x="6313703" y="4249189"/>
            <a:ext cx="354051" cy="678385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B8CDEB-3F97-1C4A-95B5-5ACD9AD55F64}"/>
              </a:ext>
            </a:extLst>
          </p:cNvPr>
          <p:cNvSpPr txBox="1"/>
          <p:nvPr/>
        </p:nvSpPr>
        <p:spPr>
          <a:xfrm>
            <a:off x="3458262" y="6424759"/>
            <a:ext cx="3032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Repeat for P passes</a:t>
            </a:r>
          </a:p>
        </p:txBody>
      </p:sp>
    </p:spTree>
    <p:extLst>
      <p:ext uri="{BB962C8B-B14F-4D97-AF65-F5344CB8AC3E}">
        <p14:creationId xmlns:p14="http://schemas.microsoft.com/office/powerpoint/2010/main" val="543318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9" grpId="0"/>
      <p:bldP spid="21" grpId="0" animBg="1"/>
      <p:bldP spid="22" grpId="0"/>
      <p:bldP spid="24" grpId="0"/>
      <p:bldP spid="26" grpId="0" animBg="1"/>
      <p:bldP spid="27" grpId="0"/>
      <p:bldP spid="28" grpId="0" animBg="1"/>
      <p:bldP spid="29" grpId="0"/>
      <p:bldP spid="41" grpId="0" animBg="1"/>
      <p:bldP spid="48" grpId="0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AABAF-88B5-1148-84D9-F766E780B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Unclustered</a:t>
            </a:r>
            <a:r>
              <a:rPr lang="en-US" dirty="0"/>
              <a:t> Index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A0FF558-D862-234D-A9F0-62CB1D67007A}"/>
              </a:ext>
            </a:extLst>
          </p:cNvPr>
          <p:cNvGraphicFramePr>
            <a:graphicFrameLocks noGrp="1"/>
          </p:cNvGraphicFramePr>
          <p:nvPr/>
        </p:nvGraphicFramePr>
        <p:xfrm>
          <a:off x="1638299" y="4311649"/>
          <a:ext cx="1647826" cy="264081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28000">
                  <a:extLst>
                    <a:ext uri="{9D8B030D-6E8A-4147-A177-3AD203B41FA5}">
                      <a16:colId xmlns:a16="http://schemas.microsoft.com/office/drawing/2014/main" val="4160385226"/>
                    </a:ext>
                  </a:extLst>
                </a:gridCol>
                <a:gridCol w="322592">
                  <a:extLst>
                    <a:ext uri="{9D8B030D-6E8A-4147-A177-3AD203B41FA5}">
                      <a16:colId xmlns:a16="http://schemas.microsoft.com/office/drawing/2014/main" val="3258426808"/>
                    </a:ext>
                  </a:extLst>
                </a:gridCol>
                <a:gridCol w="296035">
                  <a:extLst>
                    <a:ext uri="{9D8B030D-6E8A-4147-A177-3AD203B41FA5}">
                      <a16:colId xmlns:a16="http://schemas.microsoft.com/office/drawing/2014/main" val="834841171"/>
                    </a:ext>
                  </a:extLst>
                </a:gridCol>
                <a:gridCol w="244025">
                  <a:extLst>
                    <a:ext uri="{9D8B030D-6E8A-4147-A177-3AD203B41FA5}">
                      <a16:colId xmlns:a16="http://schemas.microsoft.com/office/drawing/2014/main" val="1328033870"/>
                    </a:ext>
                  </a:extLst>
                </a:gridCol>
                <a:gridCol w="257174">
                  <a:extLst>
                    <a:ext uri="{9D8B030D-6E8A-4147-A177-3AD203B41FA5}">
                      <a16:colId xmlns:a16="http://schemas.microsoft.com/office/drawing/2014/main" val="1028948975"/>
                    </a:ext>
                  </a:extLst>
                </a:gridCol>
              </a:tblGrid>
              <a:tr h="880270">
                <a:tc>
                  <a:txBody>
                    <a:bodyPr/>
                    <a:lstStyle/>
                    <a:p>
                      <a:r>
                        <a:rPr lang="en-US" dirty="0" err="1"/>
                        <a:t>Hdr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1770384"/>
                  </a:ext>
                </a:extLst>
              </a:tr>
              <a:tr h="8802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3637074"/>
                  </a:ext>
                </a:extLst>
              </a:tr>
              <a:tr h="8802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7372548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1582814-3131-B947-A532-B036694BDB3E}"/>
              </a:ext>
            </a:extLst>
          </p:cNvPr>
          <p:cNvGraphicFramePr>
            <a:graphicFrameLocks noGrp="1"/>
          </p:cNvGraphicFramePr>
          <p:nvPr/>
        </p:nvGraphicFramePr>
        <p:xfrm>
          <a:off x="3733799" y="4349749"/>
          <a:ext cx="1703875" cy="24638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78143">
                  <a:extLst>
                    <a:ext uri="{9D8B030D-6E8A-4147-A177-3AD203B41FA5}">
                      <a16:colId xmlns:a16="http://schemas.microsoft.com/office/drawing/2014/main" val="4160385226"/>
                    </a:ext>
                  </a:extLst>
                </a:gridCol>
                <a:gridCol w="353243">
                  <a:extLst>
                    <a:ext uri="{9D8B030D-6E8A-4147-A177-3AD203B41FA5}">
                      <a16:colId xmlns:a16="http://schemas.microsoft.com/office/drawing/2014/main" val="3258426808"/>
                    </a:ext>
                  </a:extLst>
                </a:gridCol>
                <a:gridCol w="324163">
                  <a:extLst>
                    <a:ext uri="{9D8B030D-6E8A-4147-A177-3AD203B41FA5}">
                      <a16:colId xmlns:a16="http://schemas.microsoft.com/office/drawing/2014/main" val="834841171"/>
                    </a:ext>
                  </a:extLst>
                </a:gridCol>
                <a:gridCol w="324163">
                  <a:extLst>
                    <a:ext uri="{9D8B030D-6E8A-4147-A177-3AD203B41FA5}">
                      <a16:colId xmlns:a16="http://schemas.microsoft.com/office/drawing/2014/main" val="1328033870"/>
                    </a:ext>
                  </a:extLst>
                </a:gridCol>
                <a:gridCol w="324163">
                  <a:extLst>
                    <a:ext uri="{9D8B030D-6E8A-4147-A177-3AD203B41FA5}">
                      <a16:colId xmlns:a16="http://schemas.microsoft.com/office/drawing/2014/main" val="1028948975"/>
                    </a:ext>
                  </a:extLst>
                </a:gridCol>
              </a:tblGrid>
              <a:tr h="774700">
                <a:tc>
                  <a:txBody>
                    <a:bodyPr/>
                    <a:lstStyle/>
                    <a:p>
                      <a:r>
                        <a:rPr lang="en-US" dirty="0" err="1"/>
                        <a:t>Hdr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1770384"/>
                  </a:ext>
                </a:extLst>
              </a:tr>
              <a:tr h="7747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none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3697718"/>
                  </a:ext>
                </a:extLst>
              </a:tr>
              <a:tr h="7747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8909848"/>
                  </a:ext>
                </a:extLst>
              </a:tr>
            </a:tbl>
          </a:graphicData>
        </a:graphic>
      </p:graphicFrame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409E339B-F6F0-164D-89FF-F6656D6B68E7}"/>
              </a:ext>
            </a:extLst>
          </p:cNvPr>
          <p:cNvGraphicFramePr>
            <a:graphicFrameLocks noGrp="1"/>
          </p:cNvGraphicFramePr>
          <p:nvPr/>
        </p:nvGraphicFramePr>
        <p:xfrm>
          <a:off x="5900740" y="4359274"/>
          <a:ext cx="1703875" cy="24638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78143">
                  <a:extLst>
                    <a:ext uri="{9D8B030D-6E8A-4147-A177-3AD203B41FA5}">
                      <a16:colId xmlns:a16="http://schemas.microsoft.com/office/drawing/2014/main" val="4160385226"/>
                    </a:ext>
                  </a:extLst>
                </a:gridCol>
                <a:gridCol w="353243">
                  <a:extLst>
                    <a:ext uri="{9D8B030D-6E8A-4147-A177-3AD203B41FA5}">
                      <a16:colId xmlns:a16="http://schemas.microsoft.com/office/drawing/2014/main" val="3258426808"/>
                    </a:ext>
                  </a:extLst>
                </a:gridCol>
                <a:gridCol w="324163">
                  <a:extLst>
                    <a:ext uri="{9D8B030D-6E8A-4147-A177-3AD203B41FA5}">
                      <a16:colId xmlns:a16="http://schemas.microsoft.com/office/drawing/2014/main" val="834841171"/>
                    </a:ext>
                  </a:extLst>
                </a:gridCol>
                <a:gridCol w="324163">
                  <a:extLst>
                    <a:ext uri="{9D8B030D-6E8A-4147-A177-3AD203B41FA5}">
                      <a16:colId xmlns:a16="http://schemas.microsoft.com/office/drawing/2014/main" val="1328033870"/>
                    </a:ext>
                  </a:extLst>
                </a:gridCol>
                <a:gridCol w="324163">
                  <a:extLst>
                    <a:ext uri="{9D8B030D-6E8A-4147-A177-3AD203B41FA5}">
                      <a16:colId xmlns:a16="http://schemas.microsoft.com/office/drawing/2014/main" val="1028948975"/>
                    </a:ext>
                  </a:extLst>
                </a:gridCol>
              </a:tblGrid>
              <a:tr h="774700">
                <a:tc>
                  <a:txBody>
                    <a:bodyPr/>
                    <a:lstStyle/>
                    <a:p>
                      <a:r>
                        <a:rPr lang="en-US" dirty="0" err="1"/>
                        <a:t>Hdr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1770384"/>
                  </a:ext>
                </a:extLst>
              </a:tr>
              <a:tr h="7747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192559"/>
                  </a:ext>
                </a:extLst>
              </a:tr>
              <a:tr h="7747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6607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80D6ED40-4161-1748-9753-AE20CD90424F}"/>
              </a:ext>
            </a:extLst>
          </p:cNvPr>
          <p:cNvSpPr txBox="1"/>
          <p:nvPr/>
        </p:nvSpPr>
        <p:spPr>
          <a:xfrm>
            <a:off x="757238" y="5386388"/>
            <a:ext cx="1300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Attr1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E9B6D014-32A6-8D4B-8050-2D6B9A8798C3}"/>
              </a:ext>
            </a:extLst>
          </p:cNvPr>
          <p:cNvGraphicFramePr>
            <a:graphicFrameLocks noGrp="1"/>
          </p:cNvGraphicFramePr>
          <p:nvPr/>
        </p:nvGraphicFramePr>
        <p:xfrm>
          <a:off x="3443287" y="1528763"/>
          <a:ext cx="2343150" cy="6858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00063">
                  <a:extLst>
                    <a:ext uri="{9D8B030D-6E8A-4147-A177-3AD203B41FA5}">
                      <a16:colId xmlns:a16="http://schemas.microsoft.com/office/drawing/2014/main" val="3771890531"/>
                    </a:ext>
                  </a:extLst>
                </a:gridCol>
                <a:gridCol w="585787">
                  <a:extLst>
                    <a:ext uri="{9D8B030D-6E8A-4147-A177-3AD203B41FA5}">
                      <a16:colId xmlns:a16="http://schemas.microsoft.com/office/drawing/2014/main" val="4035150659"/>
                    </a:ext>
                  </a:extLst>
                </a:gridCol>
                <a:gridCol w="471488">
                  <a:extLst>
                    <a:ext uri="{9D8B030D-6E8A-4147-A177-3AD203B41FA5}">
                      <a16:colId xmlns:a16="http://schemas.microsoft.com/office/drawing/2014/main" val="3946909593"/>
                    </a:ext>
                  </a:extLst>
                </a:gridCol>
                <a:gridCol w="785812">
                  <a:extLst>
                    <a:ext uri="{9D8B030D-6E8A-4147-A177-3AD203B41FA5}">
                      <a16:colId xmlns:a16="http://schemas.microsoft.com/office/drawing/2014/main" val="3301915073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r>
                        <a:rPr lang="en-US" dirty="0"/>
                        <a:t>&lt;3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≥3,</a:t>
                      </a:r>
                    </a:p>
                    <a:p>
                      <a:r>
                        <a:rPr lang="en-US" dirty="0"/>
                        <a:t>&lt;5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≥5,</a:t>
                      </a:r>
                    </a:p>
                    <a:p>
                      <a:r>
                        <a:rPr lang="en-US" dirty="0"/>
                        <a:t>&lt;7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≥8,</a:t>
                      </a:r>
                    </a:p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9163901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EEBF492D-C243-9A45-9DBB-828E661132F6}"/>
              </a:ext>
            </a:extLst>
          </p:cNvPr>
          <p:cNvGraphicFramePr>
            <a:graphicFrameLocks noGrp="1"/>
          </p:cNvGraphicFramePr>
          <p:nvPr/>
        </p:nvGraphicFramePr>
        <p:xfrm>
          <a:off x="1323974" y="2452688"/>
          <a:ext cx="2105026" cy="6858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36420">
                  <a:extLst>
                    <a:ext uri="{9D8B030D-6E8A-4147-A177-3AD203B41FA5}">
                      <a16:colId xmlns:a16="http://schemas.microsoft.com/office/drawing/2014/main" val="3771890531"/>
                    </a:ext>
                  </a:extLst>
                </a:gridCol>
                <a:gridCol w="394092">
                  <a:extLst>
                    <a:ext uri="{9D8B030D-6E8A-4147-A177-3AD203B41FA5}">
                      <a16:colId xmlns:a16="http://schemas.microsoft.com/office/drawing/2014/main" val="4035150659"/>
                    </a:ext>
                  </a:extLst>
                </a:gridCol>
                <a:gridCol w="317196">
                  <a:extLst>
                    <a:ext uri="{9D8B030D-6E8A-4147-A177-3AD203B41FA5}">
                      <a16:colId xmlns:a16="http://schemas.microsoft.com/office/drawing/2014/main" val="3946909593"/>
                    </a:ext>
                  </a:extLst>
                </a:gridCol>
                <a:gridCol w="528659">
                  <a:extLst>
                    <a:ext uri="{9D8B030D-6E8A-4147-A177-3AD203B41FA5}">
                      <a16:colId xmlns:a16="http://schemas.microsoft.com/office/drawing/2014/main" val="3301915073"/>
                    </a:ext>
                  </a:extLst>
                </a:gridCol>
                <a:gridCol w="528659">
                  <a:extLst>
                    <a:ext uri="{9D8B030D-6E8A-4147-A177-3AD203B41FA5}">
                      <a16:colId xmlns:a16="http://schemas.microsoft.com/office/drawing/2014/main" val="3500537901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9163901"/>
                  </a:ext>
                </a:extLst>
              </a:tr>
            </a:tbl>
          </a:graphicData>
        </a:graphic>
      </p:graphicFrame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5E3BEC6-39B0-8644-B00F-16F16A538602}"/>
              </a:ext>
            </a:extLst>
          </p:cNvPr>
          <p:cNvCxnSpPr>
            <a:endCxn id="14" idx="0"/>
          </p:cNvCxnSpPr>
          <p:nvPr/>
        </p:nvCxnSpPr>
        <p:spPr>
          <a:xfrm flipH="1">
            <a:off x="2376487" y="2100263"/>
            <a:ext cx="1381126" cy="35242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52CF3B0-C25B-0C4E-A924-DB54EBB065F4}"/>
              </a:ext>
            </a:extLst>
          </p:cNvPr>
          <p:cNvCxnSpPr>
            <a:cxnSpLocks/>
          </p:cNvCxnSpPr>
          <p:nvPr/>
        </p:nvCxnSpPr>
        <p:spPr>
          <a:xfrm>
            <a:off x="1485900" y="3057525"/>
            <a:ext cx="3443288" cy="22860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2BDF9CC-2F75-C140-BAD1-AC37CE9488C5}"/>
              </a:ext>
            </a:extLst>
          </p:cNvPr>
          <p:cNvCxnSpPr>
            <a:cxnSpLocks/>
          </p:cNvCxnSpPr>
          <p:nvPr/>
        </p:nvCxnSpPr>
        <p:spPr>
          <a:xfrm>
            <a:off x="1857375" y="3100388"/>
            <a:ext cx="2728913" cy="222885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52D15BE-EEF4-3940-8CEC-5B47E7F448BF}"/>
              </a:ext>
            </a:extLst>
          </p:cNvPr>
          <p:cNvCxnSpPr>
            <a:cxnSpLocks/>
          </p:cNvCxnSpPr>
          <p:nvPr/>
        </p:nvCxnSpPr>
        <p:spPr>
          <a:xfrm>
            <a:off x="2200275" y="3086100"/>
            <a:ext cx="428625" cy="230028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E97765E-AA81-674F-A783-46991C554D10}"/>
              </a:ext>
            </a:extLst>
          </p:cNvPr>
          <p:cNvCxnSpPr>
            <a:cxnSpLocks/>
          </p:cNvCxnSpPr>
          <p:nvPr/>
        </p:nvCxnSpPr>
        <p:spPr>
          <a:xfrm>
            <a:off x="2586038" y="3086100"/>
            <a:ext cx="2671762" cy="222885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0F4B2690-CE32-D64A-9661-B618E014C67A}"/>
              </a:ext>
            </a:extLst>
          </p:cNvPr>
          <p:cNvCxnSpPr>
            <a:cxnSpLocks/>
          </p:cNvCxnSpPr>
          <p:nvPr/>
        </p:nvCxnSpPr>
        <p:spPr>
          <a:xfrm>
            <a:off x="3143250" y="3114675"/>
            <a:ext cx="3914775" cy="22145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7409E7AE-ACCA-F14B-A9A8-73E17FB29C4D}"/>
              </a:ext>
            </a:extLst>
          </p:cNvPr>
          <p:cNvGraphicFramePr>
            <a:graphicFrameLocks noGrp="1"/>
          </p:cNvGraphicFramePr>
          <p:nvPr/>
        </p:nvGraphicFramePr>
        <p:xfrm>
          <a:off x="3733799" y="2433638"/>
          <a:ext cx="745247" cy="6858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51155">
                  <a:extLst>
                    <a:ext uri="{9D8B030D-6E8A-4147-A177-3AD203B41FA5}">
                      <a16:colId xmlns:a16="http://schemas.microsoft.com/office/drawing/2014/main" val="3771890531"/>
                    </a:ext>
                  </a:extLst>
                </a:gridCol>
                <a:gridCol w="394092">
                  <a:extLst>
                    <a:ext uri="{9D8B030D-6E8A-4147-A177-3AD203B41FA5}">
                      <a16:colId xmlns:a16="http://schemas.microsoft.com/office/drawing/2014/main" val="4035150659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9163901"/>
                  </a:ext>
                </a:extLst>
              </a:tr>
            </a:tbl>
          </a:graphicData>
        </a:graphic>
      </p:graphicFrame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1DD80BE5-C886-1849-AC41-E2A9F9E64BA7}"/>
              </a:ext>
            </a:extLst>
          </p:cNvPr>
          <p:cNvGraphicFramePr>
            <a:graphicFrameLocks noGrp="1"/>
          </p:cNvGraphicFramePr>
          <p:nvPr/>
        </p:nvGraphicFramePr>
        <p:xfrm>
          <a:off x="4829174" y="2428876"/>
          <a:ext cx="745247" cy="6858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51155">
                  <a:extLst>
                    <a:ext uri="{9D8B030D-6E8A-4147-A177-3AD203B41FA5}">
                      <a16:colId xmlns:a16="http://schemas.microsoft.com/office/drawing/2014/main" val="3771890531"/>
                    </a:ext>
                  </a:extLst>
                </a:gridCol>
                <a:gridCol w="394092">
                  <a:extLst>
                    <a:ext uri="{9D8B030D-6E8A-4147-A177-3AD203B41FA5}">
                      <a16:colId xmlns:a16="http://schemas.microsoft.com/office/drawing/2014/main" val="4035150659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9163901"/>
                  </a:ext>
                </a:extLst>
              </a:tr>
            </a:tbl>
          </a:graphicData>
        </a:graphic>
      </p:graphicFrame>
      <p:graphicFrame>
        <p:nvGraphicFramePr>
          <p:cNvPr id="35" name="Table 34">
            <a:extLst>
              <a:ext uri="{FF2B5EF4-FFF2-40B4-BE49-F238E27FC236}">
                <a16:creationId xmlns:a16="http://schemas.microsoft.com/office/drawing/2014/main" id="{E5B27D98-8B29-9640-905B-C2A67638C2DF}"/>
              </a:ext>
            </a:extLst>
          </p:cNvPr>
          <p:cNvGraphicFramePr>
            <a:graphicFrameLocks noGrp="1"/>
          </p:cNvGraphicFramePr>
          <p:nvPr/>
        </p:nvGraphicFramePr>
        <p:xfrm>
          <a:off x="5924549" y="2409826"/>
          <a:ext cx="904514" cy="6858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14242">
                  <a:extLst>
                    <a:ext uri="{9D8B030D-6E8A-4147-A177-3AD203B41FA5}">
                      <a16:colId xmlns:a16="http://schemas.microsoft.com/office/drawing/2014/main" val="3771890531"/>
                    </a:ext>
                  </a:extLst>
                </a:gridCol>
                <a:gridCol w="295136">
                  <a:extLst>
                    <a:ext uri="{9D8B030D-6E8A-4147-A177-3AD203B41FA5}">
                      <a16:colId xmlns:a16="http://schemas.microsoft.com/office/drawing/2014/main" val="4035150659"/>
                    </a:ext>
                  </a:extLst>
                </a:gridCol>
                <a:gridCol w="295136">
                  <a:extLst>
                    <a:ext uri="{9D8B030D-6E8A-4147-A177-3AD203B41FA5}">
                      <a16:colId xmlns:a16="http://schemas.microsoft.com/office/drawing/2014/main" val="3760069070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9163901"/>
                  </a:ext>
                </a:extLst>
              </a:tr>
            </a:tbl>
          </a:graphicData>
        </a:graphic>
      </p:graphicFrame>
      <p:sp>
        <p:nvSpPr>
          <p:cNvPr id="36" name="TextBox 35">
            <a:extLst>
              <a:ext uri="{FF2B5EF4-FFF2-40B4-BE49-F238E27FC236}">
                <a16:creationId xmlns:a16="http://schemas.microsoft.com/office/drawing/2014/main" id="{6BA7AD11-5A80-A44F-88B5-9007E85AB0D8}"/>
              </a:ext>
            </a:extLst>
          </p:cNvPr>
          <p:cNvSpPr txBox="1"/>
          <p:nvPr/>
        </p:nvSpPr>
        <p:spPr>
          <a:xfrm>
            <a:off x="752475" y="6196013"/>
            <a:ext cx="1300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Attrn</a:t>
            </a:r>
            <a:endParaRPr lang="en-U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8E5E809-E10B-2A4B-98BB-ABA455471D24}"/>
              </a:ext>
            </a:extLst>
          </p:cNvPr>
          <p:cNvSpPr txBox="1"/>
          <p:nvPr/>
        </p:nvSpPr>
        <p:spPr>
          <a:xfrm rot="16200000">
            <a:off x="338137" y="5395913"/>
            <a:ext cx="1300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6A065D6-60E7-DF41-AFCB-370A440A7483}"/>
              </a:ext>
            </a:extLst>
          </p:cNvPr>
          <p:cNvSpPr txBox="1"/>
          <p:nvPr/>
        </p:nvSpPr>
        <p:spPr>
          <a:xfrm>
            <a:off x="11287125" y="141446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8959FB-F93C-6F4E-BD79-262FEF5D593B}"/>
              </a:ext>
            </a:extLst>
          </p:cNvPr>
          <p:cNvSpPr txBox="1"/>
          <p:nvPr/>
        </p:nvSpPr>
        <p:spPr>
          <a:xfrm>
            <a:off x="7407797" y="1783795"/>
            <a:ext cx="1279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Index File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C3DC99C-4161-BB41-B57A-D5ED8690B4AE}"/>
              </a:ext>
            </a:extLst>
          </p:cNvPr>
          <p:cNvSpPr txBox="1"/>
          <p:nvPr/>
        </p:nvSpPr>
        <p:spPr>
          <a:xfrm>
            <a:off x="7700946" y="4745832"/>
            <a:ext cx="1279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Heap File</a:t>
            </a:r>
          </a:p>
        </p:txBody>
      </p:sp>
    </p:spTree>
    <p:extLst>
      <p:ext uri="{BB962C8B-B14F-4D97-AF65-F5344CB8AC3E}">
        <p14:creationId xmlns:p14="http://schemas.microsoft.com/office/powerpoint/2010/main" val="273283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Hash I/O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/>
              <a:t>Suppose P=2, and hash uniformly maps tuples to partitions</a:t>
            </a:r>
          </a:p>
          <a:p>
            <a:pPr marL="400050" lvl="1" indent="0">
              <a:buNone/>
            </a:pPr>
            <a:r>
              <a:rPr lang="en-US" sz="1800" dirty="0"/>
              <a:t>Read 	|R| + |S|</a:t>
            </a:r>
          </a:p>
          <a:p>
            <a:pPr marL="400050" lvl="1" indent="0">
              <a:buNone/>
            </a:pPr>
            <a:r>
              <a:rPr lang="en-US" sz="1800" dirty="0"/>
              <a:t>Write 	1/2 (|R| + |S|)</a:t>
            </a:r>
          </a:p>
          <a:p>
            <a:pPr marL="400050" lvl="1" indent="0">
              <a:buNone/>
            </a:pPr>
            <a:r>
              <a:rPr lang="en-US" sz="1800" dirty="0"/>
              <a:t>Read 	1/2 (|R| + |S|) = 2 (|R| + |S|)</a:t>
            </a:r>
          </a:p>
          <a:p>
            <a:pPr marL="0" indent="0">
              <a:buNone/>
            </a:pPr>
            <a:r>
              <a:rPr lang="en-US" sz="1800" dirty="0"/>
              <a:t>P=3</a:t>
            </a:r>
          </a:p>
          <a:p>
            <a:pPr marL="0" indent="0">
              <a:buNone/>
            </a:pPr>
            <a:r>
              <a:rPr lang="en-US" sz="1800" dirty="0"/>
              <a:t>	Read 	|R| + |S|</a:t>
            </a:r>
          </a:p>
          <a:p>
            <a:pPr marL="0" indent="0">
              <a:buNone/>
            </a:pPr>
            <a:r>
              <a:rPr lang="en-US" sz="1800" dirty="0"/>
              <a:t>	Write 	2/3 (|R| + |S|)</a:t>
            </a:r>
          </a:p>
          <a:p>
            <a:pPr marL="0" indent="0">
              <a:buNone/>
            </a:pPr>
            <a:r>
              <a:rPr lang="en-US" sz="1800" dirty="0"/>
              <a:t>	Read 	2/3 (|R| + |S|)</a:t>
            </a:r>
          </a:p>
          <a:p>
            <a:pPr marL="0" indent="0">
              <a:buNone/>
            </a:pPr>
            <a:r>
              <a:rPr lang="en-US" sz="1800" dirty="0"/>
              <a:t>	Write 	1/3 (|R| + |S|)</a:t>
            </a:r>
          </a:p>
          <a:p>
            <a:pPr marL="0" indent="0">
              <a:buNone/>
            </a:pPr>
            <a:r>
              <a:rPr lang="en-US" sz="1800" dirty="0"/>
              <a:t>	Read 	1/3 (|R| + |S|) = 3 (|R| + |S|)</a:t>
            </a:r>
          </a:p>
          <a:p>
            <a:pPr marL="0" indent="0">
              <a:buNone/>
            </a:pPr>
            <a:r>
              <a:rPr lang="en-US" sz="1800" dirty="0"/>
              <a:t>P=4</a:t>
            </a:r>
          </a:p>
          <a:p>
            <a:pPr marL="0" indent="0">
              <a:buNone/>
            </a:pPr>
            <a:r>
              <a:rPr lang="en-US" sz="1800" dirty="0"/>
              <a:t>	|R| + |S| + 2 * (3/4 (|R| + |S|)) + 2 * (2/4 (|R| + |S|)) + 2 * (1/4 (|R| + |S|))</a:t>
            </a:r>
          </a:p>
          <a:p>
            <a:pPr marL="0" indent="0">
              <a:buNone/>
            </a:pPr>
            <a:r>
              <a:rPr lang="en-US" sz="1800" dirty="0"/>
              <a:t>	= 4 (|R| + |S|)</a:t>
            </a:r>
          </a:p>
          <a:p>
            <a:pPr marL="0" indent="0">
              <a:buNone/>
            </a:pPr>
            <a:r>
              <a:rPr lang="en-US" sz="1800" dirty="0">
                <a:sym typeface="Wingdings"/>
              </a:rPr>
              <a:t> P = n ; n * (|R| + |S|) I/</a:t>
            </a:r>
            <a:r>
              <a:rPr lang="en-US" sz="1800" dirty="0" err="1">
                <a:sym typeface="Wingdings"/>
              </a:rPr>
              <a:t>Os</a:t>
            </a:r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32673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Grace Hash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029" y="1600200"/>
            <a:ext cx="8765788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2400" dirty="0"/>
              <a:t>Algorithm:</a:t>
            </a:r>
          </a:p>
          <a:p>
            <a:pPr marL="0" indent="0">
              <a:buNone/>
            </a:pPr>
            <a:r>
              <a:rPr lang="en-US" sz="2400" u="sng" dirty="0"/>
              <a:t>Partition</a:t>
            </a:r>
            <a:r>
              <a:rPr lang="en-US" sz="2400" dirty="0"/>
              <a:t>:</a:t>
            </a:r>
          </a:p>
          <a:p>
            <a:pPr marL="0" indent="0">
              <a:buNone/>
            </a:pPr>
            <a:r>
              <a:rPr lang="en-US" sz="2400" dirty="0"/>
              <a:t>	Suppose we have P partitions, and H(x) </a:t>
            </a:r>
            <a:r>
              <a:rPr lang="en-US" sz="2400" dirty="0">
                <a:sym typeface="Wingdings"/>
              </a:rPr>
              <a:t></a:t>
            </a:r>
            <a:r>
              <a:rPr lang="en-US" sz="2400" dirty="0"/>
              <a:t> [0…P-1]</a:t>
            </a:r>
          </a:p>
          <a:p>
            <a:pPr marL="0" indent="0">
              <a:buNone/>
            </a:pPr>
            <a:r>
              <a:rPr lang="en-US" sz="2400" dirty="0"/>
              <a:t>	Choose P = |S| / M </a:t>
            </a:r>
            <a:r>
              <a:rPr lang="en-US" sz="2400" dirty="0">
                <a:sym typeface="Wingdings"/>
              </a:rPr>
              <a:t> P ≤ </a:t>
            </a:r>
            <a:r>
              <a:rPr lang="en-US" sz="2400" dirty="0" err="1">
                <a:sym typeface="Wingdings"/>
              </a:rPr>
              <a:t>sqrt</a:t>
            </a:r>
            <a:r>
              <a:rPr lang="en-US" sz="2400" dirty="0">
                <a:sym typeface="Wingdings"/>
              </a:rPr>
              <a:t>(|S|)  </a:t>
            </a:r>
            <a:r>
              <a:rPr lang="en-US" sz="2400" i="1" dirty="0">
                <a:solidFill>
                  <a:srgbClr val="C00000"/>
                </a:solidFill>
                <a:sym typeface="Wingdings"/>
              </a:rPr>
              <a:t>//may need to leave a little slop for imperfect hashing</a:t>
            </a:r>
            <a:endParaRPr lang="en-US" sz="2400" i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2400" dirty="0"/>
              <a:t>	Allocate P 1-page output buffers, and P output files for R</a:t>
            </a:r>
          </a:p>
          <a:p>
            <a:pPr marL="0" indent="0">
              <a:buNone/>
            </a:pPr>
            <a:r>
              <a:rPr lang="en-US" sz="2400" dirty="0"/>
              <a:t>	For each r in R:</a:t>
            </a:r>
          </a:p>
          <a:p>
            <a:pPr marL="0" indent="0">
              <a:buNone/>
            </a:pPr>
            <a:r>
              <a:rPr lang="en-US" sz="2400" dirty="0"/>
              <a:t>		Write r into buffer H(r)</a:t>
            </a:r>
          </a:p>
          <a:p>
            <a:pPr marL="0" indent="0">
              <a:buNone/>
            </a:pPr>
            <a:r>
              <a:rPr lang="en-US" sz="2400" dirty="0"/>
              <a:t>		If buffer full, append to file H(r)</a:t>
            </a:r>
          </a:p>
          <a:p>
            <a:pPr marL="0" indent="0">
              <a:buNone/>
            </a:pPr>
            <a:r>
              <a:rPr lang="en-US" sz="2400" dirty="0"/>
              <a:t>	Allocate P output files for S</a:t>
            </a:r>
          </a:p>
          <a:p>
            <a:pPr marL="0" indent="0">
              <a:buNone/>
            </a:pPr>
            <a:r>
              <a:rPr lang="en-US" sz="2400" dirty="0"/>
              <a:t>	For each s in S:</a:t>
            </a:r>
          </a:p>
          <a:p>
            <a:pPr marL="0" indent="0">
              <a:buNone/>
            </a:pPr>
            <a:r>
              <a:rPr lang="en-US" sz="2400" dirty="0"/>
              <a:t>		Write s into buffer H(s)</a:t>
            </a:r>
          </a:p>
          <a:p>
            <a:pPr marL="0" indent="0">
              <a:buNone/>
            </a:pPr>
            <a:r>
              <a:rPr lang="en-US" sz="2400" dirty="0"/>
              <a:t>		if buffer full, append to file H(s)</a:t>
            </a:r>
          </a:p>
          <a:p>
            <a:pPr marL="0" indent="0">
              <a:buNone/>
            </a:pPr>
            <a:r>
              <a:rPr lang="en-US" sz="2400" u="sng" dirty="0"/>
              <a:t>Join:</a:t>
            </a:r>
          </a:p>
          <a:p>
            <a:pPr marL="0" indent="0">
              <a:buNone/>
            </a:pPr>
            <a:r>
              <a:rPr lang="en-US" sz="2400" dirty="0"/>
              <a:t>	For </a:t>
            </a:r>
            <a:r>
              <a:rPr lang="en-US" sz="2400" dirty="0" err="1"/>
              <a:t>i</a:t>
            </a:r>
            <a:r>
              <a:rPr lang="en-US" sz="2400" dirty="0"/>
              <a:t> in [0,…,P-1]</a:t>
            </a:r>
          </a:p>
          <a:p>
            <a:pPr marL="0" indent="0">
              <a:buNone/>
            </a:pPr>
            <a:r>
              <a:rPr lang="en-US" sz="2400" dirty="0"/>
              <a:t>		Read file </a:t>
            </a:r>
            <a:r>
              <a:rPr lang="en-US" sz="2400" dirty="0" err="1"/>
              <a:t>i</a:t>
            </a:r>
            <a:r>
              <a:rPr lang="en-US" sz="2400" dirty="0"/>
              <a:t> of R, build hash table </a:t>
            </a:r>
            <a:r>
              <a:rPr lang="en-US" sz="2400" dirty="0">
                <a:solidFill>
                  <a:schemeClr val="accent2"/>
                </a:solidFill>
              </a:rPr>
              <a:t>(memory </a:t>
            </a:r>
            <a:r>
              <a:rPr lang="en-US" sz="2400" i="1" dirty="0">
                <a:solidFill>
                  <a:schemeClr val="accent2"/>
                </a:solidFill>
              </a:rPr>
              <a:t>should</a:t>
            </a:r>
            <a:r>
              <a:rPr lang="en-US" sz="2400" dirty="0">
                <a:solidFill>
                  <a:schemeClr val="accent2"/>
                </a:solidFill>
              </a:rPr>
              <a:t> hold this)</a:t>
            </a:r>
          </a:p>
          <a:p>
            <a:pPr marL="0" indent="0">
              <a:buNone/>
            </a:pPr>
            <a:r>
              <a:rPr lang="en-US" sz="2400" dirty="0"/>
              <a:t>		Scan file </a:t>
            </a:r>
            <a:r>
              <a:rPr lang="en-US" sz="2400" dirty="0" err="1"/>
              <a:t>i</a:t>
            </a:r>
            <a:r>
              <a:rPr lang="en-US" sz="2400" dirty="0"/>
              <a:t> of S, probing into hash table and outputting matches</a:t>
            </a:r>
          </a:p>
          <a:p>
            <a:pPr marL="0" indent="0">
              <a:buNone/>
            </a:pPr>
            <a:r>
              <a:rPr lang="en-US" sz="2400" dirty="0"/>
              <a:t>		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57603" y="3025863"/>
            <a:ext cx="2838920" cy="175432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i="1" dirty="0">
                <a:solidFill>
                  <a:prstClr val="white"/>
                </a:solidFill>
              </a:rPr>
              <a:t>Need one page of RAM for each of P partitions</a:t>
            </a:r>
          </a:p>
          <a:p>
            <a:endParaRPr lang="en-US" i="1" dirty="0">
              <a:solidFill>
                <a:prstClr val="white"/>
              </a:solidFill>
            </a:endParaRPr>
          </a:p>
          <a:p>
            <a:r>
              <a:rPr lang="en-US" i="1" dirty="0">
                <a:solidFill>
                  <a:prstClr val="white"/>
                </a:solidFill>
              </a:rPr>
              <a:t>Since </a:t>
            </a:r>
          </a:p>
          <a:p>
            <a:r>
              <a:rPr lang="en-US" i="1" dirty="0">
                <a:solidFill>
                  <a:prstClr val="white"/>
                </a:solidFill>
              </a:rPr>
              <a:t>M &gt; </a:t>
            </a:r>
            <a:r>
              <a:rPr lang="en-US" i="1" dirty="0" err="1">
                <a:solidFill>
                  <a:prstClr val="white"/>
                </a:solidFill>
              </a:rPr>
              <a:t>sqrt</a:t>
            </a:r>
            <a:r>
              <a:rPr lang="en-US" i="1" dirty="0">
                <a:solidFill>
                  <a:prstClr val="white"/>
                </a:solidFill>
              </a:rPr>
              <a:t>(|S|) and </a:t>
            </a:r>
          </a:p>
          <a:p>
            <a:r>
              <a:rPr lang="en-US" i="1" dirty="0">
                <a:solidFill>
                  <a:prstClr val="white"/>
                </a:solidFill>
              </a:rPr>
              <a:t>P ≤ </a:t>
            </a:r>
            <a:r>
              <a:rPr lang="en-US" i="1" dirty="0" err="1">
                <a:solidFill>
                  <a:prstClr val="white"/>
                </a:solidFill>
              </a:rPr>
              <a:t>sqrt</a:t>
            </a:r>
            <a:r>
              <a:rPr lang="en-US" i="1" dirty="0">
                <a:solidFill>
                  <a:prstClr val="white"/>
                </a:solidFill>
              </a:rPr>
              <a:t>(|S|), all is well</a:t>
            </a:r>
          </a:p>
        </p:txBody>
      </p:sp>
      <p:sp>
        <p:nvSpPr>
          <p:cNvPr id="5" name="Rectangle 4"/>
          <p:cNvSpPr/>
          <p:nvPr/>
        </p:nvSpPr>
        <p:spPr>
          <a:xfrm>
            <a:off x="129183" y="5937031"/>
            <a:ext cx="8458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Total I/O cost:  Read |R| and |S| once, write once, read back once more 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117475" lvl="2" algn="ctr"/>
            <a:r>
              <a:rPr lang="en-US" b="1" dirty="0">
                <a:solidFill>
                  <a:prstClr val="black"/>
                </a:solidFill>
              </a:rPr>
              <a:t>3(|R| + |S|) I/</a:t>
            </a:r>
            <a:r>
              <a:rPr lang="en-US" b="1" dirty="0" err="1">
                <a:solidFill>
                  <a:prstClr val="black"/>
                </a:solidFill>
              </a:rPr>
              <a:t>Os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B263781-8CEA-8F42-BE5B-77F3F724766D}"/>
              </a:ext>
            </a:extLst>
          </p:cNvPr>
          <p:cNvSpPr/>
          <p:nvPr/>
        </p:nvSpPr>
        <p:spPr>
          <a:xfrm>
            <a:off x="249029" y="1230868"/>
            <a:ext cx="48985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Can we avoid rewriting some records many times?</a:t>
            </a:r>
          </a:p>
        </p:txBody>
      </p:sp>
    </p:spTree>
    <p:extLst>
      <p:ext uri="{BB962C8B-B14F-4D97-AF65-F5344CB8AC3E}">
        <p14:creationId xmlns:p14="http://schemas.microsoft.com/office/powerpoint/2010/main" val="1921048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3777"/>
            <a:ext cx="8229600" cy="202336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P = 3; H(x) = x mod P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R=5,4,3,6,9,14,1,7,11</a:t>
            </a:r>
          </a:p>
          <a:p>
            <a:pPr marL="0" indent="0">
              <a:buNone/>
            </a:pPr>
            <a:r>
              <a:rPr lang="en-US" dirty="0"/>
              <a:t>S=2,3,7,12,9,8,4,15,6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52403" y="3874970"/>
          <a:ext cx="3107922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59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59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59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602481" y="3874970"/>
          <a:ext cx="310792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59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59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59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Down Arrow 6"/>
          <p:cNvSpPr/>
          <p:nvPr/>
        </p:nvSpPr>
        <p:spPr>
          <a:xfrm>
            <a:off x="958757" y="2204022"/>
            <a:ext cx="136965" cy="286399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82882" y="5091011"/>
            <a:ext cx="2129192" cy="377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P output buffers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31793" y="5869348"/>
            <a:ext cx="2129192" cy="377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P output files</a:t>
            </a:r>
          </a:p>
        </p:txBody>
      </p:sp>
    </p:spTree>
    <p:extLst>
      <p:ext uri="{BB962C8B-B14F-4D97-AF65-F5344CB8AC3E}">
        <p14:creationId xmlns:p14="http://schemas.microsoft.com/office/powerpoint/2010/main" val="3372967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3777"/>
            <a:ext cx="8229600" cy="202336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P = 3; H(x) = x mod P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R=5,4,3,6,9,14,1,7,11</a:t>
            </a:r>
          </a:p>
          <a:p>
            <a:pPr marL="0" indent="0">
              <a:buNone/>
            </a:pPr>
            <a:r>
              <a:rPr lang="en-US" dirty="0"/>
              <a:t>S=2,3,7,12,9,8,4,15,6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52403" y="3874970"/>
          <a:ext cx="3107922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59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59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59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602481" y="3874970"/>
          <a:ext cx="310792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59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59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59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Down Arrow 6"/>
          <p:cNvSpPr/>
          <p:nvPr/>
        </p:nvSpPr>
        <p:spPr>
          <a:xfrm>
            <a:off x="958757" y="2204022"/>
            <a:ext cx="136965" cy="286399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304848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3777"/>
            <a:ext cx="8229600" cy="202336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P = 3; H(x) = x mod P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R=5,4,3,6,9,14,1,7,11</a:t>
            </a:r>
          </a:p>
          <a:p>
            <a:pPr marL="0" indent="0">
              <a:buNone/>
            </a:pPr>
            <a:r>
              <a:rPr lang="en-US" dirty="0"/>
              <a:t>S=2,3,7,12,9,8,4,15,6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52403" y="3874970"/>
          <a:ext cx="3107922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59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59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59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602481" y="3874970"/>
          <a:ext cx="310792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59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59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59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Down Arrow 6"/>
          <p:cNvSpPr/>
          <p:nvPr/>
        </p:nvSpPr>
        <p:spPr>
          <a:xfrm>
            <a:off x="1257591" y="2204022"/>
            <a:ext cx="136965" cy="286399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57319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3777"/>
            <a:ext cx="8229600" cy="202336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P = 3; H(x) = x mod P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R=5,4,3,6,9,14,1,7,11</a:t>
            </a:r>
          </a:p>
          <a:p>
            <a:pPr marL="0" indent="0">
              <a:buNone/>
            </a:pPr>
            <a:r>
              <a:rPr lang="en-US" dirty="0"/>
              <a:t>S=2,3,7,12,9,8,4,15,6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52403" y="3874970"/>
          <a:ext cx="3107922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59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59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59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602481" y="3874970"/>
          <a:ext cx="310792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59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59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59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Down Arrow 6"/>
          <p:cNvSpPr/>
          <p:nvPr/>
        </p:nvSpPr>
        <p:spPr>
          <a:xfrm>
            <a:off x="1556425" y="2204022"/>
            <a:ext cx="136965" cy="286399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923607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3777"/>
            <a:ext cx="8229600" cy="202336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P = 3; H(x) = x mod P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R=5,4,3,6,9,14,1,7,11</a:t>
            </a:r>
          </a:p>
          <a:p>
            <a:pPr marL="0" indent="0">
              <a:buNone/>
            </a:pPr>
            <a:r>
              <a:rPr lang="en-US" dirty="0"/>
              <a:t>S=2,3,7,12,9,8,4,15,6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52403" y="3874970"/>
          <a:ext cx="3107922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59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59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59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602481" y="3874970"/>
          <a:ext cx="310792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59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59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59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Down Arrow 6"/>
          <p:cNvSpPr/>
          <p:nvPr/>
        </p:nvSpPr>
        <p:spPr>
          <a:xfrm>
            <a:off x="1830356" y="2204022"/>
            <a:ext cx="136965" cy="286399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707155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3777"/>
            <a:ext cx="8229600" cy="202336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P = 3; H(x) = x mod P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R=5,4,3,6,9,14,1,7,11</a:t>
            </a:r>
          </a:p>
          <a:p>
            <a:pPr marL="0" indent="0">
              <a:buNone/>
            </a:pPr>
            <a:r>
              <a:rPr lang="en-US" dirty="0"/>
              <a:t>S=2,3,7,12,9,8,4,15,6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52403" y="3874970"/>
          <a:ext cx="3107922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59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59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59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602481" y="3874970"/>
          <a:ext cx="310792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59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59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59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Down Arrow 6"/>
          <p:cNvSpPr/>
          <p:nvPr/>
        </p:nvSpPr>
        <p:spPr>
          <a:xfrm>
            <a:off x="2129190" y="2204022"/>
            <a:ext cx="136965" cy="286399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2403" y="5354408"/>
            <a:ext cx="2921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Need to flush R0 to F0!</a:t>
            </a:r>
          </a:p>
        </p:txBody>
      </p:sp>
    </p:spTree>
    <p:extLst>
      <p:ext uri="{BB962C8B-B14F-4D97-AF65-F5344CB8AC3E}">
        <p14:creationId xmlns:p14="http://schemas.microsoft.com/office/powerpoint/2010/main" val="2952258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3777"/>
            <a:ext cx="8229600" cy="202336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P = 3; H(x) = x mod P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R=5,4,3,6,9,14,1,7,11</a:t>
            </a:r>
          </a:p>
          <a:p>
            <a:pPr marL="0" indent="0">
              <a:buNone/>
            </a:pPr>
            <a:r>
              <a:rPr lang="en-US" dirty="0"/>
              <a:t>S=2,3,7,12,9,8,4,15,6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52403" y="3874970"/>
          <a:ext cx="3107922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59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59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59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602481" y="3874970"/>
          <a:ext cx="310792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59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59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59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Down Arrow 6"/>
          <p:cNvSpPr/>
          <p:nvPr/>
        </p:nvSpPr>
        <p:spPr>
          <a:xfrm>
            <a:off x="2129190" y="2204022"/>
            <a:ext cx="136965" cy="286399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253032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3777"/>
            <a:ext cx="8229600" cy="202336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P = 3; H(x) = x mod P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R=5,4,3,6,9,14,1,7,11</a:t>
            </a:r>
          </a:p>
          <a:p>
            <a:pPr marL="0" indent="0">
              <a:buNone/>
            </a:pPr>
            <a:r>
              <a:rPr lang="en-US" dirty="0"/>
              <a:t>S=2,3,7,12,9,8,4,15,6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52403" y="3874970"/>
          <a:ext cx="3107922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59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59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59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602481" y="3874970"/>
          <a:ext cx="310792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59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59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59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Down Arrow 6"/>
          <p:cNvSpPr/>
          <p:nvPr/>
        </p:nvSpPr>
        <p:spPr>
          <a:xfrm>
            <a:off x="2129190" y="2204022"/>
            <a:ext cx="136965" cy="286399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4912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7DB15162-CD79-0445-B037-93B5DF94DDA2}"/>
              </a:ext>
            </a:extLst>
          </p:cNvPr>
          <p:cNvGraphicFramePr>
            <a:graphicFrameLocks noGrp="1"/>
          </p:cNvGraphicFramePr>
          <p:nvPr/>
        </p:nvGraphicFramePr>
        <p:xfrm>
          <a:off x="5924549" y="2409826"/>
          <a:ext cx="904514" cy="6858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14242">
                  <a:extLst>
                    <a:ext uri="{9D8B030D-6E8A-4147-A177-3AD203B41FA5}">
                      <a16:colId xmlns:a16="http://schemas.microsoft.com/office/drawing/2014/main" val="3771890531"/>
                    </a:ext>
                  </a:extLst>
                </a:gridCol>
                <a:gridCol w="295136">
                  <a:extLst>
                    <a:ext uri="{9D8B030D-6E8A-4147-A177-3AD203B41FA5}">
                      <a16:colId xmlns:a16="http://schemas.microsoft.com/office/drawing/2014/main" val="4035150659"/>
                    </a:ext>
                  </a:extLst>
                </a:gridCol>
                <a:gridCol w="295136">
                  <a:extLst>
                    <a:ext uri="{9D8B030D-6E8A-4147-A177-3AD203B41FA5}">
                      <a16:colId xmlns:a16="http://schemas.microsoft.com/office/drawing/2014/main" val="3760069070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9163901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C2AAABAF-88B5-1148-84D9-F766E780B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Index Scan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A0FF558-D862-234D-A9F0-62CB1D67007A}"/>
              </a:ext>
            </a:extLst>
          </p:cNvPr>
          <p:cNvGraphicFramePr>
            <a:graphicFrameLocks noGrp="1"/>
          </p:cNvGraphicFramePr>
          <p:nvPr/>
        </p:nvGraphicFramePr>
        <p:xfrm>
          <a:off x="1638299" y="4311649"/>
          <a:ext cx="1647826" cy="17605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28000">
                  <a:extLst>
                    <a:ext uri="{9D8B030D-6E8A-4147-A177-3AD203B41FA5}">
                      <a16:colId xmlns:a16="http://schemas.microsoft.com/office/drawing/2014/main" val="4160385226"/>
                    </a:ext>
                  </a:extLst>
                </a:gridCol>
                <a:gridCol w="322592">
                  <a:extLst>
                    <a:ext uri="{9D8B030D-6E8A-4147-A177-3AD203B41FA5}">
                      <a16:colId xmlns:a16="http://schemas.microsoft.com/office/drawing/2014/main" val="3258426808"/>
                    </a:ext>
                  </a:extLst>
                </a:gridCol>
                <a:gridCol w="296035">
                  <a:extLst>
                    <a:ext uri="{9D8B030D-6E8A-4147-A177-3AD203B41FA5}">
                      <a16:colId xmlns:a16="http://schemas.microsoft.com/office/drawing/2014/main" val="834841171"/>
                    </a:ext>
                  </a:extLst>
                </a:gridCol>
                <a:gridCol w="244025">
                  <a:extLst>
                    <a:ext uri="{9D8B030D-6E8A-4147-A177-3AD203B41FA5}">
                      <a16:colId xmlns:a16="http://schemas.microsoft.com/office/drawing/2014/main" val="1328033870"/>
                    </a:ext>
                  </a:extLst>
                </a:gridCol>
                <a:gridCol w="257174">
                  <a:extLst>
                    <a:ext uri="{9D8B030D-6E8A-4147-A177-3AD203B41FA5}">
                      <a16:colId xmlns:a16="http://schemas.microsoft.com/office/drawing/2014/main" val="1028948975"/>
                    </a:ext>
                  </a:extLst>
                </a:gridCol>
              </a:tblGrid>
              <a:tr h="880270">
                <a:tc>
                  <a:txBody>
                    <a:bodyPr/>
                    <a:lstStyle/>
                    <a:p>
                      <a:r>
                        <a:rPr lang="en-US" dirty="0" err="1"/>
                        <a:t>Hdr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1770384"/>
                  </a:ext>
                </a:extLst>
              </a:tr>
              <a:tr h="8802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3637074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1582814-3131-B947-A532-B036694BDB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8568350"/>
              </p:ext>
            </p:extLst>
          </p:nvPr>
        </p:nvGraphicFramePr>
        <p:xfrm>
          <a:off x="3733799" y="4349749"/>
          <a:ext cx="1703875" cy="16891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78143">
                  <a:extLst>
                    <a:ext uri="{9D8B030D-6E8A-4147-A177-3AD203B41FA5}">
                      <a16:colId xmlns:a16="http://schemas.microsoft.com/office/drawing/2014/main" val="4160385226"/>
                    </a:ext>
                  </a:extLst>
                </a:gridCol>
                <a:gridCol w="353243">
                  <a:extLst>
                    <a:ext uri="{9D8B030D-6E8A-4147-A177-3AD203B41FA5}">
                      <a16:colId xmlns:a16="http://schemas.microsoft.com/office/drawing/2014/main" val="3258426808"/>
                    </a:ext>
                  </a:extLst>
                </a:gridCol>
                <a:gridCol w="324163">
                  <a:extLst>
                    <a:ext uri="{9D8B030D-6E8A-4147-A177-3AD203B41FA5}">
                      <a16:colId xmlns:a16="http://schemas.microsoft.com/office/drawing/2014/main" val="834841171"/>
                    </a:ext>
                  </a:extLst>
                </a:gridCol>
                <a:gridCol w="324163">
                  <a:extLst>
                    <a:ext uri="{9D8B030D-6E8A-4147-A177-3AD203B41FA5}">
                      <a16:colId xmlns:a16="http://schemas.microsoft.com/office/drawing/2014/main" val="1328033870"/>
                    </a:ext>
                  </a:extLst>
                </a:gridCol>
                <a:gridCol w="324163">
                  <a:extLst>
                    <a:ext uri="{9D8B030D-6E8A-4147-A177-3AD203B41FA5}">
                      <a16:colId xmlns:a16="http://schemas.microsoft.com/office/drawing/2014/main" val="1028948975"/>
                    </a:ext>
                  </a:extLst>
                </a:gridCol>
              </a:tblGrid>
              <a:tr h="774700">
                <a:tc>
                  <a:txBody>
                    <a:bodyPr/>
                    <a:lstStyle/>
                    <a:p>
                      <a:r>
                        <a:rPr lang="en-US" dirty="0" err="1"/>
                        <a:t>Hdr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1770384"/>
                  </a:ext>
                </a:extLst>
              </a:tr>
              <a:tr h="7747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none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3697718"/>
                  </a:ext>
                </a:extLst>
              </a:tr>
            </a:tbl>
          </a:graphicData>
        </a:graphic>
      </p:graphicFrame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409E339B-F6F0-164D-89FF-F6656D6B68E7}"/>
              </a:ext>
            </a:extLst>
          </p:cNvPr>
          <p:cNvGraphicFramePr>
            <a:graphicFrameLocks noGrp="1"/>
          </p:cNvGraphicFramePr>
          <p:nvPr/>
        </p:nvGraphicFramePr>
        <p:xfrm>
          <a:off x="5900740" y="4359274"/>
          <a:ext cx="1703875" cy="16891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78143">
                  <a:extLst>
                    <a:ext uri="{9D8B030D-6E8A-4147-A177-3AD203B41FA5}">
                      <a16:colId xmlns:a16="http://schemas.microsoft.com/office/drawing/2014/main" val="4160385226"/>
                    </a:ext>
                  </a:extLst>
                </a:gridCol>
                <a:gridCol w="353243">
                  <a:extLst>
                    <a:ext uri="{9D8B030D-6E8A-4147-A177-3AD203B41FA5}">
                      <a16:colId xmlns:a16="http://schemas.microsoft.com/office/drawing/2014/main" val="3258426808"/>
                    </a:ext>
                  </a:extLst>
                </a:gridCol>
                <a:gridCol w="324163">
                  <a:extLst>
                    <a:ext uri="{9D8B030D-6E8A-4147-A177-3AD203B41FA5}">
                      <a16:colId xmlns:a16="http://schemas.microsoft.com/office/drawing/2014/main" val="834841171"/>
                    </a:ext>
                  </a:extLst>
                </a:gridCol>
                <a:gridCol w="324163">
                  <a:extLst>
                    <a:ext uri="{9D8B030D-6E8A-4147-A177-3AD203B41FA5}">
                      <a16:colId xmlns:a16="http://schemas.microsoft.com/office/drawing/2014/main" val="1328033870"/>
                    </a:ext>
                  </a:extLst>
                </a:gridCol>
                <a:gridCol w="324163">
                  <a:extLst>
                    <a:ext uri="{9D8B030D-6E8A-4147-A177-3AD203B41FA5}">
                      <a16:colId xmlns:a16="http://schemas.microsoft.com/office/drawing/2014/main" val="1028948975"/>
                    </a:ext>
                  </a:extLst>
                </a:gridCol>
              </a:tblGrid>
              <a:tr h="774700">
                <a:tc>
                  <a:txBody>
                    <a:bodyPr/>
                    <a:lstStyle/>
                    <a:p>
                      <a:r>
                        <a:rPr lang="en-US" dirty="0" err="1"/>
                        <a:t>Hdr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1770384"/>
                  </a:ext>
                </a:extLst>
              </a:tr>
              <a:tr h="7747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192559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80D6ED40-4161-1748-9753-AE20CD90424F}"/>
              </a:ext>
            </a:extLst>
          </p:cNvPr>
          <p:cNvSpPr txBox="1"/>
          <p:nvPr/>
        </p:nvSpPr>
        <p:spPr>
          <a:xfrm>
            <a:off x="757238" y="5386388"/>
            <a:ext cx="1300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Attr1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E9B6D014-32A6-8D4B-8050-2D6B9A8798C3}"/>
              </a:ext>
            </a:extLst>
          </p:cNvPr>
          <p:cNvGraphicFramePr>
            <a:graphicFrameLocks noGrp="1"/>
          </p:cNvGraphicFramePr>
          <p:nvPr/>
        </p:nvGraphicFramePr>
        <p:xfrm>
          <a:off x="3443287" y="1528763"/>
          <a:ext cx="2343150" cy="6858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00063">
                  <a:extLst>
                    <a:ext uri="{9D8B030D-6E8A-4147-A177-3AD203B41FA5}">
                      <a16:colId xmlns:a16="http://schemas.microsoft.com/office/drawing/2014/main" val="3771890531"/>
                    </a:ext>
                  </a:extLst>
                </a:gridCol>
                <a:gridCol w="585787">
                  <a:extLst>
                    <a:ext uri="{9D8B030D-6E8A-4147-A177-3AD203B41FA5}">
                      <a16:colId xmlns:a16="http://schemas.microsoft.com/office/drawing/2014/main" val="4035150659"/>
                    </a:ext>
                  </a:extLst>
                </a:gridCol>
                <a:gridCol w="471488">
                  <a:extLst>
                    <a:ext uri="{9D8B030D-6E8A-4147-A177-3AD203B41FA5}">
                      <a16:colId xmlns:a16="http://schemas.microsoft.com/office/drawing/2014/main" val="3946909593"/>
                    </a:ext>
                  </a:extLst>
                </a:gridCol>
                <a:gridCol w="785812">
                  <a:extLst>
                    <a:ext uri="{9D8B030D-6E8A-4147-A177-3AD203B41FA5}">
                      <a16:colId xmlns:a16="http://schemas.microsoft.com/office/drawing/2014/main" val="3301915073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r>
                        <a:rPr lang="en-US" dirty="0"/>
                        <a:t>&lt;3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≥3,</a:t>
                      </a:r>
                    </a:p>
                    <a:p>
                      <a:r>
                        <a:rPr lang="en-US" dirty="0"/>
                        <a:t>&lt;5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≥5,</a:t>
                      </a:r>
                    </a:p>
                    <a:p>
                      <a:r>
                        <a:rPr lang="en-US" dirty="0"/>
                        <a:t>&lt;7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≥8,</a:t>
                      </a:r>
                    </a:p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9163901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EEBF492D-C243-9A45-9DBB-828E661132F6}"/>
              </a:ext>
            </a:extLst>
          </p:cNvPr>
          <p:cNvGraphicFramePr>
            <a:graphicFrameLocks noGrp="1"/>
          </p:cNvGraphicFramePr>
          <p:nvPr/>
        </p:nvGraphicFramePr>
        <p:xfrm>
          <a:off x="1323974" y="2452688"/>
          <a:ext cx="2105026" cy="6858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36420">
                  <a:extLst>
                    <a:ext uri="{9D8B030D-6E8A-4147-A177-3AD203B41FA5}">
                      <a16:colId xmlns:a16="http://schemas.microsoft.com/office/drawing/2014/main" val="3771890531"/>
                    </a:ext>
                  </a:extLst>
                </a:gridCol>
                <a:gridCol w="394092">
                  <a:extLst>
                    <a:ext uri="{9D8B030D-6E8A-4147-A177-3AD203B41FA5}">
                      <a16:colId xmlns:a16="http://schemas.microsoft.com/office/drawing/2014/main" val="4035150659"/>
                    </a:ext>
                  </a:extLst>
                </a:gridCol>
                <a:gridCol w="317196">
                  <a:extLst>
                    <a:ext uri="{9D8B030D-6E8A-4147-A177-3AD203B41FA5}">
                      <a16:colId xmlns:a16="http://schemas.microsoft.com/office/drawing/2014/main" val="3946909593"/>
                    </a:ext>
                  </a:extLst>
                </a:gridCol>
                <a:gridCol w="528659">
                  <a:extLst>
                    <a:ext uri="{9D8B030D-6E8A-4147-A177-3AD203B41FA5}">
                      <a16:colId xmlns:a16="http://schemas.microsoft.com/office/drawing/2014/main" val="3301915073"/>
                    </a:ext>
                  </a:extLst>
                </a:gridCol>
                <a:gridCol w="528659">
                  <a:extLst>
                    <a:ext uri="{9D8B030D-6E8A-4147-A177-3AD203B41FA5}">
                      <a16:colId xmlns:a16="http://schemas.microsoft.com/office/drawing/2014/main" val="3500537901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9163901"/>
                  </a:ext>
                </a:extLst>
              </a:tr>
            </a:tbl>
          </a:graphicData>
        </a:graphic>
      </p:graphicFrame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7409E7AE-ACCA-F14B-A9A8-73E17FB29C4D}"/>
              </a:ext>
            </a:extLst>
          </p:cNvPr>
          <p:cNvGraphicFramePr>
            <a:graphicFrameLocks noGrp="1"/>
          </p:cNvGraphicFramePr>
          <p:nvPr/>
        </p:nvGraphicFramePr>
        <p:xfrm>
          <a:off x="3733799" y="2433638"/>
          <a:ext cx="745247" cy="6858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51155">
                  <a:extLst>
                    <a:ext uri="{9D8B030D-6E8A-4147-A177-3AD203B41FA5}">
                      <a16:colId xmlns:a16="http://schemas.microsoft.com/office/drawing/2014/main" val="3771890531"/>
                    </a:ext>
                  </a:extLst>
                </a:gridCol>
                <a:gridCol w="394092">
                  <a:extLst>
                    <a:ext uri="{9D8B030D-6E8A-4147-A177-3AD203B41FA5}">
                      <a16:colId xmlns:a16="http://schemas.microsoft.com/office/drawing/2014/main" val="4035150659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9163901"/>
                  </a:ext>
                </a:extLst>
              </a:tr>
            </a:tbl>
          </a:graphicData>
        </a:graphic>
      </p:graphicFrame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1DD80BE5-C886-1849-AC41-E2A9F9E64BA7}"/>
              </a:ext>
            </a:extLst>
          </p:cNvPr>
          <p:cNvGraphicFramePr>
            <a:graphicFrameLocks noGrp="1"/>
          </p:cNvGraphicFramePr>
          <p:nvPr/>
        </p:nvGraphicFramePr>
        <p:xfrm>
          <a:off x="4829174" y="2428876"/>
          <a:ext cx="745247" cy="6858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51155">
                  <a:extLst>
                    <a:ext uri="{9D8B030D-6E8A-4147-A177-3AD203B41FA5}">
                      <a16:colId xmlns:a16="http://schemas.microsoft.com/office/drawing/2014/main" val="3771890531"/>
                    </a:ext>
                  </a:extLst>
                </a:gridCol>
                <a:gridCol w="394092">
                  <a:extLst>
                    <a:ext uri="{9D8B030D-6E8A-4147-A177-3AD203B41FA5}">
                      <a16:colId xmlns:a16="http://schemas.microsoft.com/office/drawing/2014/main" val="4035150659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916390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62E4FE9-1A05-D448-8627-72EE4AC3F3DF}"/>
              </a:ext>
            </a:extLst>
          </p:cNvPr>
          <p:cNvSpPr txBox="1"/>
          <p:nvPr/>
        </p:nvSpPr>
        <p:spPr>
          <a:xfrm>
            <a:off x="7158037" y="742950"/>
            <a:ext cx="21145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Traverse the records in Attr1 order, or lookup a range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0E3819-8EC0-E643-9A56-4EBF6D91B155}"/>
              </a:ext>
            </a:extLst>
          </p:cNvPr>
          <p:cNvSpPr txBox="1"/>
          <p:nvPr/>
        </p:nvSpPr>
        <p:spPr>
          <a:xfrm>
            <a:off x="7143750" y="2343151"/>
            <a:ext cx="14573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Attr1 &gt;= 6 &amp; </a:t>
            </a:r>
          </a:p>
          <a:p>
            <a:r>
              <a:rPr lang="en-US" b="1" dirty="0"/>
              <a:t>Attr1 &lt; 9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7C891C0-62A0-0F4F-9199-DEA850C35FAE}"/>
              </a:ext>
            </a:extLst>
          </p:cNvPr>
          <p:cNvCxnSpPr/>
          <p:nvPr/>
        </p:nvCxnSpPr>
        <p:spPr>
          <a:xfrm>
            <a:off x="4757738" y="1185862"/>
            <a:ext cx="0" cy="44291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A763607-D941-5A4C-BD04-A53C02EFA9CF}"/>
              </a:ext>
            </a:extLst>
          </p:cNvPr>
          <p:cNvCxnSpPr/>
          <p:nvPr/>
        </p:nvCxnSpPr>
        <p:spPr>
          <a:xfrm>
            <a:off x="5367338" y="2066924"/>
            <a:ext cx="0" cy="44291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1" name="Group 40">
            <a:extLst>
              <a:ext uri="{FF2B5EF4-FFF2-40B4-BE49-F238E27FC236}">
                <a16:creationId xmlns:a16="http://schemas.microsoft.com/office/drawing/2014/main" id="{AFD41ACC-1B6B-B848-B735-7E33679F264F}"/>
              </a:ext>
            </a:extLst>
          </p:cNvPr>
          <p:cNvGrpSpPr/>
          <p:nvPr/>
        </p:nvGrpSpPr>
        <p:grpSpPr>
          <a:xfrm>
            <a:off x="2914650" y="2928938"/>
            <a:ext cx="4529138" cy="1443037"/>
            <a:chOff x="2914650" y="2928938"/>
            <a:chExt cx="4529138" cy="1443037"/>
          </a:xfrm>
        </p:grpSpPr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E0E5E8D6-A16E-DB45-BA93-ECFDA41C9C8D}"/>
                </a:ext>
              </a:extLst>
            </p:cNvPr>
            <p:cNvCxnSpPr/>
            <p:nvPr/>
          </p:nvCxnSpPr>
          <p:spPr>
            <a:xfrm>
              <a:off x="5043488" y="3028950"/>
              <a:ext cx="2400300" cy="1343025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prstDash val="sysDash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942912EC-4405-5B4A-A9C4-68DA553F358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57675" y="3043238"/>
              <a:ext cx="1143000" cy="1271587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prstDash val="sysDash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F795ED51-D339-C443-85B4-CED803D45DAC}"/>
                </a:ext>
              </a:extLst>
            </p:cNvPr>
            <p:cNvCxnSpPr>
              <a:cxnSpLocks/>
              <a:endCxn id="6" idx="0"/>
            </p:cNvCxnSpPr>
            <p:nvPr/>
          </p:nvCxnSpPr>
          <p:spPr>
            <a:xfrm>
              <a:off x="6086475" y="2928938"/>
              <a:ext cx="666202" cy="1430336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prstDash val="sysDash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D6341843-7D2E-354D-B48E-03132F513C3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14650" y="2957513"/>
              <a:ext cx="3557588" cy="1357312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prstDash val="sysDash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57E1A468-4944-9241-9115-95867C419A37}"/>
              </a:ext>
            </a:extLst>
          </p:cNvPr>
          <p:cNvCxnSpPr/>
          <p:nvPr/>
        </p:nvCxnSpPr>
        <p:spPr>
          <a:xfrm>
            <a:off x="4276726" y="3890961"/>
            <a:ext cx="0" cy="44291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DC8E7D4-D849-7D4A-90C1-42AEDA1D8D82}"/>
              </a:ext>
            </a:extLst>
          </p:cNvPr>
          <p:cNvCxnSpPr/>
          <p:nvPr/>
        </p:nvCxnSpPr>
        <p:spPr>
          <a:xfrm>
            <a:off x="5343526" y="1157286"/>
            <a:ext cx="0" cy="44291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6A53A020-8890-E94A-B1D0-29E2C37CA640}"/>
              </a:ext>
            </a:extLst>
          </p:cNvPr>
          <p:cNvCxnSpPr/>
          <p:nvPr/>
        </p:nvCxnSpPr>
        <p:spPr>
          <a:xfrm>
            <a:off x="6081713" y="1981198"/>
            <a:ext cx="0" cy="44291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CD3CE69B-86FF-CA4B-8A81-6C6E3E8F7C9F}"/>
              </a:ext>
            </a:extLst>
          </p:cNvPr>
          <p:cNvCxnSpPr/>
          <p:nvPr/>
        </p:nvCxnSpPr>
        <p:spPr>
          <a:xfrm>
            <a:off x="6791325" y="3919536"/>
            <a:ext cx="0" cy="44291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BA2F7955-C49E-024A-9DC9-2650D55E7558}"/>
              </a:ext>
            </a:extLst>
          </p:cNvPr>
          <p:cNvSpPr txBox="1"/>
          <p:nvPr/>
        </p:nvSpPr>
        <p:spPr>
          <a:xfrm>
            <a:off x="1457324" y="6243638"/>
            <a:ext cx="6147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Note random access! – this is an “</a:t>
            </a:r>
            <a:r>
              <a:rPr lang="en-US" b="1" dirty="0" err="1"/>
              <a:t>unclustered</a:t>
            </a:r>
            <a:r>
              <a:rPr lang="en-US" b="1" dirty="0"/>
              <a:t>” index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B9B2515-FE60-CA45-8B42-963A65B2795F}"/>
              </a:ext>
            </a:extLst>
          </p:cNvPr>
          <p:cNvSpPr txBox="1"/>
          <p:nvPr/>
        </p:nvSpPr>
        <p:spPr>
          <a:xfrm>
            <a:off x="7700946" y="4745832"/>
            <a:ext cx="1279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Heap File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C27D1AE-0BE1-4B9D-3D48-F378E02AEAFA}"/>
              </a:ext>
            </a:extLst>
          </p:cNvPr>
          <p:cNvGrpSpPr/>
          <p:nvPr/>
        </p:nvGrpSpPr>
        <p:grpSpPr>
          <a:xfrm>
            <a:off x="4167187" y="5153264"/>
            <a:ext cx="4963727" cy="1067394"/>
            <a:chOff x="4167187" y="5153264"/>
            <a:chExt cx="4963727" cy="1067394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F5444E1F-CF5E-E23C-22C3-F04DB6DCBC35}"/>
                </a:ext>
              </a:extLst>
            </p:cNvPr>
            <p:cNvSpPr/>
            <p:nvPr/>
          </p:nvSpPr>
          <p:spPr>
            <a:xfrm>
              <a:off x="4167187" y="5153264"/>
              <a:ext cx="2843214" cy="640556"/>
            </a:xfrm>
            <a:prstGeom prst="rect">
              <a:avLst/>
            </a:prstGeom>
            <a:noFill/>
            <a:ln w="381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D452A14-E485-E127-9B3B-01B74A2E06B3}"/>
                </a:ext>
              </a:extLst>
            </p:cNvPr>
            <p:cNvSpPr txBox="1"/>
            <p:nvPr/>
          </p:nvSpPr>
          <p:spPr>
            <a:xfrm>
              <a:off x="5515987" y="5851326"/>
              <a:ext cx="36149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Pages scattered throughout </a:t>
              </a:r>
              <a:r>
                <a:rPr lang="en-US" dirty="0" err="1"/>
                <a:t>heapfile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738783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3777"/>
            <a:ext cx="8229600" cy="202336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P = 3; H(x) = x mod P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R=5,4,3,6,9,14,1,7,11</a:t>
            </a:r>
          </a:p>
          <a:p>
            <a:pPr marL="0" indent="0">
              <a:buNone/>
            </a:pPr>
            <a:r>
              <a:rPr lang="en-US" dirty="0"/>
              <a:t>S=2,3,7,12,9,8,4,15,6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52403" y="3874970"/>
          <a:ext cx="3107922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59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59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59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602481" y="3874970"/>
          <a:ext cx="310792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59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59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59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Down Arrow 6"/>
          <p:cNvSpPr/>
          <p:nvPr/>
        </p:nvSpPr>
        <p:spPr>
          <a:xfrm>
            <a:off x="2502732" y="2204022"/>
            <a:ext cx="136965" cy="286399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489086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3777"/>
            <a:ext cx="8229600" cy="202336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P = 3; H(x) = x mod P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R=5,4,3,6,9,14,1,7,11</a:t>
            </a:r>
          </a:p>
          <a:p>
            <a:pPr marL="0" indent="0">
              <a:buNone/>
            </a:pPr>
            <a:r>
              <a:rPr lang="en-US" dirty="0"/>
              <a:t>S=2,3,7,12,9,8,4,15,6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52403" y="3874970"/>
          <a:ext cx="3107922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59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59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59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602481" y="3874970"/>
          <a:ext cx="310792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59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59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59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Down Arrow 6"/>
          <p:cNvSpPr/>
          <p:nvPr/>
        </p:nvSpPr>
        <p:spPr>
          <a:xfrm>
            <a:off x="2876275" y="2204022"/>
            <a:ext cx="136965" cy="286399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429435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3777"/>
            <a:ext cx="8229600" cy="202336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P = 3; H(x) = x mod P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R=5,4,3,6,9,14,1,7,11</a:t>
            </a:r>
          </a:p>
          <a:p>
            <a:pPr marL="0" indent="0">
              <a:buNone/>
            </a:pPr>
            <a:r>
              <a:rPr lang="en-US" dirty="0"/>
              <a:t>S=2,3,7,12,9,8,4,15,6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52403" y="3874970"/>
          <a:ext cx="3107922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59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59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59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602481" y="3874970"/>
          <a:ext cx="310792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59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59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59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Down Arrow 6"/>
          <p:cNvSpPr/>
          <p:nvPr/>
        </p:nvSpPr>
        <p:spPr>
          <a:xfrm>
            <a:off x="3175108" y="2204022"/>
            <a:ext cx="136965" cy="286399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342949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3777"/>
            <a:ext cx="8229600" cy="202336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P = 3; H(x) = x mod P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R=5,4,3,6,9,14,1,7,11</a:t>
            </a:r>
          </a:p>
          <a:p>
            <a:pPr marL="0" indent="0">
              <a:buNone/>
            </a:pPr>
            <a:r>
              <a:rPr lang="en-US" dirty="0"/>
              <a:t>S=2,3,7,12,9,8,4,15,6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52403" y="3874970"/>
          <a:ext cx="3107922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59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59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59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602481" y="3874970"/>
          <a:ext cx="310792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59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59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59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Down Arrow 6"/>
          <p:cNvSpPr/>
          <p:nvPr/>
        </p:nvSpPr>
        <p:spPr>
          <a:xfrm>
            <a:off x="3175108" y="2204022"/>
            <a:ext cx="136965" cy="286399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004343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3777"/>
            <a:ext cx="8229600" cy="202336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P = 3; H(x) = x mod P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R=5,4,3,6,9,14,1,7,11</a:t>
            </a:r>
          </a:p>
          <a:p>
            <a:pPr marL="0" indent="0">
              <a:buNone/>
            </a:pPr>
            <a:r>
              <a:rPr lang="en-US" dirty="0"/>
              <a:t>S=2,3,7,12,9,8,4,15,6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52403" y="3874970"/>
          <a:ext cx="3107922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59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59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59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602481" y="3874970"/>
          <a:ext cx="310792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59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59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59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Down Arrow 6"/>
          <p:cNvSpPr/>
          <p:nvPr/>
        </p:nvSpPr>
        <p:spPr>
          <a:xfrm>
            <a:off x="3175108" y="2204022"/>
            <a:ext cx="136965" cy="286399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272650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3777"/>
            <a:ext cx="8229600" cy="202336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P = 3; H(x) = x mod P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R=5,4,3,6,9,14,1,7,11</a:t>
            </a:r>
          </a:p>
          <a:p>
            <a:pPr marL="0" indent="0">
              <a:buNone/>
            </a:pPr>
            <a:r>
              <a:rPr lang="en-US" dirty="0"/>
              <a:t>S=2,3,7,12,9,8,4,15,6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52403" y="3874970"/>
          <a:ext cx="3107922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59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59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59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602481" y="3874970"/>
          <a:ext cx="310792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59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59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59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Down Arrow 6"/>
          <p:cNvSpPr/>
          <p:nvPr/>
        </p:nvSpPr>
        <p:spPr>
          <a:xfrm>
            <a:off x="3573554" y="2204022"/>
            <a:ext cx="136965" cy="286399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150764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3777"/>
            <a:ext cx="8229600" cy="202336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P = 3; H(x) = x mod P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R=5,4,3,6,9,14,1,7,11</a:t>
            </a:r>
          </a:p>
          <a:p>
            <a:pPr marL="0" indent="0">
              <a:buNone/>
            </a:pPr>
            <a:r>
              <a:rPr lang="en-US" dirty="0"/>
              <a:t>S=2,3,7,12,9,8,4,15,6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52403" y="3874970"/>
          <a:ext cx="3107922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59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59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59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602481" y="3874970"/>
          <a:ext cx="310792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59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59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59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Down Arrow 6"/>
          <p:cNvSpPr/>
          <p:nvPr/>
        </p:nvSpPr>
        <p:spPr>
          <a:xfrm>
            <a:off x="3573554" y="2204022"/>
            <a:ext cx="136965" cy="286399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809944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3777"/>
            <a:ext cx="8229600" cy="202336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P = 3; H(x) = x mod P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R=5,4,3,6,9,14,1,7,11</a:t>
            </a:r>
          </a:p>
          <a:p>
            <a:pPr marL="0" indent="0">
              <a:buNone/>
            </a:pPr>
            <a:r>
              <a:rPr lang="en-US" dirty="0"/>
              <a:t>S=2,3,7,12,9,8,4,15,6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52403" y="3874970"/>
          <a:ext cx="3107922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59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59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59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602481" y="3874970"/>
          <a:ext cx="310792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59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59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59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Down Arrow 6"/>
          <p:cNvSpPr/>
          <p:nvPr/>
        </p:nvSpPr>
        <p:spPr>
          <a:xfrm>
            <a:off x="3573554" y="2204022"/>
            <a:ext cx="136965" cy="286399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423430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3777"/>
            <a:ext cx="8229600" cy="202336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P = 3; H(x) = x mod P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R=5,4,3,6,9,14,1,7,11</a:t>
            </a:r>
          </a:p>
          <a:p>
            <a:pPr marL="0" indent="0">
              <a:buNone/>
            </a:pPr>
            <a:r>
              <a:rPr lang="en-US" dirty="0"/>
              <a:t>S=2,3,7,12,9,8,4,15,6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52403" y="3874970"/>
          <a:ext cx="3107922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59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59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59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602481" y="3874970"/>
          <a:ext cx="310792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59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59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59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Down Arrow 6"/>
          <p:cNvSpPr/>
          <p:nvPr/>
        </p:nvSpPr>
        <p:spPr>
          <a:xfrm>
            <a:off x="3573554" y="2204022"/>
            <a:ext cx="136965" cy="286399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860797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3777"/>
            <a:ext cx="8229600" cy="202336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P = 3; H(x) = x mod P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R=5,4,3,6,9,14,1,7,11</a:t>
            </a:r>
          </a:p>
          <a:p>
            <a:pPr marL="0" indent="0">
              <a:buNone/>
            </a:pPr>
            <a:r>
              <a:rPr lang="en-US" dirty="0"/>
              <a:t>S=2,3,7,12,9,8,4,15,6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602481" y="4086657"/>
          <a:ext cx="3107922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59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59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59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733078" y="4079540"/>
          <a:ext cx="310792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59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59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59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05843" y="3681807"/>
            <a:ext cx="2228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R Files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55921" y="3671809"/>
            <a:ext cx="2228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S Files</a:t>
            </a:r>
          </a:p>
        </p:txBody>
      </p:sp>
      <p:sp>
        <p:nvSpPr>
          <p:cNvPr id="10" name="Down Arrow 9"/>
          <p:cNvSpPr/>
          <p:nvPr/>
        </p:nvSpPr>
        <p:spPr>
          <a:xfrm>
            <a:off x="921405" y="2826628"/>
            <a:ext cx="136965" cy="286399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048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03161E-6 4.50255E-6 L 0.29842 4.50255E-6 " pathEditMode="relative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0" grpId="1" animBg="1"/>
      <p:bldP spid="10" grpId="2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13772</TotalTime>
  <Words>8145</Words>
  <Application>Microsoft Macintosh PowerPoint</Application>
  <PresentationFormat>On-screen Show (4:3)</PresentationFormat>
  <Paragraphs>2323</Paragraphs>
  <Slides>111</Slides>
  <Notes>24</Notes>
  <HiddenSlides>13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111</vt:i4>
      </vt:variant>
    </vt:vector>
  </HeadingPairs>
  <TitlesOfParts>
    <vt:vector size="120" baseType="lpstr">
      <vt:lpstr>Arial</vt:lpstr>
      <vt:lpstr>Avenir Black</vt:lpstr>
      <vt:lpstr>Calibri</vt:lpstr>
      <vt:lpstr>Cambria Math</vt:lpstr>
      <vt:lpstr>Courier</vt:lpstr>
      <vt:lpstr>Courier New</vt:lpstr>
      <vt:lpstr>Helvetica</vt:lpstr>
      <vt:lpstr>Söhne</vt:lpstr>
      <vt:lpstr>Office Theme</vt:lpstr>
      <vt:lpstr>6.5830 Lecture 7</vt:lpstr>
      <vt:lpstr>Plan for Next Few Lectures</vt:lpstr>
      <vt:lpstr>Last Time: Access Methods</vt:lpstr>
      <vt:lpstr>B+Trees</vt:lpstr>
      <vt:lpstr>B+Trees</vt:lpstr>
      <vt:lpstr>PowerPoint Presentation</vt:lpstr>
      <vt:lpstr>Properties of B+Trees</vt:lpstr>
      <vt:lpstr>Unclustered Index</vt:lpstr>
      <vt:lpstr>Index Scan</vt:lpstr>
      <vt:lpstr>Costs of Random Access</vt:lpstr>
      <vt:lpstr>Clustered Index</vt:lpstr>
      <vt:lpstr>Clustered Index</vt:lpstr>
      <vt:lpstr>Benefit of Clustering</vt:lpstr>
      <vt:lpstr>Hash Index</vt:lpstr>
      <vt:lpstr>Extensible Hashing</vt:lpstr>
      <vt:lpstr>https://clicker.mit.edu/6.5830/ Study Break</vt:lpstr>
      <vt:lpstr>Study Break</vt:lpstr>
      <vt:lpstr>Indexes Recap</vt:lpstr>
      <vt:lpstr>B+Trees are Inappropriate For Multi-dimensional Data</vt:lpstr>
      <vt:lpstr>Example Index with Key = X, Y</vt:lpstr>
      <vt:lpstr>R-Trees / Spatial Indexes</vt:lpstr>
      <vt:lpstr>R-Trees / Spatial Indexes</vt:lpstr>
      <vt:lpstr>R-Trees / Spatial Indexes</vt:lpstr>
      <vt:lpstr>PowerPoint Presentation</vt:lpstr>
      <vt:lpstr>PowerPoint Presentation</vt:lpstr>
      <vt:lpstr>Quad-Tree</vt:lpstr>
      <vt:lpstr>Quad-Tree</vt:lpstr>
      <vt:lpstr>Quad-Tree</vt:lpstr>
      <vt:lpstr>PowerPoint Presentation</vt:lpstr>
      <vt:lpstr>Typical Database Setup</vt:lpstr>
      <vt:lpstr>Plan questions</vt:lpstr>
      <vt:lpstr>Join Algorithms</vt:lpstr>
      <vt:lpstr>Notation</vt:lpstr>
      <vt:lpstr>Nested Loops</vt:lpstr>
      <vt:lpstr>Basic Join Summary</vt:lpstr>
      <vt:lpstr>Block Nested Loops</vt:lpstr>
      <vt:lpstr>Basic Join Summary</vt:lpstr>
      <vt:lpstr>Index Nested Loops</vt:lpstr>
      <vt:lpstr>Basic Join Summary</vt:lpstr>
      <vt:lpstr>(In Memory) Hash Join</vt:lpstr>
      <vt:lpstr>Basic Join Summary</vt:lpstr>
      <vt:lpstr>Blocked Hash</vt:lpstr>
      <vt:lpstr>Basic Join Summary</vt:lpstr>
      <vt:lpstr>Sort Merge Join</vt:lpstr>
      <vt:lpstr>Sort Merge Join</vt:lpstr>
      <vt:lpstr>Sort Merge Join</vt:lpstr>
      <vt:lpstr>Sort Merge Join</vt:lpstr>
      <vt:lpstr>Sort Merge Join</vt:lpstr>
      <vt:lpstr>Sort Merge Join</vt:lpstr>
      <vt:lpstr>Sort Merge Join</vt:lpstr>
      <vt:lpstr>Sort Merge Join</vt:lpstr>
      <vt:lpstr>Sort Merge Join</vt:lpstr>
      <vt:lpstr>Handling Duplicates</vt:lpstr>
      <vt:lpstr>Handling Duplicates</vt:lpstr>
      <vt:lpstr>Handling Duplicates</vt:lpstr>
      <vt:lpstr>Handling Duplicates</vt:lpstr>
      <vt:lpstr>Handling Duplicates</vt:lpstr>
      <vt:lpstr>Handling Duplicates</vt:lpstr>
      <vt:lpstr>Handling Duplicates</vt:lpstr>
      <vt:lpstr>Handling Duplicates</vt:lpstr>
      <vt:lpstr>Handling Duplicates</vt:lpstr>
      <vt:lpstr>Psuedocode for Duplicates</vt:lpstr>
      <vt:lpstr>Basic Join Summary</vt:lpstr>
      <vt:lpstr>Study Break</vt:lpstr>
      <vt:lpstr>PowerPoint Presentation</vt:lpstr>
      <vt:lpstr>“External” Sort Merge Join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Simple Hash</vt:lpstr>
      <vt:lpstr>Simple “External” Hash</vt:lpstr>
      <vt:lpstr>Illustration</vt:lpstr>
      <vt:lpstr>Illustration</vt:lpstr>
      <vt:lpstr>Illustration</vt:lpstr>
      <vt:lpstr>Simple Hash I/O Analysis</vt:lpstr>
      <vt:lpstr>Grace Hash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Hybrid</vt:lpstr>
      <vt:lpstr>External Join Summary</vt:lpstr>
    </vt:vector>
  </TitlesOfParts>
  <Company>MIT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6.830 Lecture 6</dc:title>
  <dc:creator>Sam Madden</dc:creator>
  <cp:lastModifiedBy>Samuel R Madden</cp:lastModifiedBy>
  <cp:revision>65</cp:revision>
  <cp:lastPrinted>2022-10-03T18:28:19Z</cp:lastPrinted>
  <dcterms:created xsi:type="dcterms:W3CDTF">2013-02-25T14:44:32Z</dcterms:created>
  <dcterms:modified xsi:type="dcterms:W3CDTF">2023-10-03T23:57:25Z</dcterms:modified>
</cp:coreProperties>
</file>