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m" ContentType="application/vnd.ms-excel.sheet.macroEnabled.12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78"/>
  </p:notesMasterIdLst>
  <p:sldIdLst>
    <p:sldId id="256" r:id="rId6"/>
    <p:sldId id="319" r:id="rId7"/>
    <p:sldId id="331" r:id="rId8"/>
    <p:sldId id="425" r:id="rId9"/>
    <p:sldId id="426" r:id="rId10"/>
    <p:sldId id="278" r:id="rId11"/>
    <p:sldId id="424" r:id="rId12"/>
    <p:sldId id="279" r:id="rId13"/>
    <p:sldId id="280" r:id="rId14"/>
    <p:sldId id="272" r:id="rId15"/>
    <p:sldId id="421" r:id="rId16"/>
    <p:sldId id="420" r:id="rId17"/>
    <p:sldId id="281" r:id="rId18"/>
    <p:sldId id="282" r:id="rId19"/>
    <p:sldId id="284" r:id="rId20"/>
    <p:sldId id="285" r:id="rId21"/>
    <p:sldId id="286" r:id="rId22"/>
    <p:sldId id="288" r:id="rId23"/>
    <p:sldId id="289" r:id="rId24"/>
    <p:sldId id="387" r:id="rId25"/>
    <p:sldId id="389" r:id="rId26"/>
    <p:sldId id="388" r:id="rId27"/>
    <p:sldId id="393" r:id="rId28"/>
    <p:sldId id="394" r:id="rId29"/>
    <p:sldId id="414" r:id="rId30"/>
    <p:sldId id="406" r:id="rId31"/>
    <p:sldId id="396" r:id="rId32"/>
    <p:sldId id="397" r:id="rId33"/>
    <p:sldId id="398" r:id="rId34"/>
    <p:sldId id="401" r:id="rId35"/>
    <p:sldId id="399" r:id="rId36"/>
    <p:sldId id="400" r:id="rId37"/>
    <p:sldId id="402" r:id="rId38"/>
    <p:sldId id="405" r:id="rId39"/>
    <p:sldId id="407" r:id="rId40"/>
    <p:sldId id="408" r:id="rId41"/>
    <p:sldId id="409" r:id="rId42"/>
    <p:sldId id="410" r:id="rId43"/>
    <p:sldId id="411" r:id="rId44"/>
    <p:sldId id="412" r:id="rId45"/>
    <p:sldId id="413" r:id="rId46"/>
    <p:sldId id="416" r:id="rId47"/>
    <p:sldId id="415" r:id="rId48"/>
    <p:sldId id="417" r:id="rId49"/>
    <p:sldId id="418" r:id="rId50"/>
    <p:sldId id="290" r:id="rId51"/>
    <p:sldId id="291" r:id="rId52"/>
    <p:sldId id="295" r:id="rId53"/>
    <p:sldId id="292" r:id="rId54"/>
    <p:sldId id="423" r:id="rId55"/>
    <p:sldId id="296" r:id="rId56"/>
    <p:sldId id="297" r:id="rId57"/>
    <p:sldId id="310" r:id="rId58"/>
    <p:sldId id="311" r:id="rId59"/>
    <p:sldId id="313" r:id="rId60"/>
    <p:sldId id="314" r:id="rId61"/>
    <p:sldId id="315" r:id="rId62"/>
    <p:sldId id="316" r:id="rId63"/>
    <p:sldId id="260" r:id="rId64"/>
    <p:sldId id="258" r:id="rId65"/>
    <p:sldId id="293" r:id="rId66"/>
    <p:sldId id="259" r:id="rId67"/>
    <p:sldId id="268" r:id="rId68"/>
    <p:sldId id="273" r:id="rId69"/>
    <p:sldId id="269" r:id="rId70"/>
    <p:sldId id="386" r:id="rId71"/>
    <p:sldId id="380" r:id="rId72"/>
    <p:sldId id="381" r:id="rId73"/>
    <p:sldId id="382" r:id="rId74"/>
    <p:sldId id="383" r:id="rId75"/>
    <p:sldId id="385" r:id="rId76"/>
    <p:sldId id="419" r:id="rId7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58"/>
    <p:restoredTop sz="91037" autoAdjust="0"/>
  </p:normalViewPr>
  <p:slideViewPr>
    <p:cSldViewPr snapToGrid="0">
      <p:cViewPr>
        <p:scale>
          <a:sx n="100" d="100"/>
          <a:sy n="100" d="100"/>
        </p:scale>
        <p:origin x="-240" y="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Macro-Enabled_Worksheet.xlsm"/><Relationship Id="rId1" Type="http://schemas.openxmlformats.org/officeDocument/2006/relationships/image" Target="../media/image26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40061988574957502"/>
          <c:y val="5.47711315091138E-2"/>
          <c:w val="0.57388991817199297"/>
          <c:h val="0.8877703049549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</c:v>
                </c:pt>
              </c:strCache>
            </c:strRef>
          </c:tx>
          <c:spPr>
            <a:blipFill dpi="0" rotWithShape="0">
              <a:blip xmlns:r="http://schemas.openxmlformats.org/officeDocument/2006/relationships" r:embed="rId1">
                <a:alphaModFix amt="95000"/>
              </a:blip>
              <a:srcRect/>
              <a:stretch>
                <a:fillRect/>
              </a:stretch>
            </a:blipFill>
            <a:ln w="18073">
              <a:noFill/>
            </a:ln>
          </c:spPr>
          <c:invertIfNegative val="0"/>
          <c:pictureOptions>
            <c:pictureFormat val="stretch"/>
          </c:pictureOptions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2">
                        <a:lumMod val="90000"/>
                      </a:schemeClr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C-Store, Compression</c:v>
                </c:pt>
                <c:pt idx="1">
                  <c:v>C-Store, No Compression</c:v>
                </c:pt>
                <c:pt idx="2">
                  <c:v>C-Store, Early Materialize</c:v>
                </c:pt>
                <c:pt idx="3">
                  <c:v>Rows</c:v>
                </c:pt>
                <c:pt idx="4">
                  <c:v>Rows, Vert. Part.</c:v>
                </c:pt>
                <c:pt idx="5">
                  <c:v>Rows, All Indexes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4.4000000953674308</c:v>
                </c:pt>
                <c:pt idx="1">
                  <c:v>14.89999961853027</c:v>
                </c:pt>
                <c:pt idx="2">
                  <c:v>40.700000762939453</c:v>
                </c:pt>
                <c:pt idx="3">
                  <c:v>25.70000076293945</c:v>
                </c:pt>
                <c:pt idx="4">
                  <c:v>79.900001525878906</c:v>
                </c:pt>
                <c:pt idx="5">
                  <c:v>221.19999694824219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12-234C-8403-C27238010E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-25"/>
        <c:axId val="2125363696"/>
        <c:axId val="2125365744"/>
      </c:barChart>
      <c:catAx>
        <c:axId val="212536369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9036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FFFFFF"/>
                </a:solidFill>
                <a:latin typeface="+mn-lt"/>
                <a:ea typeface="Chalkboard"/>
                <a:cs typeface="Chalkboard"/>
              </a:defRPr>
            </a:pPr>
            <a:endParaRPr lang="en-US"/>
          </a:p>
        </c:txPr>
        <c:crossAx val="2125365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25365744"/>
        <c:scaling>
          <c:orientation val="minMax"/>
        </c:scaling>
        <c:delete val="1"/>
        <c:axPos val="t"/>
        <c:numFmt formatCode="#,##0" sourceLinked="0"/>
        <c:majorTickMark val="none"/>
        <c:minorTickMark val="none"/>
        <c:tickLblPos val="high"/>
        <c:crossAx val="2125363696"/>
        <c:crosses val="autoZero"/>
        <c:crossBetween val="between"/>
        <c:majorUnit val="62.5"/>
      </c:valAx>
      <c:spPr>
        <a:noFill/>
        <a:ln w="18073">
          <a:noFill/>
        </a:ln>
      </c:spPr>
    </c:plotArea>
    <c:plotVisOnly val="1"/>
    <c:dispBlanksAs val="gap"/>
    <c:showDLblsOverMax val="0"/>
  </c:chart>
  <c:spPr>
    <a:solidFill>
      <a:srgbClr val="404040"/>
    </a:solidFill>
    <a:ln>
      <a:noFill/>
    </a:ln>
  </c:spPr>
  <c:txPr>
    <a:bodyPr/>
    <a:lstStyle/>
    <a:p>
      <a:pPr>
        <a:defRPr sz="1138" b="0" i="0" u="none" strike="noStrike" baseline="0">
          <a:solidFill>
            <a:srgbClr val="000000"/>
          </a:solidFill>
          <a:latin typeface="Chalkboard"/>
          <a:ea typeface="Chalkboard"/>
          <a:cs typeface="Chalkboard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52DD8-11CA-EF43-8DC7-8B7CE7DEC1B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DF454-133C-7643-B422-AC6F90888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3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DF454-133C-7643-B422-AC6F908883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86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As mentioned in the previous slide, another way you can minimize disk I/O is through aggressive compression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Vertica makes use of the following compression techniques</a:t>
            </a:r>
          </a:p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	RLE, LZ, Block Delta Values, Common Delta Value, Block Dictionary, and ? (chuck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s)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By doing aggressive compression, Vertica: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Increases performance, by reducing disk I/O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Reduces storage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You can store more in less space, less physical data on disk means less reads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Offloads the work from disk to CPU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The advantage of offloading to CPU is it is better at multiprocessing; it is easy to have several users on the same CPU. With disk, it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 much harder, the head on a disk can only read one section at a time. CPU allows for more concurrency.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CPU scales out much easier.  You get a better bang for the buck.  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Not all encodings are necessarily CPU intensive; both RLE and Block Dictionary often require less CPU because Vertica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 operators are built to process data natively in those formats; they don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 have to be decoded before being computed or retrieved.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Data only uncompresses when results are sent (vs. other DBs have to uncompress at query time which slows it down)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Database Designer makes choosing the right compression types easy since it recommends the best projections to use based on your sample queries (more on that in number 5).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Typically in a row store with indexing, padding, MVs etc they end up storing 5x more than the actual data</a:t>
            </a:r>
          </a:p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	</a:t>
            </a:r>
          </a:p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Possible questions: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How does this compare to row stores?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Row stores only really use LV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How does this differ from Sybase IQ?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Sybase IQ only uses bitmap compressions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br>
              <a:rPr lang="en-US">
                <a:solidFill>
                  <a:srgbClr val="000000"/>
                </a:solidFill>
                <a:latin typeface="ＭＳ Ｐゴシック" charset="0"/>
                <a:ea typeface="ヒラギノ角ゴ ProN W3" charset="0"/>
                <a:cs typeface="ヒラギノ角ゴ ProN W3" charset="0"/>
                <a:sym typeface="ＭＳ Ｐゴシック" charset="0"/>
              </a:rPr>
            </a:b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Definitions of Compression types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RLE – instead of storing every instance of a value (state) instead we store one instance and the number of times it is repeated (basically eliminates columns)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LZ – Zipping.  Used for data that isn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 well organized (comments fields etc)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Delta Value – when you have unique numberic data that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s related (phone number) – instead of storing all 10 digits, you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ll store the lowest level and then the difference between the next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Block Dictionary - </a:t>
            </a:r>
          </a:p>
        </p:txBody>
      </p:sp>
    </p:spTree>
    <p:extLst>
      <p:ext uri="{BB962C8B-B14F-4D97-AF65-F5344CB8AC3E}">
        <p14:creationId xmlns:p14="http://schemas.microsoft.com/office/powerpoint/2010/main" val="1196298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DF454-133C-7643-B422-AC6F9088834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7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redesigning</a:t>
            </a:r>
          </a:p>
        </p:txBody>
      </p:sp>
    </p:spTree>
    <p:extLst>
      <p:ext uri="{BB962C8B-B14F-4D97-AF65-F5344CB8AC3E}">
        <p14:creationId xmlns:p14="http://schemas.microsoft.com/office/powerpoint/2010/main" val="544315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marL="39688">
              <a:spcBef>
                <a:spcPts val="413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We need a new slide that discusses high availability.  (Possibly add in a diagram in Vertica tech whitepaper that has a good picture of HA).</a:t>
            </a:r>
          </a:p>
          <a:p>
            <a:pPr marL="39688">
              <a:spcBef>
                <a:spcPts val="413"/>
              </a:spcBef>
            </a:pPr>
            <a:endParaRPr lang="en-US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Physical schema design duplicates columns on various machines so if one machine goes down you still have a copy.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With traditional systems, you usually have to have two identical systems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No benefit to having two systems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Only use second system on the slim chance that the first goes down.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Wouldn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 it be better if both systems had the same data, but both were optimized for different query workloads?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Vertica makes use of both systems through node clustering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We rope it all into one system, 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We provide High Availability and the k-safety you need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k is a measure of the meantime to failure, meantime to recovery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We can do this without dulling computing, because the columns are compressed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We can duplicate columns while still saving space and maintaining k-safe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Redundancy – will get restored by querying the nodes that were running for what happened.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Replication – a DB feature used to replicate a transaction in another DB in order to keep the data in 2 places (use ETL, golden gate etc)</a:t>
            </a:r>
          </a:p>
          <a:p>
            <a:pPr marL="39688">
              <a:spcBef>
                <a:spcPts val="413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Mirroring (disk)  - for redundancy (HW solution).  We don</a:t>
            </a:r>
            <a:r>
              <a:rPr lang="ja-JP" altLang="en-US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’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 need that extra cost (all machines do stufff)</a:t>
            </a:r>
          </a:p>
        </p:txBody>
      </p:sp>
    </p:spTree>
    <p:extLst>
      <p:ext uri="{BB962C8B-B14F-4D97-AF65-F5344CB8AC3E}">
        <p14:creationId xmlns:p14="http://schemas.microsoft.com/office/powerpoint/2010/main" val="1571339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Writes performance</a:t>
            </a:r>
            <a:r>
              <a:rPr lang="en-US" baseline="0" dirty="0"/>
              <a:t> was a surprise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80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accent5"/>
                </a:solidFill>
                <a:latin typeface="Arial"/>
                <a:ea typeface="ＭＳ Ｐゴシック" charset="0"/>
                <a:cs typeface="Chalkboard Bold" charset="0"/>
                <a:sym typeface="Chalkboard Bold" charset="0"/>
              </a:rPr>
              <a:t>Row store partitions on 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54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FD7C4-4097-9C46-A1C9-75640DAC0BDA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866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DF454-133C-7643-B422-AC6F908883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38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E916E-A135-6849-9485-9AA1ADA517E6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54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6DF454-133C-7643-B422-AC6F908883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56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49B7ED4A-EE92-C543-BA1A-3F4E1BA79163}" type="slidenum">
              <a:rPr lang="en-US" sz="2800" smtClean="0">
                <a:solidFill>
                  <a:prstClr val="black"/>
                </a:solidFill>
                <a:ea typeface="ヒラギノ明朝 ProN W3" charset="0"/>
                <a:cs typeface="ヒラギノ明朝 ProN W3" charset="0"/>
                <a:sym typeface="Chalkboard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2800">
              <a:solidFill>
                <a:prstClr val="black"/>
              </a:solidFill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29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XXX note that won’t work well if reading a single</a:t>
            </a:r>
            <a:r>
              <a:rPr lang="en-US" baseline="0" dirty="0"/>
              <a:t> record, or updating – explain why -- retitle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81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 picture/hippie joke</a:t>
            </a:r>
          </a:p>
        </p:txBody>
      </p:sp>
    </p:spTree>
    <p:extLst>
      <p:ext uri="{BB962C8B-B14F-4D97-AF65-F5344CB8AC3E}">
        <p14:creationId xmlns:p14="http://schemas.microsoft.com/office/powerpoint/2010/main" val="203790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Reread</a:t>
            </a:r>
            <a:r>
              <a:rPr lang="en-US" baseline="0" dirty="0"/>
              <a:t> IQ papers on bitmap indexes and index </a:t>
            </a:r>
            <a:r>
              <a:rPr lang="en-US" baseline="0" dirty="0" err="1"/>
              <a:t>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65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4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1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607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892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775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015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224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583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54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91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05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115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5191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344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D8BDCF-830C-4443-9625-EC4A765FA2DA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7660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69400" cy="1155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8E176-E320-3741-B26E-07D550E26C9C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4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3D46E7-AAD1-6A4B-9BC9-327BC28CE2C1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8540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524000"/>
            <a:ext cx="360680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60680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5DBC5E-D42D-0D4A-8691-264D6FFE0A1D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2959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DB4E95-57C9-CC40-84C1-48F6383AAB53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248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DDDDD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695FA9-6941-B244-B512-6828E50925BC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601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7B8C9-7596-F542-B55B-957C46022089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6410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01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CFB2BA-CA04-C74F-92F5-18F6634B1AC9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7613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E07303-2BD1-574F-B69B-13F8D9C38FB5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5855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69400" cy="1155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15919B-8DA3-354C-8199-7CA00B2EA858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2825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3875" y="50800"/>
            <a:ext cx="2295525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2700" y="50800"/>
            <a:ext cx="6734175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A4FAC1-A9C9-2548-A73F-8F433F1EA74D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9645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D8BDCF-830C-4443-9625-EC4A765FA2DA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8236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69400" cy="1155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8E176-E320-3741-B26E-07D550E26C9C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5260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3D46E7-AAD1-6A4B-9BC9-327BC28CE2C1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1841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524000"/>
            <a:ext cx="360680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606800" cy="492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5DBC5E-D42D-0D4A-8691-264D6FFE0A1D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4534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DB4E95-57C9-CC40-84C1-48F6383AAB53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672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DDDDD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695FA9-6941-B244-B512-6828E50925BC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72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548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7B8C9-7596-F542-B55B-957C46022089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619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BCFB2BA-CA04-C74F-92F5-18F6634B1AC9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21037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E07303-2BD1-574F-B69B-13F8D9C38FB5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0303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69400" cy="1155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15919B-8DA3-354C-8199-7CA00B2EA858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0565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3875" y="50800"/>
            <a:ext cx="2295525" cy="6400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2700" y="50800"/>
            <a:ext cx="6734175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2A4FAC1-A9C9-2548-A73F-8F433F1EA74D}" type="slidenum">
              <a:rPr lang="en-US">
                <a:solidFill>
                  <a:srgbClr val="0C109A"/>
                </a:solidFill>
              </a:rPr>
              <a:pPr/>
              <a:t>‹#›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049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FDB68-6067-AD44-BA51-F7D77A165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999C2-C6EB-684B-B389-5EAD35FAC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3AFA1-66F9-754D-988E-69B48E632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39649-DBBA-5143-9C45-8E5F1498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9A9DC-E0BE-1A4A-90CA-F60B0A5D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48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EFC60-5559-AC4A-919A-4A5FD3D31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04700-7554-CF42-9488-95384B354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52334-CB03-0F4D-A680-EC642A5C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EF9CA-5909-D04D-9E6F-DCDCA7217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AA8E5-EA03-3741-BD4B-2E02E4AF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24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3351-D8E0-5541-9E3B-03F687FE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336B5-CB10-E742-B37C-308E62C37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3ECEA-E9E2-0D43-A57A-139965DEB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45EC3-6C46-FE41-BD14-A89684F36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BFA73-4E11-8647-8D95-6BD0E600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37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7838-796A-7F4C-BE2B-8100BF457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3D317-685D-DC4F-97FC-EFD707000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25D81-B8A5-4045-ABEC-F055F93D9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136CD-57F3-B543-B385-614E269A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08506-54F8-CB4A-9C8C-A3B3BB2F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FDAA6-59A0-6643-8CAB-F69C8884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74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72487-8615-EA4A-9E5A-DD85BAC57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5ACE1-E437-9F40-8739-FACDC3164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ACC0E-AFA7-284D-95B6-DCF64D5B2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BAA27-80F5-AE43-A7A3-2B6F70D2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0F68F2-A94A-CF45-98B6-7263A4F15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F10C9C-E621-F249-AE9F-954FF8EF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2C84E-DECC-3545-BDCB-314E2A271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002D2-B3DD-1148-B81C-E9F87D1D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6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32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73DB-C324-5B4F-9AF7-48B51447D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A4EDE-026A-EE4D-A1FD-7EDCE6E0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C6753-97C3-D548-A1E5-D7087354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CEBAA-1400-7C4C-86F6-11671FAD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51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8D239-FD1E-204C-80B2-9098B5A9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B53B6-CD1A-2E48-B352-847FA7B7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91D23-BA53-9749-B216-FDB4FC8E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26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46B5E-7F0E-DF4C-A0DF-6869ED55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28AF3-DAF9-8F4B-9924-97682B82C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F6C8A-1F08-8A4E-82AE-7940543AE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875AC-3E5C-5E4A-BC34-0B537BC2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7326E-7899-2C46-A234-5616DBC8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7AB4F-BFB7-1B46-9F32-78376165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46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C7D25-8F1B-7B42-9237-8B0504CD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B4867A-66C0-2C49-A5A6-7EA3C72427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9D65C-D654-424F-A11A-551093452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45192-F635-0040-A2CD-0D8FAA56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E6430-EA0C-CB4E-AFD5-FF1D40074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FDB48-E6B9-1342-80E7-07215A6E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85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CD86-7BF8-5543-AFEA-E3F50E7A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804595-E950-0B48-8A41-20939B0CB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6DD2F-9A26-8A4A-A912-D024B89C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946B-3010-E249-B7C8-1C20DADAA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850E0-6648-384A-B8E9-35BEF985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345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C1F336-9E1C-124A-9E12-4553CAF5A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A9BB2-77C6-0A41-A1D6-F6422CDA9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235B8-B092-7D42-820A-662C911B2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C90F-80B4-0F4A-85A7-C2150907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80442-2F96-C042-82B7-B7FCEC9A1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44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2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9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1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67733-C50C-6E49-BF50-126BBF6C59A6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44980-8AB1-2940-AEE2-7C9D2CDD2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7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6B8A7-3BD3-E842-8639-C9230CDF68F9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Chalkboard" charset="0"/>
              </a:rPr>
              <a:pPr/>
              <a:t>10/3/23</a:t>
            </a:fld>
            <a:endParaRPr lang="en-US">
              <a:solidFill>
                <a:prstClr val="black">
                  <a:tint val="75000"/>
                </a:prstClr>
              </a:solidFill>
              <a:sym typeface="Chalkboard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36985-9B9E-AB4C-8A35-B11C1303A0AF}" type="slidenum">
              <a:rPr lang="en-US" smtClean="0">
                <a:solidFill>
                  <a:prstClr val="black">
                    <a:tint val="75000"/>
                  </a:prstClr>
                </a:solidFill>
                <a:sym typeface="Chalkboard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1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228600" y="-152400"/>
            <a:ext cx="9398000" cy="1308100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524000"/>
            <a:ext cx="7366000" cy="4927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old" charset="0"/>
              </a:rPr>
              <a:t>Click to edit Master text styles</a:t>
            </a:r>
          </a:p>
          <a:p>
            <a:pPr lvl="1"/>
            <a:r>
              <a:rPr lang="en-US" dirty="0">
                <a:sym typeface="Arial Bold" charset="0"/>
              </a:rPr>
              <a:t>Second level</a:t>
            </a:r>
          </a:p>
          <a:p>
            <a:pPr lvl="2"/>
            <a:r>
              <a:rPr lang="en-US" dirty="0">
                <a:sym typeface="Arial Bold" charset="0"/>
              </a:rPr>
              <a:t>Third level</a:t>
            </a:r>
          </a:p>
          <a:p>
            <a:pPr lvl="3"/>
            <a:r>
              <a:rPr lang="en-US" dirty="0">
                <a:sym typeface="Arial Bold" charset="0"/>
              </a:rPr>
              <a:t>Fourth level</a:t>
            </a:r>
          </a:p>
          <a:p>
            <a:pPr lvl="4"/>
            <a:r>
              <a:rPr lang="en-US" dirty="0">
                <a:sym typeface="Arial Bold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48700" y="6413500"/>
            <a:ext cx="255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9245D88-065D-C341-AD5A-AEA93A4F0DD1}" type="slidenum">
              <a:rPr lang="en-US" smtClean="0">
                <a:solidFill>
                  <a:srgbClr val="0C109A"/>
                </a:solidFill>
                <a:sym typeface="Chalkboar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C109A"/>
              </a:solidFill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432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5"/>
          </a:solidFill>
          <a:latin typeface="+mj-lt"/>
          <a:ea typeface="+mj-ea"/>
          <a:cs typeface="+mj-cs"/>
          <a:sym typeface="Helvetica" charset="0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9pPr>
    </p:titleStyle>
    <p:bodyStyle>
      <a:lvl1pPr marL="6572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1pPr>
      <a:lvl2pPr marL="10890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2pPr>
      <a:lvl3pPr marL="15081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3pPr>
      <a:lvl4pPr marL="19526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4pPr>
      <a:lvl5pPr marL="24098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5pPr>
      <a:lvl6pPr marL="2867025" indent="-339725" algn="l" rtl="0" fontAlgn="base">
        <a:spcBef>
          <a:spcPts val="18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3324225" indent="-339725" algn="l" rtl="0" fontAlgn="base">
        <a:spcBef>
          <a:spcPts val="18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3781425" indent="-339725" algn="l" rtl="0" fontAlgn="base">
        <a:spcBef>
          <a:spcPts val="18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4238625" indent="-339725" algn="l" rtl="0" fontAlgn="base">
        <a:spcBef>
          <a:spcPts val="18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228600" y="-152400"/>
            <a:ext cx="9398000" cy="1308100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524000"/>
            <a:ext cx="7366000" cy="4927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old" charset="0"/>
              </a:rPr>
              <a:t>Click to edit Master text styles</a:t>
            </a:r>
          </a:p>
          <a:p>
            <a:pPr lvl="1"/>
            <a:r>
              <a:rPr lang="en-US" dirty="0">
                <a:sym typeface="Arial Bold" charset="0"/>
              </a:rPr>
              <a:t>Second level</a:t>
            </a:r>
          </a:p>
          <a:p>
            <a:pPr lvl="2"/>
            <a:r>
              <a:rPr lang="en-US" dirty="0">
                <a:sym typeface="Arial Bold" charset="0"/>
              </a:rPr>
              <a:t>Third level</a:t>
            </a:r>
          </a:p>
          <a:p>
            <a:pPr lvl="3"/>
            <a:r>
              <a:rPr lang="en-US" dirty="0">
                <a:sym typeface="Arial Bold" charset="0"/>
              </a:rPr>
              <a:t>Fourth level</a:t>
            </a:r>
          </a:p>
          <a:p>
            <a:pPr lvl="4"/>
            <a:r>
              <a:rPr lang="en-US" dirty="0">
                <a:sym typeface="Arial Bold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48700" y="6413500"/>
            <a:ext cx="255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9245D88-065D-C341-AD5A-AEA93A4F0DD1}" type="slidenum">
              <a:rPr lang="en-US" smtClean="0">
                <a:solidFill>
                  <a:srgbClr val="0C109A"/>
                </a:solidFill>
                <a:sym typeface="Chalkboard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C109A"/>
              </a:solidFill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022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5"/>
          </a:solidFill>
          <a:latin typeface="+mj-lt"/>
          <a:ea typeface="+mj-ea"/>
          <a:cs typeface="+mj-cs"/>
          <a:sym typeface="Helvetica" charset="0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Helvetica" charset="0"/>
          <a:ea typeface="ヒラギノ角ゴ ProN W6" charset="0"/>
          <a:cs typeface="ヒラギノ角ゴ ProN W6" charset="0"/>
          <a:sym typeface="Helvetica" charset="0"/>
        </a:defRPr>
      </a:lvl9pPr>
    </p:titleStyle>
    <p:bodyStyle>
      <a:lvl1pPr marL="6572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1pPr>
      <a:lvl2pPr marL="10890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2pPr>
      <a:lvl3pPr marL="15081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3pPr>
      <a:lvl4pPr marL="19526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4pPr>
      <a:lvl5pPr marL="2409825" indent="-339725" algn="l" rtl="0" fontAlgn="base">
        <a:spcBef>
          <a:spcPts val="1800"/>
        </a:spcBef>
        <a:spcAft>
          <a:spcPct val="0"/>
        </a:spcAft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  <a:sym typeface="Arial Bold" charset="0"/>
        </a:defRPr>
      </a:lvl5pPr>
      <a:lvl6pPr marL="2867025" indent="-339725" algn="l" rtl="0" fontAlgn="base">
        <a:spcBef>
          <a:spcPts val="18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6pPr>
      <a:lvl7pPr marL="3324225" indent="-339725" algn="l" rtl="0" fontAlgn="base">
        <a:spcBef>
          <a:spcPts val="18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7pPr>
      <a:lvl8pPr marL="3781425" indent="-339725" algn="l" rtl="0" fontAlgn="base">
        <a:spcBef>
          <a:spcPts val="18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8pPr>
      <a:lvl9pPr marL="4238625" indent="-339725" algn="l" rtl="0" fontAlgn="base">
        <a:spcBef>
          <a:spcPts val="1800"/>
        </a:spcBef>
        <a:spcAft>
          <a:spcPct val="0"/>
        </a:spcAft>
        <a:buSzPct val="66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Bold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62636-1365-9F41-B70A-00DECE6B6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92077-8A4E-0544-8ECF-DBE9B1708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3FE7C-C98B-6548-8EE8-1F074BBED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3EE88-CAC3-2247-A83C-4C30F2EE854B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63E2F-F6C8-054A-A6EA-420DE69D4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1DD91-97DE-9648-BF09-635F00429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8990-2E81-6146-9E10-6DD68052F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0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5" Type="http://schemas.openxmlformats.org/officeDocument/2006/relationships/image" Target="../media/image1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chart" Target="../charts/char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677" y="914400"/>
            <a:ext cx="2743200" cy="2887579"/>
          </a:xfrm>
        </p:spPr>
        <p:txBody>
          <a:bodyPr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6.5830 Lecture 9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5677" y="4170501"/>
            <a:ext cx="2743200" cy="1525597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Column Stores</a:t>
            </a:r>
          </a:p>
          <a:p>
            <a:r>
              <a:rPr lang="en-US" sz="1700" dirty="0">
                <a:solidFill>
                  <a:srgbClr val="FFFFFF"/>
                </a:solidFill>
              </a:rPr>
              <a:t>10/4/2023</a:t>
            </a:r>
          </a:p>
          <a:p>
            <a:endParaRPr lang="en-US" sz="1700" dirty="0">
              <a:solidFill>
                <a:srgbClr val="FFFFFF"/>
              </a:solidFill>
            </a:endParaRPr>
          </a:p>
          <a:p>
            <a:r>
              <a:rPr lang="en-US" sz="1700" dirty="0">
                <a:solidFill>
                  <a:srgbClr val="FFFFFF"/>
                </a:solidFill>
              </a:rPr>
              <a:t>PS2 Due 10/10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eople like the new layout Better change the layout - People like the new layout Better change the layout  Sumbag Zuckerberg">
            <a:extLst>
              <a:ext uri="{FF2B5EF4-FFF2-40B4-BE49-F238E27FC236}">
                <a16:creationId xmlns:a16="http://schemas.microsoft.com/office/drawing/2014/main" id="{77F7F2AC-9740-E455-AB93-6859CF9F0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366" y="684554"/>
            <a:ext cx="4915159" cy="549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762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71AF200-8918-BE47-90EB-938F1F0980F0}"/>
              </a:ext>
            </a:extLst>
          </p:cNvPr>
          <p:cNvSpPr/>
          <p:nvPr/>
        </p:nvSpPr>
        <p:spPr>
          <a:xfrm>
            <a:off x="6702210" y="972334"/>
            <a:ext cx="1221287" cy="55967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12A44-D2D8-BD44-9BB1-02946004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77" y="878023"/>
            <a:ext cx="591295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Linearizing a Table – Row store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90D2B4-0431-3644-A937-D8E9ACCABBDC}"/>
              </a:ext>
            </a:extLst>
          </p:cNvPr>
          <p:cNvGraphicFramePr>
            <a:graphicFrameLocks noGrp="1"/>
          </p:cNvGraphicFramePr>
          <p:nvPr/>
        </p:nvGraphicFramePr>
        <p:xfrm>
          <a:off x="1361423" y="2339572"/>
          <a:ext cx="3840276" cy="285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46">
                  <a:extLst>
                    <a:ext uri="{9D8B030D-6E8A-4147-A177-3AD203B41FA5}">
                      <a16:colId xmlns:a16="http://schemas.microsoft.com/office/drawing/2014/main" val="1025687689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1031652702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1581218455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1019962243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361398810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2799361887"/>
                    </a:ext>
                  </a:extLst>
                </a:gridCol>
              </a:tblGrid>
              <a:tr h="475279">
                <a:tc>
                  <a:txBody>
                    <a:bodyPr/>
                    <a:lstStyle/>
                    <a:p>
                      <a:r>
                        <a:rPr lang="en-US" sz="1400" dirty="0"/>
                        <a:t>C1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7849295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31839715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6743461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2239697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2927343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9757320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7D428E-2CFE-A543-86AA-8780F83ECB47}"/>
              </a:ext>
            </a:extLst>
          </p:cNvPr>
          <p:cNvCxnSpPr/>
          <p:nvPr/>
        </p:nvCxnSpPr>
        <p:spPr>
          <a:xfrm>
            <a:off x="1575409" y="3058688"/>
            <a:ext cx="326929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6A6DD7-D252-EF46-8149-D93E407A54FB}"/>
              </a:ext>
            </a:extLst>
          </p:cNvPr>
          <p:cNvCxnSpPr/>
          <p:nvPr/>
        </p:nvCxnSpPr>
        <p:spPr>
          <a:xfrm>
            <a:off x="1575409" y="3526066"/>
            <a:ext cx="326929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ECE4D5-3D13-7D48-BC0D-5C9E209ECA2D}"/>
              </a:ext>
            </a:extLst>
          </p:cNvPr>
          <p:cNvCxnSpPr/>
          <p:nvPr/>
        </p:nvCxnSpPr>
        <p:spPr>
          <a:xfrm>
            <a:off x="1575409" y="3993443"/>
            <a:ext cx="326929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8F6E0A-6B13-1643-A014-1ED694731370}"/>
              </a:ext>
            </a:extLst>
          </p:cNvPr>
          <p:cNvCxnSpPr/>
          <p:nvPr/>
        </p:nvCxnSpPr>
        <p:spPr>
          <a:xfrm>
            <a:off x="1575409" y="4460821"/>
            <a:ext cx="326929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C70198-159E-664E-9367-2AC5B2930E9E}"/>
              </a:ext>
            </a:extLst>
          </p:cNvPr>
          <p:cNvCxnSpPr/>
          <p:nvPr/>
        </p:nvCxnSpPr>
        <p:spPr>
          <a:xfrm>
            <a:off x="1575409" y="4928198"/>
            <a:ext cx="326929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AB56EF4-936A-1449-BB17-B24F8E2BFF01}"/>
              </a:ext>
            </a:extLst>
          </p:cNvPr>
          <p:cNvSpPr txBox="1"/>
          <p:nvPr/>
        </p:nvSpPr>
        <p:spPr>
          <a:xfrm>
            <a:off x="7087385" y="1439711"/>
            <a:ext cx="69519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R1 C1</a:t>
            </a:r>
          </a:p>
          <a:p>
            <a:r>
              <a:rPr lang="en-US" sz="1350" dirty="0"/>
              <a:t>R1 C2</a:t>
            </a:r>
          </a:p>
          <a:p>
            <a:r>
              <a:rPr lang="en-US" sz="1350" dirty="0"/>
              <a:t>R1 C3</a:t>
            </a:r>
          </a:p>
          <a:p>
            <a:r>
              <a:rPr lang="en-US" sz="1350" dirty="0"/>
              <a:t>R1 C4</a:t>
            </a:r>
          </a:p>
          <a:p>
            <a:r>
              <a:rPr lang="en-US" sz="1350" dirty="0"/>
              <a:t>R1 C5</a:t>
            </a:r>
          </a:p>
          <a:p>
            <a:r>
              <a:rPr lang="en-US" sz="1350" dirty="0"/>
              <a:t>R1 C6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2A07A9-AC4D-6A4E-B503-C892A39ED9C3}"/>
              </a:ext>
            </a:extLst>
          </p:cNvPr>
          <p:cNvSpPr txBox="1"/>
          <p:nvPr/>
        </p:nvSpPr>
        <p:spPr>
          <a:xfrm>
            <a:off x="7087384" y="2657355"/>
            <a:ext cx="6025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R2 C1</a:t>
            </a:r>
          </a:p>
          <a:p>
            <a:r>
              <a:rPr lang="en-US" sz="1350" dirty="0"/>
              <a:t>R2 C2</a:t>
            </a:r>
          </a:p>
          <a:p>
            <a:r>
              <a:rPr lang="en-US" sz="1350" dirty="0"/>
              <a:t>R2 C3</a:t>
            </a:r>
          </a:p>
          <a:p>
            <a:r>
              <a:rPr lang="en-US" sz="1350" dirty="0"/>
              <a:t>R2 C4</a:t>
            </a:r>
          </a:p>
          <a:p>
            <a:r>
              <a:rPr lang="en-US" sz="1350" dirty="0"/>
              <a:t>R2 C5</a:t>
            </a:r>
          </a:p>
          <a:p>
            <a:r>
              <a:rPr lang="en-US" sz="1350" dirty="0"/>
              <a:t>R2 C6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AE9D95-C2A5-6E47-88FE-5E35DD125984}"/>
              </a:ext>
            </a:extLst>
          </p:cNvPr>
          <p:cNvSpPr txBox="1"/>
          <p:nvPr/>
        </p:nvSpPr>
        <p:spPr>
          <a:xfrm>
            <a:off x="7087384" y="3875500"/>
            <a:ext cx="6025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R3 C1</a:t>
            </a:r>
          </a:p>
          <a:p>
            <a:r>
              <a:rPr lang="en-US" sz="1350" dirty="0"/>
              <a:t>R3 C2</a:t>
            </a:r>
          </a:p>
          <a:p>
            <a:r>
              <a:rPr lang="en-US" sz="1350" dirty="0"/>
              <a:t>R3 C3</a:t>
            </a:r>
          </a:p>
          <a:p>
            <a:r>
              <a:rPr lang="en-US" sz="1350" dirty="0"/>
              <a:t>R3 C4</a:t>
            </a:r>
          </a:p>
          <a:p>
            <a:r>
              <a:rPr lang="en-US" sz="1350" dirty="0"/>
              <a:t>R3 C5</a:t>
            </a:r>
          </a:p>
          <a:p>
            <a:r>
              <a:rPr lang="en-US" sz="1350" dirty="0"/>
              <a:t>R3 C6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5FC6E6-307A-4340-A44B-4087A6D228E3}"/>
              </a:ext>
            </a:extLst>
          </p:cNvPr>
          <p:cNvSpPr txBox="1"/>
          <p:nvPr/>
        </p:nvSpPr>
        <p:spPr>
          <a:xfrm>
            <a:off x="7087384" y="5093645"/>
            <a:ext cx="6025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R4 C1</a:t>
            </a:r>
          </a:p>
          <a:p>
            <a:r>
              <a:rPr lang="en-US" sz="1350" dirty="0"/>
              <a:t>R4 C2</a:t>
            </a:r>
          </a:p>
          <a:p>
            <a:r>
              <a:rPr lang="en-US" sz="1350" dirty="0"/>
              <a:t>R4 C3</a:t>
            </a:r>
          </a:p>
          <a:p>
            <a:r>
              <a:rPr lang="en-US" sz="1350" dirty="0"/>
              <a:t>R4 C4</a:t>
            </a:r>
          </a:p>
          <a:p>
            <a:r>
              <a:rPr lang="en-US" sz="1350" dirty="0"/>
              <a:t>R4 C5</a:t>
            </a:r>
          </a:p>
          <a:p>
            <a:r>
              <a:rPr lang="en-US" sz="1350" dirty="0"/>
              <a:t>R4 C6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CA4C8-E64A-B948-863A-A7E6CDC8015D}"/>
              </a:ext>
            </a:extLst>
          </p:cNvPr>
          <p:cNvSpPr txBox="1"/>
          <p:nvPr/>
        </p:nvSpPr>
        <p:spPr>
          <a:xfrm>
            <a:off x="6490832" y="958046"/>
            <a:ext cx="1540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u="sng" dirty="0"/>
              <a:t>Memory/Disk (Linear Array)</a:t>
            </a:r>
          </a:p>
        </p:txBody>
      </p:sp>
    </p:spTree>
    <p:extLst>
      <p:ext uri="{BB962C8B-B14F-4D97-AF65-F5344CB8AC3E}">
        <p14:creationId xmlns:p14="http://schemas.microsoft.com/office/powerpoint/2010/main" val="174583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71AF200-8918-BE47-90EB-938F1F0980F0}"/>
              </a:ext>
            </a:extLst>
          </p:cNvPr>
          <p:cNvSpPr/>
          <p:nvPr/>
        </p:nvSpPr>
        <p:spPr>
          <a:xfrm>
            <a:off x="7420890" y="967016"/>
            <a:ext cx="1221287" cy="55967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12A44-D2D8-BD44-9BB1-02946004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0816" y="672582"/>
            <a:ext cx="7024753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Linearizing a Table – </a:t>
            </a:r>
            <a:br>
              <a:rPr lang="en-US" dirty="0"/>
            </a:br>
            <a:r>
              <a:rPr lang="en-US" dirty="0"/>
              <a:t>Column Store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690D2B4-0431-3644-A937-D8E9ACCABBDC}"/>
              </a:ext>
            </a:extLst>
          </p:cNvPr>
          <p:cNvGraphicFramePr>
            <a:graphicFrameLocks noGrp="1"/>
          </p:cNvGraphicFramePr>
          <p:nvPr/>
        </p:nvGraphicFramePr>
        <p:xfrm>
          <a:off x="1361423" y="2339572"/>
          <a:ext cx="3840276" cy="285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46">
                  <a:extLst>
                    <a:ext uri="{9D8B030D-6E8A-4147-A177-3AD203B41FA5}">
                      <a16:colId xmlns:a16="http://schemas.microsoft.com/office/drawing/2014/main" val="1025687689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1031652702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1581218455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1019962243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361398810"/>
                    </a:ext>
                  </a:extLst>
                </a:gridCol>
                <a:gridCol w="640046">
                  <a:extLst>
                    <a:ext uri="{9D8B030D-6E8A-4147-A177-3AD203B41FA5}">
                      <a16:colId xmlns:a16="http://schemas.microsoft.com/office/drawing/2014/main" val="2799361887"/>
                    </a:ext>
                  </a:extLst>
                </a:gridCol>
              </a:tblGrid>
              <a:tr h="475279">
                <a:tc>
                  <a:txBody>
                    <a:bodyPr/>
                    <a:lstStyle/>
                    <a:p>
                      <a:r>
                        <a:rPr lang="en-US" sz="1400" dirty="0"/>
                        <a:t>C1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7849295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31839715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6743461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2239697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2927343"/>
                  </a:ext>
                </a:extLst>
              </a:tr>
              <a:tr h="4752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9757320"/>
                  </a:ext>
                </a:extLst>
              </a:tr>
            </a:tbl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7D428E-2CFE-A543-86AA-8780F83ECB47}"/>
              </a:ext>
            </a:extLst>
          </p:cNvPr>
          <p:cNvCxnSpPr>
            <a:cxnSpLocks/>
          </p:cNvCxnSpPr>
          <p:nvPr/>
        </p:nvCxnSpPr>
        <p:spPr>
          <a:xfrm>
            <a:off x="1575409" y="3058688"/>
            <a:ext cx="0" cy="18695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6A6DD7-D252-EF46-8149-D93E407A54FB}"/>
              </a:ext>
            </a:extLst>
          </p:cNvPr>
          <p:cNvCxnSpPr>
            <a:cxnSpLocks/>
          </p:cNvCxnSpPr>
          <p:nvPr/>
        </p:nvCxnSpPr>
        <p:spPr>
          <a:xfrm>
            <a:off x="2301658" y="3058688"/>
            <a:ext cx="0" cy="18695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ECE4D5-3D13-7D48-BC0D-5C9E209ECA2D}"/>
              </a:ext>
            </a:extLst>
          </p:cNvPr>
          <p:cNvCxnSpPr>
            <a:cxnSpLocks/>
          </p:cNvCxnSpPr>
          <p:nvPr/>
        </p:nvCxnSpPr>
        <p:spPr>
          <a:xfrm>
            <a:off x="2921696" y="3058688"/>
            <a:ext cx="0" cy="18695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8F6E0A-6B13-1643-A014-1ED694731370}"/>
              </a:ext>
            </a:extLst>
          </p:cNvPr>
          <p:cNvCxnSpPr>
            <a:cxnSpLocks/>
          </p:cNvCxnSpPr>
          <p:nvPr/>
        </p:nvCxnSpPr>
        <p:spPr>
          <a:xfrm>
            <a:off x="3569918" y="3058688"/>
            <a:ext cx="0" cy="18695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C70198-159E-664E-9367-2AC5B2930E9E}"/>
              </a:ext>
            </a:extLst>
          </p:cNvPr>
          <p:cNvCxnSpPr>
            <a:cxnSpLocks/>
          </p:cNvCxnSpPr>
          <p:nvPr/>
        </p:nvCxnSpPr>
        <p:spPr>
          <a:xfrm>
            <a:off x="4180562" y="3058688"/>
            <a:ext cx="0" cy="18695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AB56EF4-936A-1449-BB17-B24F8E2BFF01}"/>
              </a:ext>
            </a:extLst>
          </p:cNvPr>
          <p:cNvSpPr txBox="1"/>
          <p:nvPr/>
        </p:nvSpPr>
        <p:spPr>
          <a:xfrm>
            <a:off x="7806065" y="1434392"/>
            <a:ext cx="6881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R1 C1</a:t>
            </a:r>
          </a:p>
          <a:p>
            <a:r>
              <a:rPr lang="en-US" sz="1350" dirty="0"/>
              <a:t>R2 C1</a:t>
            </a:r>
          </a:p>
          <a:p>
            <a:r>
              <a:rPr lang="en-US" sz="1350" dirty="0"/>
              <a:t>R3 C1</a:t>
            </a:r>
          </a:p>
          <a:p>
            <a:r>
              <a:rPr lang="en-US" sz="1350" dirty="0"/>
              <a:t>R4 C1</a:t>
            </a:r>
          </a:p>
          <a:p>
            <a:r>
              <a:rPr lang="en-US" sz="1350" dirty="0"/>
              <a:t>R5 C1</a:t>
            </a:r>
          </a:p>
          <a:p>
            <a:r>
              <a:rPr lang="en-US" sz="1350" dirty="0"/>
              <a:t>R6 C1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2A07A9-AC4D-6A4E-B503-C892A39ED9C3}"/>
              </a:ext>
            </a:extLst>
          </p:cNvPr>
          <p:cNvSpPr txBox="1"/>
          <p:nvPr/>
        </p:nvSpPr>
        <p:spPr>
          <a:xfrm>
            <a:off x="7806065" y="2652036"/>
            <a:ext cx="6881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R1 C2</a:t>
            </a:r>
          </a:p>
          <a:p>
            <a:r>
              <a:rPr lang="en-US" sz="1350" dirty="0"/>
              <a:t>R2 C2</a:t>
            </a:r>
          </a:p>
          <a:p>
            <a:r>
              <a:rPr lang="en-US" sz="1350" dirty="0"/>
              <a:t>R3 C2</a:t>
            </a:r>
          </a:p>
          <a:p>
            <a:r>
              <a:rPr lang="en-US" sz="1350" dirty="0"/>
              <a:t>R4 C2</a:t>
            </a:r>
          </a:p>
          <a:p>
            <a:r>
              <a:rPr lang="en-US" sz="1350" dirty="0"/>
              <a:t>R5 C2</a:t>
            </a:r>
          </a:p>
          <a:p>
            <a:r>
              <a:rPr lang="en-US" sz="1350" dirty="0"/>
              <a:t>R6 C2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AE9D95-C2A5-6E47-88FE-5E35DD125984}"/>
              </a:ext>
            </a:extLst>
          </p:cNvPr>
          <p:cNvSpPr txBox="1"/>
          <p:nvPr/>
        </p:nvSpPr>
        <p:spPr>
          <a:xfrm>
            <a:off x="7806065" y="3870181"/>
            <a:ext cx="6881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R1 C3</a:t>
            </a:r>
          </a:p>
          <a:p>
            <a:r>
              <a:rPr lang="en-US" sz="1350" dirty="0"/>
              <a:t>R2 C3</a:t>
            </a:r>
          </a:p>
          <a:p>
            <a:r>
              <a:rPr lang="en-US" sz="1350" dirty="0"/>
              <a:t>R3 C3</a:t>
            </a:r>
          </a:p>
          <a:p>
            <a:r>
              <a:rPr lang="en-US" sz="1350" dirty="0"/>
              <a:t>R4 C3</a:t>
            </a:r>
          </a:p>
          <a:p>
            <a:r>
              <a:rPr lang="en-US" sz="1350" dirty="0"/>
              <a:t>R5 C3</a:t>
            </a:r>
          </a:p>
          <a:p>
            <a:r>
              <a:rPr lang="en-US" sz="1350" dirty="0"/>
              <a:t>R6 C3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5FC6E6-307A-4340-A44B-4087A6D228E3}"/>
              </a:ext>
            </a:extLst>
          </p:cNvPr>
          <p:cNvSpPr txBox="1"/>
          <p:nvPr/>
        </p:nvSpPr>
        <p:spPr>
          <a:xfrm>
            <a:off x="7806065" y="5088326"/>
            <a:ext cx="6881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R1 C4</a:t>
            </a:r>
          </a:p>
          <a:p>
            <a:r>
              <a:rPr lang="en-US" sz="1350" dirty="0"/>
              <a:t>R2 C4</a:t>
            </a:r>
          </a:p>
          <a:p>
            <a:r>
              <a:rPr lang="en-US" sz="1350" dirty="0"/>
              <a:t>R3 C4</a:t>
            </a:r>
          </a:p>
          <a:p>
            <a:r>
              <a:rPr lang="en-US" sz="1350" dirty="0"/>
              <a:t>R4 C4</a:t>
            </a:r>
          </a:p>
          <a:p>
            <a:r>
              <a:rPr lang="en-US" sz="1350" dirty="0"/>
              <a:t>R5 C4</a:t>
            </a:r>
          </a:p>
          <a:p>
            <a:r>
              <a:rPr lang="en-US" sz="1350" dirty="0"/>
              <a:t>R6 C4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CA4C8-E64A-B948-863A-A7E6CDC8015D}"/>
              </a:ext>
            </a:extLst>
          </p:cNvPr>
          <p:cNvSpPr txBox="1"/>
          <p:nvPr/>
        </p:nvSpPr>
        <p:spPr>
          <a:xfrm>
            <a:off x="7209512" y="952728"/>
            <a:ext cx="1540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u="sng" dirty="0"/>
              <a:t>Memory/Disk (Linear Array)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37CECB-0104-EC4A-8A2D-B0E37AD30552}"/>
              </a:ext>
            </a:extLst>
          </p:cNvPr>
          <p:cNvCxnSpPr>
            <a:cxnSpLocks/>
          </p:cNvCxnSpPr>
          <p:nvPr/>
        </p:nvCxnSpPr>
        <p:spPr>
          <a:xfrm>
            <a:off x="4867928" y="3038345"/>
            <a:ext cx="0" cy="18695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9832-CCD5-FFBE-669F-15FB17DA4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 Often Super 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FD220-311A-A7F6-EBDF-21717FB61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warehouse at Cambridge Mobile Telematics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E668D2-2342-538E-44C8-094F35F5AF61}"/>
              </a:ext>
            </a:extLst>
          </p:cNvPr>
          <p:cNvSpPr txBox="1"/>
          <p:nvPr/>
        </p:nvSpPr>
        <p:spPr>
          <a:xfrm>
            <a:off x="144049" y="2888060"/>
            <a:ext cx="32943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85750"/>
            <a:r>
              <a:rPr lang="en-US" u="sng" dirty="0">
                <a:latin typeface="Courier" pitchFamily="2" charset="0"/>
              </a:rPr>
              <a:t>Table	#columns </a:t>
            </a:r>
          </a:p>
          <a:p>
            <a:pPr indent="285750"/>
            <a:r>
              <a:rPr lang="en-US" dirty="0">
                <a:latin typeface="Courier" pitchFamily="2" charset="0"/>
              </a:rPr>
              <a:t>	t1	|   251</a:t>
            </a:r>
          </a:p>
          <a:p>
            <a:pPr indent="285750"/>
            <a:r>
              <a:rPr lang="en-US" dirty="0">
                <a:latin typeface="Courier" pitchFamily="2" charset="0"/>
              </a:rPr>
              <a:t> t2	|   248</a:t>
            </a:r>
          </a:p>
          <a:p>
            <a:pPr indent="285750"/>
            <a:r>
              <a:rPr lang="en-US" dirty="0">
                <a:latin typeface="Courier" pitchFamily="2" charset="0"/>
              </a:rPr>
              <a:t> t3	|   134</a:t>
            </a:r>
          </a:p>
          <a:p>
            <a:pPr indent="285750"/>
            <a:r>
              <a:rPr lang="en-US" dirty="0">
                <a:latin typeface="Courier" pitchFamily="2" charset="0"/>
              </a:rPr>
              <a:t> t4	|   107</a:t>
            </a:r>
          </a:p>
          <a:p>
            <a:pPr indent="285750"/>
            <a:r>
              <a:rPr lang="en-US" dirty="0">
                <a:latin typeface="Courier" pitchFamily="2" charset="0"/>
              </a:rPr>
              <a:t> t5	|    87</a:t>
            </a:r>
          </a:p>
          <a:p>
            <a:pPr indent="285750"/>
            <a:r>
              <a:rPr lang="en-US" dirty="0">
                <a:latin typeface="Courier" pitchFamily="2" charset="0"/>
              </a:rPr>
              <a:t> t6	|    83</a:t>
            </a:r>
          </a:p>
          <a:p>
            <a:pPr indent="285750"/>
            <a:r>
              <a:rPr lang="en-US" dirty="0">
                <a:latin typeface="Courier" pitchFamily="2" charset="0"/>
              </a:rPr>
              <a:t> t7	|    71</a:t>
            </a:r>
          </a:p>
          <a:p>
            <a:pPr indent="285750"/>
            <a:r>
              <a:rPr lang="en-US" dirty="0">
                <a:latin typeface="Courier" pitchFamily="2" charset="0"/>
              </a:rPr>
              <a:t> t8	|    54</a:t>
            </a:r>
          </a:p>
          <a:p>
            <a:pPr indent="285750"/>
            <a:r>
              <a:rPr lang="en-US" dirty="0">
                <a:latin typeface="Courier" pitchFamily="2" charset="0"/>
              </a:rPr>
              <a:t> t9	|    52</a:t>
            </a:r>
          </a:p>
          <a:p>
            <a:pPr indent="285750"/>
            <a:r>
              <a:rPr lang="en-US" dirty="0">
                <a:latin typeface="Courier" pitchFamily="2" charset="0"/>
              </a:rPr>
              <a:t> t10	|    45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D66074-5D8E-9E41-579A-CCEDB34C4242}"/>
              </a:ext>
            </a:extLst>
          </p:cNvPr>
          <p:cNvSpPr txBox="1"/>
          <p:nvPr/>
        </p:nvSpPr>
        <p:spPr>
          <a:xfrm>
            <a:off x="3751546" y="3079268"/>
            <a:ext cx="432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Average query access 4-5 fields</a:t>
            </a:r>
          </a:p>
          <a:p>
            <a:endParaRPr lang="en-US" i="1" dirty="0"/>
          </a:p>
          <a:p>
            <a:r>
              <a:rPr lang="en-US" i="1" dirty="0"/>
              <a:t>Top 2-3 tables involved in nearly every query</a:t>
            </a:r>
          </a:p>
          <a:p>
            <a:endParaRPr lang="en-US" i="1" dirty="0"/>
          </a:p>
          <a:p>
            <a:r>
              <a:rPr lang="en-US" i="1" dirty="0"/>
              <a:t>Using a row-store would impose ~200/4 = 50x performance overhead</a:t>
            </a:r>
          </a:p>
        </p:txBody>
      </p:sp>
    </p:spTree>
    <p:extLst>
      <p:ext uri="{BB962C8B-B14F-4D97-AF65-F5344CB8AC3E}">
        <p14:creationId xmlns:p14="http://schemas.microsoft.com/office/powerpoint/2010/main" val="307863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ED7F1-7F3C-FE4B-9D5A-1D7CF2C821CD}" type="slidenum">
              <a:rPr lang="en-US">
                <a:solidFill>
                  <a:srgbClr val="0C109A"/>
                </a:solidFill>
              </a:rPr>
              <a:pPr/>
              <a:t>13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When Are Columns Right?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5410200"/>
          </a:xfrm>
          <a:ln/>
        </p:spPr>
        <p:txBody>
          <a:bodyPr/>
          <a:lstStyle/>
          <a:p>
            <a:pPr marL="698500" indent="-342900">
              <a:buFont typeface="Arial"/>
              <a:buChar char="•"/>
            </a:pPr>
            <a:r>
              <a:rPr lang="en-US" b="1" dirty="0"/>
              <a:t>Warehousing</a:t>
            </a:r>
            <a:r>
              <a:rPr lang="en-US" dirty="0"/>
              <a:t> (OLAP)</a:t>
            </a:r>
          </a:p>
          <a:p>
            <a:pPr marL="1130300" lvl="1" indent="-342900">
              <a:spcBef>
                <a:spcPts val="300"/>
              </a:spcBef>
              <a:buFont typeface="Arial"/>
              <a:buChar char="•"/>
            </a:pPr>
            <a:r>
              <a:rPr lang="en-US" dirty="0"/>
              <a:t>Read-mostly;  batch update</a:t>
            </a:r>
          </a:p>
          <a:p>
            <a:pPr marL="1130300" lvl="1" indent="-342900">
              <a:spcBef>
                <a:spcPts val="300"/>
              </a:spcBef>
              <a:buFont typeface="Arial"/>
              <a:buChar char="•"/>
            </a:pPr>
            <a:r>
              <a:rPr lang="en-US" dirty="0"/>
              <a:t>Queries: Scan and aggregate a few columns</a:t>
            </a:r>
          </a:p>
          <a:p>
            <a:pPr marL="698500" indent="-342900">
              <a:spcBef>
                <a:spcPts val="1200"/>
              </a:spcBef>
              <a:buFont typeface="Arial"/>
              <a:buChar char="•"/>
            </a:pPr>
            <a:r>
              <a:rPr lang="en-US" dirty="0"/>
              <a:t>Vs. Transaction Processing (OLTP)</a:t>
            </a:r>
          </a:p>
          <a:p>
            <a:pPr marL="1130300" lvl="1" indent="-342900">
              <a:spcBef>
                <a:spcPts val="300"/>
              </a:spcBef>
              <a:buFont typeface="Arial"/>
              <a:buChar char="•"/>
            </a:pPr>
            <a:r>
              <a:rPr lang="en-US" dirty="0"/>
              <a:t>Write-intensive, mostly single record ops.</a:t>
            </a:r>
          </a:p>
          <a:p>
            <a:pPr marL="698500" indent="-342900">
              <a:spcBef>
                <a:spcPts val="1200"/>
              </a:spcBef>
              <a:buFont typeface="Arial"/>
              <a:buChar char="•"/>
            </a:pPr>
            <a:r>
              <a:rPr lang="en-US" b="1" dirty="0"/>
              <a:t>Column-stores: OLAP optimized</a:t>
            </a:r>
          </a:p>
          <a:p>
            <a:pPr marL="698500" indent="-342900">
              <a:spcBef>
                <a:spcPts val="1200"/>
              </a:spcBef>
              <a:buFont typeface="Arial"/>
              <a:buChar char="•"/>
            </a:pPr>
            <a:r>
              <a:rPr lang="en-US" dirty="0"/>
              <a:t>In practice &gt;10x performance on comparable HW, for many real world analytic applications</a:t>
            </a:r>
          </a:p>
          <a:p>
            <a:pPr marL="1130300" lvl="1" indent="-342900">
              <a:spcBef>
                <a:spcPts val="600"/>
              </a:spcBef>
              <a:buFont typeface="Arial"/>
              <a:buChar char="•"/>
            </a:pPr>
            <a:r>
              <a:rPr lang="en-US" dirty="0"/>
              <a:t>True even if w/ Flash or main memory!</a:t>
            </a:r>
          </a:p>
          <a:p>
            <a:pPr marL="355600" indent="0">
              <a:spcBef>
                <a:spcPts val="300"/>
              </a:spcBef>
              <a:buNone/>
            </a:pPr>
            <a:endParaRPr lang="en-US" i="1" dirty="0"/>
          </a:p>
          <a:p>
            <a:pPr marL="355600" indent="0" algn="ctr">
              <a:spcBef>
                <a:spcPts val="300"/>
              </a:spcBef>
              <a:buNone/>
            </a:pPr>
            <a:r>
              <a:rPr lang="en-US" i="1" dirty="0"/>
              <a:t>Different architectures for different workloads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22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360"/>
    </mc:Choice>
    <mc:Fallback xmlns="">
      <p:transition advTm="13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CE1D6-52F4-8B4A-8789-D8601C059C46}" type="slidenum">
              <a:rPr lang="en-US">
                <a:solidFill>
                  <a:srgbClr val="0C109A"/>
                </a:solidFill>
              </a:rPr>
              <a:pPr/>
              <a:t>14</a:t>
            </a:fld>
            <a:endParaRPr lang="en-US">
              <a:solidFill>
                <a:srgbClr val="0C109A"/>
              </a:solidFill>
            </a:endParaRPr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3822700" y="4165600"/>
            <a:ext cx="4800600" cy="2451100"/>
            <a:chOff x="0" y="0"/>
            <a:chExt cx="3024" cy="1544"/>
          </a:xfrm>
          <a:solidFill>
            <a:srgbClr val="D3D4FF"/>
          </a:solidFill>
        </p:grpSpPr>
        <p:sp>
          <p:nvSpPr>
            <p:cNvPr id="17409" name="Oval 1"/>
            <p:cNvSpPr>
              <a:spLocks/>
            </p:cNvSpPr>
            <p:nvPr/>
          </p:nvSpPr>
          <p:spPr bwMode="auto">
            <a:xfrm>
              <a:off x="0" y="1273"/>
              <a:ext cx="3016" cy="271"/>
            </a:xfrm>
            <a:prstGeom prst="ellipse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17410" name="Rectangle 2"/>
            <p:cNvSpPr>
              <a:spLocks/>
            </p:cNvSpPr>
            <p:nvPr/>
          </p:nvSpPr>
          <p:spPr bwMode="auto">
            <a:xfrm>
              <a:off x="8" y="132"/>
              <a:ext cx="3016" cy="1272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17411" name="Oval 3"/>
            <p:cNvSpPr>
              <a:spLocks/>
            </p:cNvSpPr>
            <p:nvPr/>
          </p:nvSpPr>
          <p:spPr bwMode="auto">
            <a:xfrm>
              <a:off x="8" y="0"/>
              <a:ext cx="3016" cy="270"/>
            </a:xfrm>
            <a:prstGeom prst="ellipse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17412" name="Rectangle 4"/>
            <p:cNvSpPr>
              <a:spLocks/>
            </p:cNvSpPr>
            <p:nvPr/>
          </p:nvSpPr>
          <p:spPr bwMode="auto">
            <a:xfrm>
              <a:off x="8" y="1377"/>
              <a:ext cx="3016" cy="4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sp>
        <p:nvSpPr>
          <p:cNvPr id="17414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82100" cy="1104900"/>
          </a:xfrm>
          <a:ln/>
        </p:spPr>
        <p:txBody>
          <a:bodyPr/>
          <a:lstStyle/>
          <a:p>
            <a:r>
              <a:rPr lang="en-US" dirty="0"/>
              <a:t>C-Store: Rethinking Database Design from the Ground Up</a:t>
            </a:r>
          </a:p>
        </p:txBody>
      </p:sp>
      <p:sp>
        <p:nvSpPr>
          <p:cNvPr id="17415" name="Rectangle 7"/>
          <p:cNvSpPr>
            <a:spLocks/>
          </p:cNvSpPr>
          <p:nvPr/>
        </p:nvSpPr>
        <p:spPr bwMode="auto">
          <a:xfrm>
            <a:off x="5554663" y="6086475"/>
            <a:ext cx="17319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900">
                <a:solidFill>
                  <a:srgbClr val="242AFF">
                    <a:lumMod val="75000"/>
                  </a:srgbClr>
                </a:solidFill>
                <a:latin typeface="Candara Bold" charset="0"/>
                <a:ea typeface="ＭＳ Ｐゴシック" charset="0"/>
                <a:cs typeface="Candara Bold" charset="0"/>
                <a:sym typeface="Candara Bold" charset="0"/>
              </a:rPr>
              <a:t>Separate Files</a:t>
            </a:r>
          </a:p>
        </p:txBody>
      </p:sp>
      <p:sp>
        <p:nvSpPr>
          <p:cNvPr id="17416" name="Rectangle 8"/>
          <p:cNvSpPr>
            <a:spLocks/>
          </p:cNvSpPr>
          <p:nvPr/>
        </p:nvSpPr>
        <p:spPr bwMode="auto">
          <a:xfrm>
            <a:off x="5033963" y="6299200"/>
            <a:ext cx="2730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0C109A"/>
                </a:solidFill>
                <a:latin typeface="Candara" charset="0"/>
                <a:ea typeface="ＭＳ Ｐゴシック" charset="0"/>
                <a:cs typeface="Candara" charset="0"/>
                <a:sym typeface="Candara" charset="0"/>
              </a:rPr>
              <a:t>Column-based Compression</a:t>
            </a:r>
          </a:p>
        </p:txBody>
      </p:sp>
      <p:grpSp>
        <p:nvGrpSpPr>
          <p:cNvPr id="17428" name="Group 20"/>
          <p:cNvGrpSpPr>
            <a:grpSpLocks/>
          </p:cNvGrpSpPr>
          <p:nvPr/>
        </p:nvGrpSpPr>
        <p:grpSpPr bwMode="auto">
          <a:xfrm>
            <a:off x="1257300" y="1244600"/>
            <a:ext cx="2247900" cy="3714750"/>
            <a:chOff x="0" y="0"/>
            <a:chExt cx="1416" cy="2340"/>
          </a:xfrm>
        </p:grpSpPr>
        <p:sp>
          <p:nvSpPr>
            <p:cNvPr id="17423" name="Rectangle 15"/>
            <p:cNvSpPr>
              <a:spLocks/>
            </p:cNvSpPr>
            <p:nvPr/>
          </p:nvSpPr>
          <p:spPr bwMode="auto">
            <a:xfrm>
              <a:off x="0" y="888"/>
              <a:ext cx="904" cy="8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300" dirty="0">
                  <a:solidFill>
                    <a:srgbClr val="0C109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ndara" charset="0"/>
                  <a:ea typeface="ＭＳ Ｐゴシック" charset="0"/>
                  <a:cs typeface="Candara" charset="0"/>
                  <a:sym typeface="Candara" charset="0"/>
                </a:rPr>
                <a:t>Write optimized storage</a:t>
              </a:r>
            </a:p>
          </p:txBody>
        </p:sp>
        <p:sp>
          <p:nvSpPr>
            <p:cNvPr id="17424" name="Rectangle 16"/>
            <p:cNvSpPr>
              <a:spLocks/>
            </p:cNvSpPr>
            <p:nvPr/>
          </p:nvSpPr>
          <p:spPr bwMode="auto">
            <a:xfrm>
              <a:off x="212" y="0"/>
              <a:ext cx="563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>
                  <a:solidFill>
                    <a:srgbClr val="0C109A"/>
                  </a:solidFill>
                  <a:latin typeface="Candara" charset="0"/>
                  <a:ea typeface="ＭＳ Ｐゴシック" charset="0"/>
                  <a:cs typeface="Candara" charset="0"/>
                  <a:sym typeface="Candara" charset="0"/>
                </a:rPr>
                <a:t>Inserts</a:t>
              </a:r>
            </a:p>
          </p:txBody>
        </p:sp>
        <p:sp>
          <p:nvSpPr>
            <p:cNvPr id="17425" name="Rectangle 17"/>
            <p:cNvSpPr>
              <a:spLocks/>
            </p:cNvSpPr>
            <p:nvPr/>
          </p:nvSpPr>
          <p:spPr bwMode="auto">
            <a:xfrm>
              <a:off x="183" y="1860"/>
              <a:ext cx="541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C109A"/>
                  </a:solidFill>
                  <a:latin typeface="Candara" charset="0"/>
                  <a:ea typeface="ＭＳ Ｐゴシック" charset="0"/>
                  <a:cs typeface="Candara" charset="0"/>
                  <a:sym typeface="Candara" charset="0"/>
                </a:rPr>
                <a:t>Tuple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C109A"/>
                  </a:solidFill>
                  <a:latin typeface="Candara" charset="0"/>
                  <a:ea typeface="ＭＳ Ｐゴシック" charset="0"/>
                  <a:cs typeface="Candara" charset="0"/>
                  <a:sym typeface="Candara" charset="0"/>
                </a:rPr>
                <a:t>Mover</a:t>
              </a:r>
            </a:p>
          </p:txBody>
        </p:sp>
        <p:sp>
          <p:nvSpPr>
            <p:cNvPr id="17426" name="AutoShape 18"/>
            <p:cNvSpPr>
              <a:spLocks/>
            </p:cNvSpPr>
            <p:nvPr/>
          </p:nvSpPr>
          <p:spPr bwMode="auto">
            <a:xfrm>
              <a:off x="816" y="2056"/>
              <a:ext cx="600" cy="248"/>
            </a:xfrm>
            <a:prstGeom prst="rightArrow">
              <a:avLst>
                <a:gd name="adj1" fmla="val 22583"/>
                <a:gd name="adj2" fmla="val 138710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17427" name="AutoShape 19"/>
            <p:cNvSpPr>
              <a:spLocks/>
            </p:cNvSpPr>
            <p:nvPr/>
          </p:nvSpPr>
          <p:spPr bwMode="auto">
            <a:xfrm rot="5400000">
              <a:off x="208" y="568"/>
              <a:ext cx="496" cy="272"/>
            </a:xfrm>
            <a:prstGeom prst="rightArrow">
              <a:avLst>
                <a:gd name="adj1" fmla="val 29417"/>
                <a:gd name="adj2" fmla="val 82354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grpSp>
        <p:nvGrpSpPr>
          <p:cNvPr id="17432" name="Group 24"/>
          <p:cNvGrpSpPr>
            <a:grpSpLocks/>
          </p:cNvGrpSpPr>
          <p:nvPr/>
        </p:nvGrpSpPr>
        <p:grpSpPr bwMode="auto">
          <a:xfrm>
            <a:off x="6235700" y="2286000"/>
            <a:ext cx="2349500" cy="1968500"/>
            <a:chOff x="0" y="0"/>
            <a:chExt cx="1480" cy="1240"/>
          </a:xfrm>
        </p:grpSpPr>
        <p:sp>
          <p:nvSpPr>
            <p:cNvPr id="17429" name="Rectangle 21"/>
            <p:cNvSpPr>
              <a:spLocks/>
            </p:cNvSpPr>
            <p:nvPr/>
          </p:nvSpPr>
          <p:spPr bwMode="auto">
            <a:xfrm>
              <a:off x="0" y="0"/>
              <a:ext cx="1480" cy="616"/>
            </a:xfrm>
            <a:prstGeom prst="rect">
              <a:avLst/>
            </a:prstGeom>
            <a:solidFill>
              <a:srgbClr val="CAB0A5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0C109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ndara" charset="0"/>
                  <a:ea typeface="ＭＳ Ｐゴシック" charset="0"/>
                  <a:cs typeface="Candara" charset="0"/>
                  <a:sym typeface="Candara" charset="0"/>
                </a:rPr>
                <a:t>Column-oriented query executor</a:t>
              </a:r>
            </a:p>
          </p:txBody>
        </p:sp>
        <p:sp>
          <p:nvSpPr>
            <p:cNvPr id="17430" name="AutoShape 22"/>
            <p:cNvSpPr>
              <a:spLocks/>
            </p:cNvSpPr>
            <p:nvPr/>
          </p:nvSpPr>
          <p:spPr bwMode="auto">
            <a:xfrm rot="-5400000">
              <a:off x="720" y="856"/>
              <a:ext cx="496" cy="272"/>
            </a:xfrm>
            <a:prstGeom prst="rightArrow">
              <a:avLst>
                <a:gd name="adj1" fmla="val 29417"/>
                <a:gd name="adj2" fmla="val 82354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17431" name="AutoShape 23"/>
            <p:cNvSpPr>
              <a:spLocks/>
            </p:cNvSpPr>
            <p:nvPr/>
          </p:nvSpPr>
          <p:spPr bwMode="auto">
            <a:xfrm rot="5400000">
              <a:off x="240" y="856"/>
              <a:ext cx="496" cy="272"/>
            </a:xfrm>
            <a:prstGeom prst="rightArrow">
              <a:avLst>
                <a:gd name="adj1" fmla="val 29417"/>
                <a:gd name="adj2" fmla="val 82354"/>
              </a:avLst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grpSp>
        <p:nvGrpSpPr>
          <p:cNvPr id="17532" name="Group 124"/>
          <p:cNvGrpSpPr>
            <a:grpSpLocks/>
          </p:cNvGrpSpPr>
          <p:nvPr/>
        </p:nvGrpSpPr>
        <p:grpSpPr bwMode="auto">
          <a:xfrm>
            <a:off x="4208463" y="4578350"/>
            <a:ext cx="4389437" cy="1477963"/>
            <a:chOff x="0" y="0"/>
            <a:chExt cx="2764" cy="931"/>
          </a:xfrm>
        </p:grpSpPr>
        <p:sp>
          <p:nvSpPr>
            <p:cNvPr id="17433" name="Rectangle 25"/>
            <p:cNvSpPr>
              <a:spLocks/>
            </p:cNvSpPr>
            <p:nvPr/>
          </p:nvSpPr>
          <p:spPr bwMode="auto">
            <a:xfrm>
              <a:off x="0" y="0"/>
              <a:ext cx="32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SYM</a:t>
              </a:r>
            </a:p>
          </p:txBody>
        </p:sp>
        <p:sp>
          <p:nvSpPr>
            <p:cNvPr id="17434" name="Rectangle 26"/>
            <p:cNvSpPr>
              <a:spLocks/>
            </p:cNvSpPr>
            <p:nvPr/>
          </p:nvSpPr>
          <p:spPr bwMode="auto">
            <a:xfrm>
              <a:off x="556" y="0"/>
              <a:ext cx="43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PRICE</a:t>
              </a:r>
            </a:p>
          </p:txBody>
        </p:sp>
        <p:sp>
          <p:nvSpPr>
            <p:cNvPr id="17435" name="Rectangle 27"/>
            <p:cNvSpPr>
              <a:spLocks/>
            </p:cNvSpPr>
            <p:nvPr/>
          </p:nvSpPr>
          <p:spPr bwMode="auto">
            <a:xfrm>
              <a:off x="1226" y="0"/>
              <a:ext cx="30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VOL</a:t>
              </a:r>
            </a:p>
          </p:txBody>
        </p:sp>
        <p:sp>
          <p:nvSpPr>
            <p:cNvPr id="17436" name="Rectangle 28"/>
            <p:cNvSpPr>
              <a:spLocks/>
            </p:cNvSpPr>
            <p:nvPr/>
          </p:nvSpPr>
          <p:spPr bwMode="auto">
            <a:xfrm>
              <a:off x="1789" y="0"/>
              <a:ext cx="381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EXCH</a:t>
              </a:r>
            </a:p>
          </p:txBody>
        </p:sp>
        <p:sp>
          <p:nvSpPr>
            <p:cNvPr id="17437" name="Rectangle 29"/>
            <p:cNvSpPr>
              <a:spLocks/>
            </p:cNvSpPr>
            <p:nvPr/>
          </p:nvSpPr>
          <p:spPr bwMode="auto">
            <a:xfrm>
              <a:off x="2383" y="0"/>
              <a:ext cx="381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TIME</a:t>
              </a:r>
            </a:p>
          </p:txBody>
        </p:sp>
      </p:grpSp>
      <p:graphicFrame>
        <p:nvGraphicFramePr>
          <p:cNvPr id="17438" name="Group 30"/>
          <p:cNvGraphicFramePr>
            <a:graphicFrameLocks noGrp="1"/>
          </p:cNvGraphicFramePr>
          <p:nvPr/>
        </p:nvGraphicFramePr>
        <p:xfrm>
          <a:off x="4235450" y="4959350"/>
          <a:ext cx="4344988" cy="1234758"/>
        </p:xfrm>
        <a:graphic>
          <a:graphicData uri="http://schemas.openxmlformats.org/drawingml/2006/table">
            <a:tbl>
              <a:tblPr/>
              <a:tblGrid>
                <a:gridCol w="4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6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7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6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IBM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100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10244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NYSE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1.17.07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IBM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102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11245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NYSE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1.17.07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SUN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58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3455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NQDS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1.17.07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632" name="Group 224"/>
          <p:cNvGrpSpPr>
            <a:grpSpLocks/>
          </p:cNvGrpSpPr>
          <p:nvPr/>
        </p:nvGrpSpPr>
        <p:grpSpPr bwMode="auto">
          <a:xfrm>
            <a:off x="4525963" y="4806950"/>
            <a:ext cx="3378200" cy="1143000"/>
            <a:chOff x="0" y="0"/>
            <a:chExt cx="2128" cy="720"/>
          </a:xfrm>
        </p:grpSpPr>
        <p:sp>
          <p:nvSpPr>
            <p:cNvPr id="17533" name="Rectangle 125"/>
            <p:cNvSpPr>
              <a:spLocks/>
            </p:cNvSpPr>
            <p:nvPr/>
          </p:nvSpPr>
          <p:spPr bwMode="auto">
            <a:xfrm>
              <a:off x="0" y="0"/>
              <a:ext cx="25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SYM</a:t>
              </a:r>
            </a:p>
          </p:txBody>
        </p:sp>
        <p:sp>
          <p:nvSpPr>
            <p:cNvPr id="17534" name="Rectangle 126"/>
            <p:cNvSpPr>
              <a:spLocks/>
            </p:cNvSpPr>
            <p:nvPr/>
          </p:nvSpPr>
          <p:spPr bwMode="auto">
            <a:xfrm>
              <a:off x="428" y="0"/>
              <a:ext cx="33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PRICE</a:t>
              </a:r>
            </a:p>
          </p:txBody>
        </p:sp>
        <p:sp>
          <p:nvSpPr>
            <p:cNvPr id="17535" name="Rectangle 127"/>
            <p:cNvSpPr>
              <a:spLocks/>
            </p:cNvSpPr>
            <p:nvPr/>
          </p:nvSpPr>
          <p:spPr bwMode="auto">
            <a:xfrm>
              <a:off x="944" y="0"/>
              <a:ext cx="23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VOL</a:t>
              </a:r>
            </a:p>
          </p:txBody>
        </p:sp>
        <p:sp>
          <p:nvSpPr>
            <p:cNvPr id="17536" name="Rectangle 128"/>
            <p:cNvSpPr>
              <a:spLocks/>
            </p:cNvSpPr>
            <p:nvPr/>
          </p:nvSpPr>
          <p:spPr bwMode="auto">
            <a:xfrm>
              <a:off x="1377" y="0"/>
              <a:ext cx="29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EXCH</a:t>
              </a:r>
            </a:p>
          </p:txBody>
        </p:sp>
        <p:sp>
          <p:nvSpPr>
            <p:cNvPr id="17537" name="Rectangle 129"/>
            <p:cNvSpPr>
              <a:spLocks/>
            </p:cNvSpPr>
            <p:nvPr/>
          </p:nvSpPr>
          <p:spPr bwMode="auto">
            <a:xfrm>
              <a:off x="1834" y="0"/>
              <a:ext cx="29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C109A"/>
                  </a:solidFill>
                  <a:latin typeface="Arial"/>
                  <a:ea typeface="ＭＳ Ｐゴシック" charset="0"/>
                  <a:cs typeface="Arial"/>
                  <a:sym typeface="Chalkboard" charset="0"/>
                </a:rPr>
                <a:t>TIME</a:t>
              </a:r>
            </a:p>
          </p:txBody>
        </p:sp>
      </p:grpSp>
      <p:graphicFrame>
        <p:nvGraphicFramePr>
          <p:cNvPr id="17538" name="Group 130"/>
          <p:cNvGraphicFramePr>
            <a:graphicFrameLocks noGrp="1"/>
          </p:cNvGraphicFramePr>
          <p:nvPr/>
        </p:nvGraphicFramePr>
        <p:xfrm>
          <a:off x="4546600" y="5102225"/>
          <a:ext cx="3348038" cy="846139"/>
        </p:xfrm>
        <a:graphic>
          <a:graphicData uri="http://schemas.openxmlformats.org/drawingml/2006/table">
            <a:tbl>
              <a:tblPr/>
              <a:tblGrid>
                <a:gridCol w="36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3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6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4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27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27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IBM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100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10244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NYSE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1.17.07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IBM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102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11245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NYSE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1.17.07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SUN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58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3455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NQDS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ヒラギノ明朝 ProN W3" charset="0"/>
                        <a:cs typeface="ヒラギノ明朝 ProN W3" charset="0"/>
                        <a:sym typeface="Chalkboard" charset="0"/>
                      </a:endParaRP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ヒラギノ角ゴ ProN W6" charset="0"/>
                          <a:cs typeface="Arial"/>
                          <a:sym typeface="Chalkboard" charset="0"/>
                        </a:rPr>
                        <a:t>1.17.07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98BFF">
                        <a:alpha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641" name="AutoShape 233"/>
          <p:cNvSpPr>
            <a:spLocks/>
          </p:cNvSpPr>
          <p:nvPr/>
        </p:nvSpPr>
        <p:spPr bwMode="auto">
          <a:xfrm>
            <a:off x="3556000" y="5930900"/>
            <a:ext cx="749300" cy="749300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gradFill rotWithShape="0">
            <a:gsLst>
              <a:gs pos="0">
                <a:srgbClr val="F7FF1A"/>
              </a:gs>
              <a:gs pos="100000">
                <a:srgbClr val="FF9407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17643" name="AutoShape 235"/>
          <p:cNvSpPr>
            <a:spLocks/>
          </p:cNvSpPr>
          <p:nvPr/>
        </p:nvSpPr>
        <p:spPr bwMode="auto">
          <a:xfrm>
            <a:off x="8216900" y="1930400"/>
            <a:ext cx="749300" cy="749300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gradFill rotWithShape="0">
            <a:gsLst>
              <a:gs pos="0">
                <a:srgbClr val="F7FF1A"/>
              </a:gs>
              <a:gs pos="100000">
                <a:srgbClr val="FF9407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17644" name="AutoShape 236"/>
          <p:cNvSpPr>
            <a:spLocks/>
          </p:cNvSpPr>
          <p:nvPr/>
        </p:nvSpPr>
        <p:spPr bwMode="auto">
          <a:xfrm>
            <a:off x="1295400" y="4064000"/>
            <a:ext cx="406400" cy="406400"/>
          </a:xfrm>
          <a:custGeom>
            <a:avLst/>
            <a:gdLst/>
            <a:ahLst/>
            <a:cxnLst/>
            <a:rect l="0" t="0" r="r" b="b"/>
            <a:pathLst>
              <a:path w="22712" h="23880">
                <a:moveTo>
                  <a:pt x="11356" y="0"/>
                </a:moveTo>
                <a:lnTo>
                  <a:pt x="14693" y="7110"/>
                </a:lnTo>
                <a:lnTo>
                  <a:pt x="22156" y="8250"/>
                </a:lnTo>
                <a:lnTo>
                  <a:pt x="16756" y="13785"/>
                </a:lnTo>
                <a:lnTo>
                  <a:pt x="18031" y="21600"/>
                </a:lnTo>
                <a:lnTo>
                  <a:pt x="11356" y="17910"/>
                </a:lnTo>
                <a:lnTo>
                  <a:pt x="4681" y="21600"/>
                </a:lnTo>
                <a:lnTo>
                  <a:pt x="5956" y="13785"/>
                </a:lnTo>
                <a:lnTo>
                  <a:pt x="556" y="8250"/>
                </a:lnTo>
                <a:lnTo>
                  <a:pt x="8019" y="7110"/>
                </a:lnTo>
                <a:lnTo>
                  <a:pt x="11356" y="0"/>
                </a:lnTo>
                <a:close/>
                <a:moveTo>
                  <a:pt x="11356" y="0"/>
                </a:moveTo>
              </a:path>
            </a:pathLst>
          </a:custGeom>
          <a:gradFill rotWithShape="0">
            <a:gsLst>
              <a:gs pos="0">
                <a:srgbClr val="F7FF1A"/>
              </a:gs>
              <a:gs pos="100000">
                <a:srgbClr val="FF9407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17645" name="Rectangle 237"/>
          <p:cNvSpPr>
            <a:spLocks/>
          </p:cNvSpPr>
          <p:nvPr/>
        </p:nvSpPr>
        <p:spPr bwMode="auto">
          <a:xfrm>
            <a:off x="0" y="6575264"/>
            <a:ext cx="6413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5720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ＭＳ Ｐゴシック" charset="0"/>
                <a:cs typeface="Arial"/>
                <a:sym typeface="Chalkboard" charset="0"/>
              </a:rPr>
              <a:t>“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ＭＳ Ｐゴシック" charset="0"/>
                <a:cs typeface="Arial"/>
                <a:sym typeface="Chalkboard" charset="0"/>
              </a:rPr>
              <a:t>C-Store: A Column-oriented DBMS</a:t>
            </a:r>
            <a:r>
              <a:rPr lang="ja-JP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ＭＳ Ｐゴシック" charset="0"/>
                <a:cs typeface="Arial"/>
                <a:sym typeface="Chalkboard" charset="0"/>
              </a:rPr>
              <a:t>”</a:t>
            </a:r>
            <a:r>
              <a:rPr 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ea typeface="ＭＳ Ｐゴシック" charset="0"/>
                <a:cs typeface="Arial"/>
                <a:sym typeface="Chalkboard" charset="0"/>
              </a:rPr>
              <a:t> -- VLDB 05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10000" y="5029200"/>
            <a:ext cx="4800600" cy="1066800"/>
            <a:chOff x="3810000" y="5029200"/>
            <a:chExt cx="4800600" cy="1066800"/>
          </a:xfrm>
        </p:grpSpPr>
        <p:cxnSp>
          <p:nvCxnSpPr>
            <p:cNvPr id="3" name="Straight Connector 2"/>
            <p:cNvCxnSpPr/>
            <p:nvPr/>
          </p:nvCxnSpPr>
          <p:spPr bwMode="auto">
            <a:xfrm>
              <a:off x="3810000" y="5029200"/>
              <a:ext cx="4800600" cy="0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3810000" y="5562600"/>
              <a:ext cx="4800600" cy="0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3810000" y="6096000"/>
              <a:ext cx="4800600" cy="0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381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7" name="TextBox 6"/>
          <p:cNvSpPr txBox="1"/>
          <p:nvPr/>
        </p:nvSpPr>
        <p:spPr>
          <a:xfrm>
            <a:off x="228600" y="5105400"/>
            <a:ext cx="2895600" cy="707886"/>
          </a:xfrm>
          <a:prstGeom prst="rect">
            <a:avLst/>
          </a:prstGeom>
          <a:solidFill>
            <a:srgbClr val="CCFFCC"/>
          </a:solidFill>
          <a:ln w="28575" cmpd="sng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rPr>
              <a:t>Shared nothing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Chalkboard" charset="0"/>
                <a:ea typeface="ヒラギノ明朝 ProN W3" charset="0"/>
                <a:cs typeface="ヒラギノ明朝 ProN W3" charset="0"/>
                <a:sym typeface="Chalkboard" charset="0"/>
              </a:rPr>
              <a:t>horizontal partitioning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81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7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" fill="hold"/>
                                        <p:tgtEl>
                                          <p:spTgt spid="17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" fill="hold"/>
                                        <p:tgtEl>
                                          <p:spTgt spid="17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" fill="hold"/>
                                        <p:tgtEl>
                                          <p:spTgt spid="17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" fill="hold"/>
                                        <p:tgtEl>
                                          <p:spTgt spid="17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" fill="hold"/>
                                        <p:tgtEl>
                                          <p:spTgt spid="17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" fill="hold"/>
                                        <p:tgtEl>
                                          <p:spTgt spid="17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utoUpdateAnimBg="0"/>
      <p:bldP spid="17641" grpId="0" animBg="1"/>
      <p:bldP spid="17643" grpId="0" animBg="1"/>
      <p:bldP spid="17644" grpId="0" animBg="1"/>
      <p:bldP spid="17645" grpId="0" autoUpdateAnimBg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687F6-EA71-E341-A1B2-16F189D99B5B}" type="slidenum">
              <a:rPr lang="en-US">
                <a:solidFill>
                  <a:srgbClr val="0C109A"/>
                </a:solidFill>
              </a:rPr>
              <a:pPr/>
              <a:t>15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41300"/>
            <a:ext cx="9144000" cy="1104900"/>
          </a:xfrm>
          <a:ln/>
        </p:spPr>
        <p:txBody>
          <a:bodyPr/>
          <a:lstStyle/>
          <a:p>
            <a:r>
              <a:rPr lang="en-US"/>
              <a:t>Query Processing Example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2514600" cy="2273300"/>
          </a:xfrm>
          <a:ln/>
        </p:spPr>
        <p:txBody>
          <a:bodyPr/>
          <a:lstStyle/>
          <a:p>
            <a:pPr marL="698500" indent="-342900"/>
            <a:r>
              <a:rPr lang="en-US" b="1" dirty="0"/>
              <a:t>Traditional Row Store</a:t>
            </a: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5486400" y="889000"/>
            <a:ext cx="3848100" cy="1320800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ts val="11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SELECT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avg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(price)</a:t>
            </a:r>
          </a:p>
          <a:p>
            <a:pPr defTabSz="914400" fontAlgn="base">
              <a:spcBef>
                <a:spcPts val="2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FROM </a:t>
            </a:r>
            <a:r>
              <a:rPr lang="en-US" sz="2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tickstore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 </a:t>
            </a:r>
          </a:p>
          <a:p>
            <a:pPr defTabSz="914400" fontAlgn="base">
              <a:spcBef>
                <a:spcPts val="2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WHERE symbol = </a:t>
            </a:r>
            <a:r>
              <a:rPr lang="ja-JP" alt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ea typeface="ＭＳ Ｐゴシック" charset="0"/>
                <a:cs typeface="Courier New Bold" charset="0"/>
                <a:sym typeface="Courier New Bold" charset="0"/>
              </a:rPr>
              <a:t>‘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GM</a:t>
            </a:r>
            <a:r>
              <a:rPr lang="ja-JP" alt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ea typeface="ＭＳ Ｐゴシック" charset="0"/>
                <a:cs typeface="Courier New Bold" charset="0"/>
                <a:sym typeface="Courier New Bold" charset="0"/>
              </a:rPr>
              <a:t>’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 </a:t>
            </a:r>
          </a:p>
          <a:p>
            <a:pPr defTabSz="914400" fontAlgn="base">
              <a:spcBef>
                <a:spcPts val="2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AND date = </a:t>
            </a:r>
            <a:r>
              <a:rPr lang="ja-JP" alt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ea typeface="ＭＳ Ｐゴシック" charset="0"/>
                <a:cs typeface="Courier New Bold" charset="0"/>
                <a:sym typeface="Courier New Bold" charset="0"/>
              </a:rPr>
              <a:t>‘</a:t>
            </a:r>
            <a:r>
              <a:rPr 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1/17/2007</a:t>
            </a:r>
            <a:r>
              <a:rPr lang="ja-JP" altLang="en-US" sz="20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ea typeface="ＭＳ Ｐゴシック" charset="0"/>
                <a:cs typeface="Courier New Bold" charset="0"/>
                <a:sym typeface="Courier New Bold" charset="0"/>
              </a:rPr>
              <a:t>’</a:t>
            </a:r>
            <a:endParaRPr lang="en-US" sz="2000" dirty="0">
              <a:solidFill>
                <a:srgbClr val="000000">
                  <a:lumMod val="85000"/>
                  <a:lumOff val="15000"/>
                </a:srgbClr>
              </a:solidFill>
              <a:latin typeface="Courier New Bold" charset="0"/>
              <a:ea typeface="ＭＳ Ｐゴシック" charset="0"/>
              <a:cs typeface="Courier New Bold" charset="0"/>
              <a:sym typeface="Courier New Bold" charset="0"/>
            </a:endParaRPr>
          </a:p>
        </p:txBody>
      </p:sp>
      <p:sp>
        <p:nvSpPr>
          <p:cNvPr id="19460" name="Rectangle 4"/>
          <p:cNvSpPr>
            <a:spLocks/>
          </p:cNvSpPr>
          <p:nvPr/>
        </p:nvSpPr>
        <p:spPr bwMode="auto">
          <a:xfrm>
            <a:off x="1409700" y="4902200"/>
            <a:ext cx="5549900" cy="172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Disk</a:t>
            </a:r>
          </a:p>
        </p:txBody>
      </p:sp>
      <p:graphicFrame>
        <p:nvGraphicFramePr>
          <p:cNvPr id="19461" name="Group 5"/>
          <p:cNvGraphicFramePr>
            <a:graphicFrameLocks noGrp="1"/>
          </p:cNvGraphicFramePr>
          <p:nvPr/>
        </p:nvGraphicFramePr>
        <p:xfrm>
          <a:off x="1511300" y="5383213"/>
          <a:ext cx="5345113" cy="266700"/>
        </p:xfrm>
        <a:graphic>
          <a:graphicData uri="http://schemas.openxmlformats.org/drawingml/2006/table">
            <a:tbl>
              <a:tblPr/>
              <a:tblGrid>
                <a:gridCol w="103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483" name="Group 27"/>
          <p:cNvGraphicFramePr>
            <a:graphicFrameLocks noGrp="1"/>
          </p:cNvGraphicFramePr>
          <p:nvPr/>
        </p:nvGraphicFramePr>
        <p:xfrm>
          <a:off x="1511300" y="5676900"/>
          <a:ext cx="5345113" cy="266700"/>
        </p:xfrm>
        <a:graphic>
          <a:graphicData uri="http://schemas.openxmlformats.org/drawingml/2006/table">
            <a:tbl>
              <a:tblPr/>
              <a:tblGrid>
                <a:gridCol w="103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10,000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505" name="Group 49"/>
          <p:cNvGraphicFramePr>
            <a:graphicFrameLocks noGrp="1"/>
          </p:cNvGraphicFramePr>
          <p:nvPr/>
        </p:nvGraphicFramePr>
        <p:xfrm>
          <a:off x="1511300" y="5981700"/>
          <a:ext cx="5345113" cy="259080"/>
        </p:xfrm>
        <a:graphic>
          <a:graphicData uri="http://schemas.openxmlformats.org/drawingml/2006/table">
            <a:tbl>
              <a:tblPr/>
              <a:tblGrid>
                <a:gridCol w="103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30.78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12,500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527" name="Group 71"/>
          <p:cNvGraphicFramePr>
            <a:graphicFrameLocks noGrp="1"/>
          </p:cNvGraphicFramePr>
          <p:nvPr/>
        </p:nvGraphicFramePr>
        <p:xfrm>
          <a:off x="1511300" y="6273800"/>
          <a:ext cx="5345113" cy="259080"/>
        </p:xfrm>
        <a:graphic>
          <a:graphicData uri="http://schemas.openxmlformats.org/drawingml/2006/table">
            <a:tbl>
              <a:tblPr/>
              <a:tblGrid>
                <a:gridCol w="103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3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AAPL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93.24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NQDS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551" name="Group 95"/>
          <p:cNvGrpSpPr>
            <a:grpSpLocks/>
          </p:cNvGrpSpPr>
          <p:nvPr/>
        </p:nvGrpSpPr>
        <p:grpSpPr bwMode="auto">
          <a:xfrm>
            <a:off x="3403600" y="3683000"/>
            <a:ext cx="1562100" cy="1203325"/>
            <a:chOff x="0" y="0"/>
            <a:chExt cx="984" cy="75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9549" name="Line 93"/>
            <p:cNvSpPr>
              <a:spLocks noChangeShapeType="1"/>
            </p:cNvSpPr>
            <p:nvPr/>
          </p:nvSpPr>
          <p:spPr bwMode="auto">
            <a:xfrm flipH="1">
              <a:off x="488" y="464"/>
              <a:ext cx="0" cy="294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19550" name="Rectangle 94"/>
            <p:cNvSpPr>
              <a:spLocks/>
            </p:cNvSpPr>
            <p:nvPr/>
          </p:nvSpPr>
          <p:spPr bwMode="auto">
            <a:xfrm>
              <a:off x="0" y="0"/>
              <a:ext cx="984" cy="456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SELECT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sym = </a:t>
              </a:r>
              <a:r>
                <a:rPr lang="ja-JP" altLang="en-US" sz="17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‘</a:t>
              </a:r>
              <a:r>
                <a:rPr lang="en-US" sz="17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GM</a:t>
              </a:r>
              <a:r>
                <a:rPr lang="ja-JP" altLang="en-US" sz="17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endParaRPr lang="en-US" sz="17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</p:grpSp>
      <p:grpSp>
        <p:nvGrpSpPr>
          <p:cNvPr id="19554" name="Group 98"/>
          <p:cNvGrpSpPr>
            <a:grpSpLocks/>
          </p:cNvGrpSpPr>
          <p:nvPr/>
        </p:nvGrpSpPr>
        <p:grpSpPr bwMode="auto">
          <a:xfrm>
            <a:off x="3403600" y="2438400"/>
            <a:ext cx="1600200" cy="1228725"/>
            <a:chOff x="0" y="0"/>
            <a:chExt cx="1008" cy="77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9552" name="Rectangle 96"/>
            <p:cNvSpPr>
              <a:spLocks/>
            </p:cNvSpPr>
            <p:nvPr/>
          </p:nvSpPr>
          <p:spPr bwMode="auto">
            <a:xfrm>
              <a:off x="0" y="0"/>
              <a:ext cx="1008" cy="456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SELECT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date=</a:t>
              </a:r>
              <a:r>
                <a:rPr lang="ja-JP" altLang="en-US" sz="17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r>
                <a:rPr lang="en-US" sz="17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1/17/07</a:t>
              </a:r>
              <a:r>
                <a:rPr lang="ja-JP" altLang="en-US" sz="17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endParaRPr lang="en-US" sz="17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9553" name="Line 97"/>
            <p:cNvSpPr>
              <a:spLocks noChangeShapeType="1"/>
            </p:cNvSpPr>
            <p:nvPr/>
          </p:nvSpPr>
          <p:spPr bwMode="auto">
            <a:xfrm flipH="1">
              <a:off x="480" y="464"/>
              <a:ext cx="16" cy="310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grpSp>
        <p:nvGrpSpPr>
          <p:cNvPr id="19557" name="Group 101"/>
          <p:cNvGrpSpPr>
            <a:grpSpLocks/>
          </p:cNvGrpSpPr>
          <p:nvPr/>
        </p:nvGrpSpPr>
        <p:grpSpPr bwMode="auto">
          <a:xfrm>
            <a:off x="3403600" y="1143000"/>
            <a:ext cx="1600200" cy="1292225"/>
            <a:chOff x="0" y="0"/>
            <a:chExt cx="1008" cy="814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9555" name="Rectangle 99"/>
            <p:cNvSpPr>
              <a:spLocks/>
            </p:cNvSpPr>
            <p:nvPr/>
          </p:nvSpPr>
          <p:spPr bwMode="auto">
            <a:xfrm>
              <a:off x="0" y="0"/>
              <a:ext cx="1008" cy="456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5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AVG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7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price</a:t>
              </a:r>
            </a:p>
          </p:txBody>
        </p:sp>
        <p:sp>
          <p:nvSpPr>
            <p:cNvPr id="19556" name="Line 100"/>
            <p:cNvSpPr>
              <a:spLocks noChangeShapeType="1"/>
            </p:cNvSpPr>
            <p:nvPr/>
          </p:nvSpPr>
          <p:spPr bwMode="auto">
            <a:xfrm flipH="1">
              <a:off x="496" y="488"/>
              <a:ext cx="16" cy="326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grpSp>
        <p:nvGrpSpPr>
          <p:cNvPr id="19561" name="Group 105"/>
          <p:cNvGrpSpPr>
            <a:grpSpLocks/>
          </p:cNvGrpSpPr>
          <p:nvPr/>
        </p:nvGrpSpPr>
        <p:grpSpPr bwMode="auto">
          <a:xfrm>
            <a:off x="2520950" y="2032000"/>
            <a:ext cx="3351213" cy="2743200"/>
            <a:chOff x="0" y="0"/>
            <a:chExt cx="2111" cy="1728"/>
          </a:xfrm>
        </p:grpSpPr>
        <p:sp>
          <p:nvSpPr>
            <p:cNvPr id="19558" name="Rectangle 102"/>
            <p:cNvSpPr>
              <a:spLocks/>
            </p:cNvSpPr>
            <p:nvPr/>
          </p:nvSpPr>
          <p:spPr bwMode="auto">
            <a:xfrm>
              <a:off x="1184" y="1544"/>
              <a:ext cx="9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Complete tuples</a:t>
              </a:r>
            </a:p>
          </p:txBody>
        </p:sp>
        <p:sp>
          <p:nvSpPr>
            <p:cNvPr id="19559" name="Rectangle 103"/>
            <p:cNvSpPr>
              <a:spLocks/>
            </p:cNvSpPr>
            <p:nvPr/>
          </p:nvSpPr>
          <p:spPr bwMode="auto">
            <a:xfrm>
              <a:off x="1184" y="784"/>
              <a:ext cx="9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Complete tuples</a:t>
              </a:r>
            </a:p>
          </p:txBody>
        </p:sp>
        <p:sp>
          <p:nvSpPr>
            <p:cNvPr id="19560" name="Rectangle 104"/>
            <p:cNvSpPr>
              <a:spLocks/>
            </p:cNvSpPr>
            <p:nvPr/>
          </p:nvSpPr>
          <p:spPr bwMode="auto">
            <a:xfrm>
              <a:off x="0" y="0"/>
              <a:ext cx="9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Complete tuples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160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836"/>
    </mc:Choice>
    <mc:Fallback xmlns="">
      <p:transition advTm="69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2C0C5-2033-EB4E-AD47-2F264506EB10}" type="slidenum">
              <a:rPr lang="en-US">
                <a:solidFill>
                  <a:srgbClr val="0C109A"/>
                </a:solidFill>
              </a:rPr>
              <a:pPr/>
              <a:t>16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41300"/>
            <a:ext cx="9144000" cy="1104900"/>
          </a:xfrm>
          <a:ln/>
        </p:spPr>
        <p:txBody>
          <a:bodyPr/>
          <a:lstStyle/>
          <a:p>
            <a:r>
              <a:rPr lang="en-US"/>
              <a:t>Query Processing Example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52400" y="914400"/>
            <a:ext cx="3276600" cy="914400"/>
          </a:xfrm>
          <a:ln/>
        </p:spPr>
        <p:txBody>
          <a:bodyPr/>
          <a:lstStyle/>
          <a:p>
            <a:pPr marL="698500" indent="-342900"/>
            <a:r>
              <a:rPr lang="en-US" b="1" dirty="0">
                <a:latin typeface="+mj-lt"/>
              </a:rPr>
              <a:t>Basic Column  Store</a:t>
            </a:r>
          </a:p>
          <a:p>
            <a:pPr marL="698500" indent="-342900"/>
            <a:r>
              <a:rPr lang="ja-JP" altLang="en-US" dirty="0">
                <a:latin typeface="+mj-lt"/>
              </a:rPr>
              <a:t>“</a:t>
            </a:r>
            <a:r>
              <a:rPr lang="en-US" dirty="0">
                <a:latin typeface="+mj-lt"/>
              </a:rPr>
              <a:t>Early Materialization</a:t>
            </a:r>
            <a:r>
              <a:rPr lang="ja-JP" altLang="en-US" dirty="0">
                <a:latin typeface="+mj-lt"/>
              </a:rPr>
              <a:t>”</a:t>
            </a:r>
            <a:endParaRPr lang="en-US" dirty="0">
              <a:latin typeface="+mj-lt"/>
            </a:endParaRPr>
          </a:p>
        </p:txBody>
      </p:sp>
      <p:sp>
        <p:nvSpPr>
          <p:cNvPr id="20483" name="Rectangle 3"/>
          <p:cNvSpPr>
            <a:spLocks/>
          </p:cNvSpPr>
          <p:nvPr/>
        </p:nvSpPr>
        <p:spPr bwMode="auto">
          <a:xfrm>
            <a:off x="5143500" y="850900"/>
            <a:ext cx="3848100" cy="1320800"/>
          </a:xfrm>
          <a:prstGeom prst="rect">
            <a:avLst/>
          </a:prstGeom>
          <a:noFill/>
          <a:ln w="12700" cap="flat">
            <a:noFill/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ts val="110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SELECT </a:t>
            </a:r>
            <a:r>
              <a:rPr lang="en-US" sz="2000" dirty="0" err="1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avg</a:t>
            </a: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(price)</a:t>
            </a:r>
          </a:p>
          <a:p>
            <a:pPr defTabSz="914400" fontAlgn="base">
              <a:spcBef>
                <a:spcPts val="20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FROM </a:t>
            </a:r>
            <a:r>
              <a:rPr lang="en-US" sz="2000" dirty="0" err="1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tickstore</a:t>
            </a: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 </a:t>
            </a:r>
          </a:p>
          <a:p>
            <a:pPr defTabSz="914400" fontAlgn="base">
              <a:spcBef>
                <a:spcPts val="20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WHERE symbol = </a:t>
            </a:r>
            <a:r>
              <a:rPr lang="ja-JP" altLang="en-US" sz="2000" dirty="0">
                <a:solidFill>
                  <a:srgbClr val="262626"/>
                </a:solidFill>
                <a:latin typeface="Arial"/>
                <a:ea typeface="ＭＳ Ｐゴシック" charset="0"/>
                <a:cs typeface="Courier New Bold" charset="0"/>
                <a:sym typeface="Courier New Bold" charset="0"/>
              </a:rPr>
              <a:t>‘</a:t>
            </a: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GM</a:t>
            </a:r>
            <a:r>
              <a:rPr lang="ja-JP" altLang="en-US" sz="2000" dirty="0">
                <a:solidFill>
                  <a:srgbClr val="262626"/>
                </a:solidFill>
                <a:latin typeface="Arial"/>
                <a:ea typeface="ＭＳ Ｐゴシック" charset="0"/>
                <a:cs typeface="Courier New Bold" charset="0"/>
                <a:sym typeface="Courier New Bold" charset="0"/>
              </a:rPr>
              <a:t>’</a:t>
            </a: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 </a:t>
            </a:r>
          </a:p>
          <a:p>
            <a:pPr defTabSz="914400" fontAlgn="base">
              <a:spcBef>
                <a:spcPts val="200"/>
              </a:spcBef>
              <a:spcAft>
                <a:spcPct val="0"/>
              </a:spcAft>
            </a:pP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AND date = </a:t>
            </a:r>
            <a:r>
              <a:rPr lang="ja-JP" altLang="en-US" sz="2000" dirty="0">
                <a:solidFill>
                  <a:srgbClr val="262626"/>
                </a:solidFill>
                <a:latin typeface="Arial"/>
                <a:ea typeface="ＭＳ Ｐゴシック" charset="0"/>
                <a:cs typeface="Courier New Bold" charset="0"/>
                <a:sym typeface="Courier New Bold" charset="0"/>
              </a:rPr>
              <a:t>‘</a:t>
            </a:r>
            <a:r>
              <a:rPr lang="en-US" sz="2000" dirty="0">
                <a:solidFill>
                  <a:srgbClr val="262626"/>
                </a:solidFill>
                <a:latin typeface="Courier New Bold" charset="0"/>
                <a:ea typeface="ＭＳ Ｐゴシック" charset="0"/>
                <a:cs typeface="Courier New Bold" charset="0"/>
                <a:sym typeface="Courier New Bold" charset="0"/>
              </a:rPr>
              <a:t>1/17/2007</a:t>
            </a:r>
            <a:r>
              <a:rPr lang="ja-JP" altLang="en-US" sz="2000" dirty="0">
                <a:solidFill>
                  <a:srgbClr val="262626"/>
                </a:solidFill>
                <a:latin typeface="Arial"/>
                <a:ea typeface="ＭＳ Ｐゴシック" charset="0"/>
                <a:cs typeface="Courier New Bold" charset="0"/>
                <a:sym typeface="Courier New Bold" charset="0"/>
              </a:rPr>
              <a:t>’</a:t>
            </a:r>
            <a:endParaRPr lang="en-US" sz="2000" dirty="0">
              <a:solidFill>
                <a:srgbClr val="262626"/>
              </a:solidFill>
              <a:latin typeface="Courier New Bold" charset="0"/>
              <a:ea typeface="ＭＳ Ｐゴシック" charset="0"/>
              <a:cs typeface="Courier New Bold" charset="0"/>
              <a:sym typeface="Courier New Bold" charset="0"/>
            </a:endParaRPr>
          </a:p>
        </p:txBody>
      </p: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3276600" y="1905000"/>
            <a:ext cx="1600200" cy="3159125"/>
            <a:chOff x="0" y="0"/>
            <a:chExt cx="1008" cy="1990"/>
          </a:xfrm>
          <a:solidFill>
            <a:schemeClr val="accent5">
              <a:lumMod val="95000"/>
            </a:schemeClr>
          </a:solidFill>
        </p:grpSpPr>
        <p:sp>
          <p:nvSpPr>
            <p:cNvPr id="20484" name="Line 4"/>
            <p:cNvSpPr>
              <a:spLocks noChangeShapeType="1"/>
            </p:cNvSpPr>
            <p:nvPr/>
          </p:nvSpPr>
          <p:spPr bwMode="auto">
            <a:xfrm flipH="1">
              <a:off x="488" y="1696"/>
              <a:ext cx="0" cy="294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20485" name="Rectangle 5"/>
            <p:cNvSpPr>
              <a:spLocks/>
            </p:cNvSpPr>
            <p:nvPr/>
          </p:nvSpPr>
          <p:spPr bwMode="auto">
            <a:xfrm>
              <a:off x="0" y="1352"/>
              <a:ext cx="984" cy="312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SELECT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 dirty="0" err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sym</a:t>
              </a:r>
              <a:r>
                <a:rPr lang="en-US" sz="11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= </a:t>
              </a:r>
              <a:r>
                <a:rPr lang="ja-JP" altLang="en-US" sz="1100" b="1" dirty="0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‘</a:t>
              </a:r>
              <a:r>
                <a:rPr lang="en-US" sz="11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GM</a:t>
              </a:r>
              <a:r>
                <a:rPr lang="ja-JP" altLang="en-US" sz="1100" b="1" dirty="0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endParaRPr lang="en-US" sz="1100" b="1" dirty="0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486" name="Rectangle 6"/>
            <p:cNvSpPr>
              <a:spLocks/>
            </p:cNvSpPr>
            <p:nvPr/>
          </p:nvSpPr>
          <p:spPr bwMode="auto">
            <a:xfrm>
              <a:off x="0" y="688"/>
              <a:ext cx="1008" cy="312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SELECT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date=</a:t>
              </a:r>
              <a:r>
                <a:rPr lang="ja-JP" altLang="en-US" sz="11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r>
                <a:rPr lang="en-US" sz="11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1/17/07</a:t>
              </a:r>
              <a:r>
                <a:rPr lang="ja-JP" altLang="en-US" sz="11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endParaRPr lang="en-US" sz="11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 flipH="1">
              <a:off x="472" y="1040"/>
              <a:ext cx="8" cy="294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20488" name="Rectangle 8"/>
            <p:cNvSpPr>
              <a:spLocks/>
            </p:cNvSpPr>
            <p:nvPr/>
          </p:nvSpPr>
          <p:spPr bwMode="auto">
            <a:xfrm>
              <a:off x="0" y="0"/>
              <a:ext cx="1008" cy="352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AVG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price</a:t>
              </a:r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 flipH="1">
              <a:off x="488" y="384"/>
              <a:ext cx="0" cy="272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sp>
        <p:nvSpPr>
          <p:cNvPr id="20491" name="Rectangle 11"/>
          <p:cNvSpPr>
            <a:spLocks/>
          </p:cNvSpPr>
          <p:nvPr/>
        </p:nvSpPr>
        <p:spPr bwMode="auto">
          <a:xfrm>
            <a:off x="1917700" y="5067300"/>
            <a:ext cx="4533900" cy="171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Disk</a:t>
            </a:r>
          </a:p>
        </p:txBody>
      </p:sp>
      <p:graphicFrame>
        <p:nvGraphicFramePr>
          <p:cNvPr id="20492" name="Group 12"/>
          <p:cNvGraphicFramePr>
            <a:graphicFrameLocks noGrp="1"/>
          </p:cNvGraphicFramePr>
          <p:nvPr/>
        </p:nvGraphicFramePr>
        <p:xfrm>
          <a:off x="2882900" y="5549900"/>
          <a:ext cx="673100" cy="1092200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30.78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93.24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510" name="Group 30"/>
          <p:cNvGraphicFramePr>
            <a:graphicFrameLocks noGrp="1"/>
          </p:cNvGraphicFramePr>
          <p:nvPr/>
        </p:nvGraphicFramePr>
        <p:xfrm>
          <a:off x="2032000" y="5549900"/>
          <a:ext cx="749300" cy="10922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AAPL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528" name="Group 48"/>
          <p:cNvGraphicFramePr>
            <a:graphicFrameLocks noGrp="1"/>
          </p:cNvGraphicFramePr>
          <p:nvPr/>
        </p:nvGraphicFramePr>
        <p:xfrm>
          <a:off x="3671888" y="5549900"/>
          <a:ext cx="749300" cy="10922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10,000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12,500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546" name="Group 66"/>
          <p:cNvGraphicFramePr>
            <a:graphicFrameLocks noGrp="1"/>
          </p:cNvGraphicFramePr>
          <p:nvPr/>
        </p:nvGraphicFramePr>
        <p:xfrm>
          <a:off x="4548188" y="5575300"/>
          <a:ext cx="685800" cy="106680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NQDS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564" name="Group 84"/>
          <p:cNvGraphicFramePr>
            <a:graphicFrameLocks noGrp="1"/>
          </p:cNvGraphicFramePr>
          <p:nvPr/>
        </p:nvGraphicFramePr>
        <p:xfrm>
          <a:off x="5335588" y="5562600"/>
          <a:ext cx="965200" cy="107950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582" name="Rectangle 102"/>
          <p:cNvSpPr>
            <a:spLocks/>
          </p:cNvSpPr>
          <p:nvPr/>
        </p:nvSpPr>
        <p:spPr bwMode="auto">
          <a:xfrm>
            <a:off x="2882900" y="3857625"/>
            <a:ext cx="2590800" cy="749300"/>
          </a:xfrm>
          <a:prstGeom prst="rect">
            <a:avLst/>
          </a:prstGeom>
          <a:solidFill>
            <a:schemeClr val="accent5">
              <a:lumMod val="95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Construct Tuples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C109A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solidFill>
                <a:srgbClr val="0C109A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graphicFrame>
        <p:nvGraphicFramePr>
          <p:cNvPr id="20583" name="Group 103"/>
          <p:cNvGraphicFramePr>
            <a:graphicFrameLocks noGrp="1"/>
          </p:cNvGraphicFramePr>
          <p:nvPr/>
        </p:nvGraphicFramePr>
        <p:xfrm>
          <a:off x="3035300" y="4203700"/>
          <a:ext cx="2235200" cy="320040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A3E0">
                        <a:alpha val="4731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A3E0">
                        <a:alpha val="4731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1/17/07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A3E0">
                        <a:alpha val="4731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0600" name="Group 120"/>
          <p:cNvGrpSpPr>
            <a:grpSpLocks/>
          </p:cNvGrpSpPr>
          <p:nvPr/>
        </p:nvGrpSpPr>
        <p:grpSpPr bwMode="auto">
          <a:xfrm>
            <a:off x="2362200" y="3857625"/>
            <a:ext cx="3200400" cy="1704975"/>
            <a:chOff x="0" y="0"/>
            <a:chExt cx="2016" cy="1073"/>
          </a:xfrm>
        </p:grpSpPr>
        <p:sp>
          <p:nvSpPr>
            <p:cNvPr id="20597" name="Line 117"/>
            <p:cNvSpPr>
              <a:spLocks noChangeShapeType="1"/>
            </p:cNvSpPr>
            <p:nvPr/>
          </p:nvSpPr>
          <p:spPr bwMode="auto">
            <a:xfrm rot="10800000" flipH="1">
              <a:off x="0" y="409"/>
              <a:ext cx="624" cy="664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20598" name="Line 118"/>
            <p:cNvSpPr>
              <a:spLocks noChangeShapeType="1"/>
            </p:cNvSpPr>
            <p:nvPr/>
          </p:nvSpPr>
          <p:spPr bwMode="auto">
            <a:xfrm rot="10800000" flipH="1">
              <a:off x="496" y="409"/>
              <a:ext cx="520" cy="632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20599" name="Line 119"/>
            <p:cNvSpPr>
              <a:spLocks noChangeShapeType="1"/>
            </p:cNvSpPr>
            <p:nvPr/>
          </p:nvSpPr>
          <p:spPr bwMode="auto">
            <a:xfrm rot="10800000">
              <a:off x="1576" y="409"/>
              <a:ext cx="440" cy="632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sp>
        <p:nvSpPr>
          <p:cNvPr id="20601" name="Rectangle 121"/>
          <p:cNvSpPr>
            <a:spLocks/>
          </p:cNvSpPr>
          <p:nvPr/>
        </p:nvSpPr>
        <p:spPr bwMode="auto">
          <a:xfrm>
            <a:off x="6553200" y="5435600"/>
            <a:ext cx="24384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Fields from same tuple at same index (position) in each column file</a:t>
            </a:r>
          </a:p>
        </p:txBody>
      </p:sp>
      <p:sp>
        <p:nvSpPr>
          <p:cNvPr id="20602" name="AutoShape 122"/>
          <p:cNvSpPr>
            <a:spLocks/>
          </p:cNvSpPr>
          <p:nvPr/>
        </p:nvSpPr>
        <p:spPr bwMode="auto">
          <a:xfrm>
            <a:off x="6019800" y="2641600"/>
            <a:ext cx="2717800" cy="1346200"/>
          </a:xfrm>
          <a:prstGeom prst="roundRect">
            <a:avLst>
              <a:gd name="adj" fmla="val 14148"/>
            </a:avLst>
          </a:prstGeom>
          <a:solidFill>
            <a:srgbClr val="0004FF">
              <a:alpha val="49803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Row-oriented plan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C109A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grpSp>
        <p:nvGrpSpPr>
          <p:cNvPr id="20606" name="Group 126"/>
          <p:cNvGrpSpPr>
            <a:grpSpLocks/>
          </p:cNvGrpSpPr>
          <p:nvPr/>
        </p:nvGrpSpPr>
        <p:grpSpPr bwMode="auto">
          <a:xfrm>
            <a:off x="2438400" y="1524000"/>
            <a:ext cx="3421063" cy="2311400"/>
            <a:chOff x="-44" y="192"/>
            <a:chExt cx="2155" cy="1456"/>
          </a:xfrm>
        </p:grpSpPr>
        <p:sp>
          <p:nvSpPr>
            <p:cNvPr id="20603" name="Rectangle 123"/>
            <p:cNvSpPr>
              <a:spLocks/>
            </p:cNvSpPr>
            <p:nvPr/>
          </p:nvSpPr>
          <p:spPr bwMode="auto">
            <a:xfrm>
              <a:off x="1184" y="1464"/>
              <a:ext cx="9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Complete tuples</a:t>
              </a:r>
            </a:p>
          </p:txBody>
        </p:sp>
        <p:sp>
          <p:nvSpPr>
            <p:cNvPr id="20604" name="Rectangle 124"/>
            <p:cNvSpPr>
              <a:spLocks/>
            </p:cNvSpPr>
            <p:nvPr/>
          </p:nvSpPr>
          <p:spPr bwMode="auto">
            <a:xfrm>
              <a:off x="1184" y="784"/>
              <a:ext cx="9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Complete tuples</a:t>
              </a:r>
            </a:p>
          </p:txBody>
        </p:sp>
        <p:sp>
          <p:nvSpPr>
            <p:cNvPr id="20605" name="Rectangle 125"/>
            <p:cNvSpPr>
              <a:spLocks/>
            </p:cNvSpPr>
            <p:nvPr/>
          </p:nvSpPr>
          <p:spPr bwMode="auto">
            <a:xfrm>
              <a:off x="-44" y="192"/>
              <a:ext cx="9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Complete tuples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12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039"/>
    </mc:Choice>
    <mc:Fallback xmlns="">
      <p:transition advTm="8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0.163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" grpId="0" animBg="1" autoUpdateAnimBg="0"/>
      <p:bldP spid="20601" grpId="0" autoUpdateAnimBg="0"/>
      <p:bldP spid="20602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20665-21DE-604A-8B45-FEE389BBCA37}" type="slidenum">
              <a:rPr lang="en-US">
                <a:solidFill>
                  <a:srgbClr val="0C109A"/>
                </a:solidFill>
              </a:rPr>
              <a:pPr/>
              <a:t>17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41300"/>
            <a:ext cx="9144000" cy="1104900"/>
          </a:xfrm>
          <a:ln/>
        </p:spPr>
        <p:txBody>
          <a:bodyPr/>
          <a:lstStyle/>
          <a:p>
            <a:r>
              <a:rPr lang="en-US"/>
              <a:t>Query Processing Example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88900" y="1079500"/>
            <a:ext cx="3627230" cy="2273300"/>
          </a:xfrm>
          <a:ln/>
        </p:spPr>
        <p:txBody>
          <a:bodyPr/>
          <a:lstStyle/>
          <a:p>
            <a:pPr marL="698500" indent="-342900"/>
            <a:r>
              <a:rPr lang="en-US" b="1" dirty="0"/>
              <a:t>C-Store</a:t>
            </a:r>
          </a:p>
          <a:p>
            <a:pPr marL="1130300" lvl="1" indent="-342900"/>
            <a:r>
              <a:rPr lang="ja-JP" altLang="en-US" dirty="0">
                <a:latin typeface="Arial"/>
              </a:rPr>
              <a:t>“</a:t>
            </a:r>
            <a:r>
              <a:rPr lang="en-US" dirty="0"/>
              <a:t>Late Materialization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2476500" y="5194300"/>
            <a:ext cx="4533900" cy="1714500"/>
          </a:xfrm>
          <a:prstGeom prst="rect">
            <a:avLst/>
          </a:prstGeom>
          <a:solidFill>
            <a:srgbClr val="DDDDD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Disk</a:t>
            </a:r>
          </a:p>
        </p:txBody>
      </p:sp>
      <p:graphicFrame>
        <p:nvGraphicFramePr>
          <p:cNvPr id="21508" name="Group 4"/>
          <p:cNvGraphicFramePr>
            <a:graphicFrameLocks noGrp="1"/>
          </p:cNvGraphicFramePr>
          <p:nvPr/>
        </p:nvGraphicFramePr>
        <p:xfrm>
          <a:off x="3441700" y="5676900"/>
          <a:ext cx="673100" cy="1092200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30.78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93.24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526" name="Group 22"/>
          <p:cNvGraphicFramePr>
            <a:graphicFrameLocks noGrp="1"/>
          </p:cNvGraphicFramePr>
          <p:nvPr/>
        </p:nvGraphicFramePr>
        <p:xfrm>
          <a:off x="2590800" y="5676900"/>
          <a:ext cx="749300" cy="10922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AAPL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544" name="Group 40"/>
          <p:cNvGraphicFramePr>
            <a:graphicFrameLocks noGrp="1"/>
          </p:cNvGraphicFramePr>
          <p:nvPr/>
        </p:nvGraphicFramePr>
        <p:xfrm>
          <a:off x="4230688" y="5676900"/>
          <a:ext cx="749300" cy="10922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10,000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12,500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562" name="Group 58"/>
          <p:cNvGraphicFramePr>
            <a:graphicFrameLocks noGrp="1"/>
          </p:cNvGraphicFramePr>
          <p:nvPr/>
        </p:nvGraphicFramePr>
        <p:xfrm>
          <a:off x="5106988" y="5702300"/>
          <a:ext cx="685800" cy="106680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NQDS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580" name="Group 76"/>
          <p:cNvGraphicFramePr>
            <a:graphicFrameLocks noGrp="1"/>
          </p:cNvGraphicFramePr>
          <p:nvPr/>
        </p:nvGraphicFramePr>
        <p:xfrm>
          <a:off x="5894388" y="5689600"/>
          <a:ext cx="965200" cy="107950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1600" name="Group 96"/>
          <p:cNvGrpSpPr>
            <a:grpSpLocks/>
          </p:cNvGrpSpPr>
          <p:nvPr/>
        </p:nvGrpSpPr>
        <p:grpSpPr bwMode="auto">
          <a:xfrm>
            <a:off x="2133600" y="4318000"/>
            <a:ext cx="1562100" cy="1371600"/>
            <a:chOff x="0" y="0"/>
            <a:chExt cx="984" cy="864"/>
          </a:xfrm>
          <a:solidFill>
            <a:srgbClr val="DDDDDD"/>
          </a:solidFill>
        </p:grpSpPr>
        <p:sp>
          <p:nvSpPr>
            <p:cNvPr id="21598" name="Rectangle 94"/>
            <p:cNvSpPr>
              <a:spLocks/>
            </p:cNvSpPr>
            <p:nvPr/>
          </p:nvSpPr>
          <p:spPr bwMode="auto">
            <a:xfrm>
              <a:off x="0" y="0"/>
              <a:ext cx="984" cy="312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Pos.SELECT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sym = </a:t>
              </a:r>
              <a:r>
                <a:rPr lang="ja-JP" altLang="en-US" sz="11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‘</a:t>
              </a:r>
              <a:r>
                <a:rPr lang="en-US" sz="11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GM</a:t>
              </a:r>
              <a:r>
                <a:rPr lang="ja-JP" altLang="en-US" sz="11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endParaRPr lang="en-US" sz="11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599" name="Line 95"/>
            <p:cNvSpPr>
              <a:spLocks noChangeShapeType="1"/>
            </p:cNvSpPr>
            <p:nvPr/>
          </p:nvSpPr>
          <p:spPr bwMode="auto">
            <a:xfrm rot="10800000" flipH="1">
              <a:off x="496" y="324"/>
              <a:ext cx="0" cy="540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grpSp>
        <p:nvGrpSpPr>
          <p:cNvPr id="21603" name="Group 99"/>
          <p:cNvGrpSpPr>
            <a:grpSpLocks/>
          </p:cNvGrpSpPr>
          <p:nvPr/>
        </p:nvGrpSpPr>
        <p:grpSpPr bwMode="auto">
          <a:xfrm>
            <a:off x="5308600" y="4318000"/>
            <a:ext cx="1600200" cy="1320800"/>
            <a:chOff x="0" y="0"/>
            <a:chExt cx="1008" cy="832"/>
          </a:xfrm>
          <a:solidFill>
            <a:srgbClr val="DDDDDD"/>
          </a:solidFill>
        </p:grpSpPr>
        <p:sp>
          <p:nvSpPr>
            <p:cNvPr id="21601" name="Rectangle 97"/>
            <p:cNvSpPr>
              <a:spLocks/>
            </p:cNvSpPr>
            <p:nvPr/>
          </p:nvSpPr>
          <p:spPr bwMode="auto">
            <a:xfrm>
              <a:off x="0" y="0"/>
              <a:ext cx="1008" cy="312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Pos.SELECT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date=</a:t>
              </a:r>
              <a:r>
                <a:rPr lang="ja-JP" altLang="en-US" sz="11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r>
                <a:rPr lang="en-US" sz="11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1/17/07</a:t>
              </a:r>
              <a:r>
                <a:rPr lang="ja-JP" altLang="en-US" sz="1100" b="1">
                  <a:solidFill>
                    <a:srgbClr val="0C109A"/>
                  </a:solidFill>
                  <a:latin typeface="Arial"/>
                  <a:ea typeface="ＭＳ Ｐゴシック" charset="0"/>
                  <a:cs typeface="Helvetica" charset="0"/>
                  <a:sym typeface="Helvetica" charset="0"/>
                </a:rPr>
                <a:t>’</a:t>
              </a:r>
              <a:endParaRPr lang="en-US" sz="11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602" name="Line 98"/>
            <p:cNvSpPr>
              <a:spLocks noChangeShapeType="1"/>
            </p:cNvSpPr>
            <p:nvPr/>
          </p:nvSpPr>
          <p:spPr bwMode="auto">
            <a:xfrm rot="10800000">
              <a:off x="504" y="328"/>
              <a:ext cx="8" cy="504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</p:grpSp>
      <p:grpSp>
        <p:nvGrpSpPr>
          <p:cNvPr id="21611" name="Group 107"/>
          <p:cNvGrpSpPr>
            <a:grpSpLocks/>
          </p:cNvGrpSpPr>
          <p:nvPr/>
        </p:nvGrpSpPr>
        <p:grpSpPr bwMode="auto">
          <a:xfrm>
            <a:off x="1819275" y="3187700"/>
            <a:ext cx="5499100" cy="1143000"/>
            <a:chOff x="0" y="0"/>
            <a:chExt cx="3464" cy="720"/>
          </a:xfrm>
          <a:solidFill>
            <a:srgbClr val="DDDDDD"/>
          </a:solidFill>
        </p:grpSpPr>
        <p:sp>
          <p:nvSpPr>
            <p:cNvPr id="21604" name="Rectangle 100"/>
            <p:cNvSpPr>
              <a:spLocks/>
            </p:cNvSpPr>
            <p:nvPr/>
          </p:nvSpPr>
          <p:spPr bwMode="auto">
            <a:xfrm>
              <a:off x="1365" y="0"/>
              <a:ext cx="784" cy="224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AND</a:t>
              </a:r>
            </a:p>
          </p:txBody>
        </p:sp>
        <p:grpSp>
          <p:nvGrpSpPr>
            <p:cNvPr id="21607" name="Group 103"/>
            <p:cNvGrpSpPr>
              <a:grpSpLocks/>
            </p:cNvGrpSpPr>
            <p:nvPr/>
          </p:nvGrpSpPr>
          <p:grpSpPr bwMode="auto">
            <a:xfrm>
              <a:off x="2157" y="272"/>
              <a:ext cx="1307" cy="448"/>
              <a:chOff x="0" y="0"/>
              <a:chExt cx="1306" cy="448"/>
            </a:xfrm>
            <a:grpFill/>
          </p:grpSpPr>
          <p:sp>
            <p:nvSpPr>
              <p:cNvPr id="21605" name="Rectangle 101"/>
              <p:cNvSpPr>
                <a:spLocks/>
              </p:cNvSpPr>
              <p:nvPr/>
            </p:nvSpPr>
            <p:spPr bwMode="auto">
              <a:xfrm>
                <a:off x="114" y="44"/>
                <a:ext cx="1192" cy="3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Position Bitmap</a:t>
                </a: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(1,1,1,1)</a:t>
                </a:r>
              </a:p>
            </p:txBody>
          </p:sp>
          <p:sp>
            <p:nvSpPr>
              <p:cNvPr id="21606" name="Line 102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560" cy="448"/>
              </a:xfrm>
              <a:prstGeom prst="line">
                <a:avLst/>
              </a:prstGeom>
              <a:grpFill/>
              <a:ln w="762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FFFFFF"/>
                  </a:solidFill>
                  <a:latin typeface="Arial"/>
                  <a:ea typeface="ヒラギノ明朝 ProN W3" charset="0"/>
                  <a:cs typeface="ヒラギノ明朝 ProN W3" charset="0"/>
                  <a:sym typeface="Chalkboard" charset="0"/>
                </a:endParaRPr>
              </a:p>
            </p:txBody>
          </p:sp>
        </p:grpSp>
        <p:grpSp>
          <p:nvGrpSpPr>
            <p:cNvPr id="21610" name="Group 106"/>
            <p:cNvGrpSpPr>
              <a:grpSpLocks/>
            </p:cNvGrpSpPr>
            <p:nvPr/>
          </p:nvGrpSpPr>
          <p:grpSpPr bwMode="auto">
            <a:xfrm>
              <a:off x="0" y="251"/>
              <a:ext cx="1397" cy="469"/>
              <a:chOff x="0" y="0"/>
              <a:chExt cx="1397" cy="468"/>
            </a:xfrm>
            <a:grpFill/>
          </p:grpSpPr>
          <p:sp>
            <p:nvSpPr>
              <p:cNvPr id="21608" name="Line 104"/>
              <p:cNvSpPr>
                <a:spLocks noChangeShapeType="1"/>
              </p:cNvSpPr>
              <p:nvPr/>
            </p:nvSpPr>
            <p:spPr bwMode="auto">
              <a:xfrm rot="10800000" flipH="1">
                <a:off x="669" y="20"/>
                <a:ext cx="728" cy="448"/>
              </a:xfrm>
              <a:prstGeom prst="line">
                <a:avLst/>
              </a:prstGeom>
              <a:grpFill/>
              <a:ln w="762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FFFFFF"/>
                  </a:solidFill>
                  <a:latin typeface="Arial"/>
                  <a:ea typeface="ヒラギノ明朝 ProN W3" charset="0"/>
                  <a:cs typeface="ヒラギノ明朝 ProN W3" charset="0"/>
                  <a:sym typeface="Chalkboard" charset="0"/>
                </a:endParaRPr>
              </a:p>
            </p:txBody>
          </p:sp>
          <p:sp>
            <p:nvSpPr>
              <p:cNvPr id="21609" name="Rectangle 105"/>
              <p:cNvSpPr>
                <a:spLocks/>
              </p:cNvSpPr>
              <p:nvPr/>
            </p:nvSpPr>
            <p:spPr bwMode="auto">
              <a:xfrm>
                <a:off x="0" y="0"/>
                <a:ext cx="1192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Position Bitmap</a:t>
                </a: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(1,1,1,0)</a:t>
                </a:r>
              </a:p>
            </p:txBody>
          </p:sp>
        </p:grpSp>
      </p:grpSp>
      <p:grpSp>
        <p:nvGrpSpPr>
          <p:cNvPr id="21615" name="Group 111"/>
          <p:cNvGrpSpPr>
            <a:grpSpLocks/>
          </p:cNvGrpSpPr>
          <p:nvPr/>
        </p:nvGrpSpPr>
        <p:grpSpPr bwMode="auto">
          <a:xfrm>
            <a:off x="3606800" y="1816100"/>
            <a:ext cx="2898775" cy="1384300"/>
            <a:chOff x="0" y="0"/>
            <a:chExt cx="1826" cy="872"/>
          </a:xfrm>
          <a:solidFill>
            <a:srgbClr val="DDDDDD"/>
          </a:solidFill>
        </p:grpSpPr>
        <p:sp>
          <p:nvSpPr>
            <p:cNvPr id="21612" name="Rectangle 108"/>
            <p:cNvSpPr>
              <a:spLocks/>
            </p:cNvSpPr>
            <p:nvPr/>
          </p:nvSpPr>
          <p:spPr bwMode="auto">
            <a:xfrm>
              <a:off x="634" y="436"/>
              <a:ext cx="1192" cy="3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Position Bitmap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(1,1,1,0)</a:t>
              </a:r>
            </a:p>
          </p:txBody>
        </p:sp>
        <p:sp>
          <p:nvSpPr>
            <p:cNvPr id="21613" name="Line 109"/>
            <p:cNvSpPr>
              <a:spLocks noChangeShapeType="1"/>
            </p:cNvSpPr>
            <p:nvPr/>
          </p:nvSpPr>
          <p:spPr bwMode="auto">
            <a:xfrm rot="10800000">
              <a:off x="632" y="368"/>
              <a:ext cx="8" cy="504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21614" name="Rectangle 110"/>
            <p:cNvSpPr>
              <a:spLocks/>
            </p:cNvSpPr>
            <p:nvPr/>
          </p:nvSpPr>
          <p:spPr bwMode="auto">
            <a:xfrm>
              <a:off x="0" y="0"/>
              <a:ext cx="1296" cy="288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Position Lookup</a:t>
              </a:r>
            </a:p>
          </p:txBody>
        </p:sp>
      </p:grpSp>
      <p:sp>
        <p:nvSpPr>
          <p:cNvPr id="21616" name="AutoShape 112"/>
          <p:cNvSpPr>
            <a:spLocks/>
          </p:cNvSpPr>
          <p:nvPr/>
        </p:nvSpPr>
        <p:spPr bwMode="auto">
          <a:xfrm>
            <a:off x="3797300" y="2254250"/>
            <a:ext cx="393700" cy="3371850"/>
          </a:xfrm>
          <a:custGeom>
            <a:avLst/>
            <a:gdLst/>
            <a:ahLst/>
            <a:cxnLst/>
            <a:rect l="0" t="0" r="r" b="b"/>
            <a:pathLst>
              <a:path w="21600" h="21207">
                <a:moveTo>
                  <a:pt x="0" y="21201"/>
                </a:moveTo>
                <a:cubicBezTo>
                  <a:pt x="0" y="21201"/>
                  <a:pt x="21600" y="21600"/>
                  <a:pt x="21600" y="16168"/>
                </a:cubicBezTo>
                <a:cubicBezTo>
                  <a:pt x="21600" y="10736"/>
                  <a:pt x="21600" y="1630"/>
                  <a:pt x="21600" y="1630"/>
                </a:cubicBezTo>
                <a:lnTo>
                  <a:pt x="21600" y="0"/>
                </a:lnTo>
              </a:path>
            </a:pathLst>
          </a:custGeom>
          <a:noFill/>
          <a:ln w="635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grpSp>
        <p:nvGrpSpPr>
          <p:cNvPr id="21620" name="Group 116"/>
          <p:cNvGrpSpPr>
            <a:grpSpLocks/>
          </p:cNvGrpSpPr>
          <p:nvPr/>
        </p:nvGrpSpPr>
        <p:grpSpPr bwMode="auto">
          <a:xfrm>
            <a:off x="3987800" y="622300"/>
            <a:ext cx="2047875" cy="1168400"/>
            <a:chOff x="0" y="0"/>
            <a:chExt cx="1290" cy="736"/>
          </a:xfrm>
          <a:solidFill>
            <a:srgbClr val="DDDDDD"/>
          </a:solidFill>
        </p:grpSpPr>
        <p:sp>
          <p:nvSpPr>
            <p:cNvPr id="21617" name="Line 113"/>
            <p:cNvSpPr>
              <a:spLocks noChangeShapeType="1"/>
            </p:cNvSpPr>
            <p:nvPr/>
          </p:nvSpPr>
          <p:spPr bwMode="auto">
            <a:xfrm rot="10800000">
              <a:off x="384" y="232"/>
              <a:ext cx="8" cy="504"/>
            </a:xfrm>
            <a:prstGeom prst="line">
              <a:avLst/>
            </a:prstGeom>
            <a:grp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21618" name="Rectangle 114"/>
            <p:cNvSpPr>
              <a:spLocks/>
            </p:cNvSpPr>
            <p:nvPr/>
          </p:nvSpPr>
          <p:spPr bwMode="auto">
            <a:xfrm>
              <a:off x="98" y="488"/>
              <a:ext cx="1192" cy="18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Prices</a:t>
              </a:r>
            </a:p>
          </p:txBody>
        </p:sp>
        <p:sp>
          <p:nvSpPr>
            <p:cNvPr id="21619" name="Rectangle 115"/>
            <p:cNvSpPr>
              <a:spLocks/>
            </p:cNvSpPr>
            <p:nvPr/>
          </p:nvSpPr>
          <p:spPr bwMode="auto">
            <a:xfrm>
              <a:off x="0" y="0"/>
              <a:ext cx="784" cy="224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AVG</a:t>
              </a:r>
            </a:p>
          </p:txBody>
        </p:sp>
      </p:grpSp>
      <p:sp>
        <p:nvSpPr>
          <p:cNvPr id="21621" name="AutoShape 117"/>
          <p:cNvSpPr>
            <a:spLocks/>
          </p:cNvSpPr>
          <p:nvPr/>
        </p:nvSpPr>
        <p:spPr bwMode="auto">
          <a:xfrm>
            <a:off x="6045200" y="876300"/>
            <a:ext cx="3035300" cy="1587500"/>
          </a:xfrm>
          <a:prstGeom prst="roundRect">
            <a:avLst>
              <a:gd name="adj" fmla="val 12000"/>
            </a:avLst>
          </a:prstGeom>
          <a:solidFill>
            <a:srgbClr val="0004FF">
              <a:alpha val="49803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009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Much less data flowing through memory</a:t>
            </a:r>
          </a:p>
        </p:txBody>
      </p:sp>
      <p:sp>
        <p:nvSpPr>
          <p:cNvPr id="21622" name="Rectangle 118"/>
          <p:cNvSpPr>
            <a:spLocks/>
          </p:cNvSpPr>
          <p:nvPr/>
        </p:nvSpPr>
        <p:spPr bwMode="auto">
          <a:xfrm>
            <a:off x="210379" y="6053207"/>
            <a:ext cx="19843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0C109A"/>
                </a:solidFill>
                <a:latin typeface="Arial"/>
                <a:ea typeface="ＭＳ Ｐゴシック" charset="0"/>
                <a:cs typeface="Arial"/>
                <a:sym typeface="Chalkboard" charset="0"/>
              </a:rPr>
              <a:t>See Abadi et al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srgbClr val="0C109A"/>
                </a:solidFill>
                <a:latin typeface="Arial"/>
                <a:ea typeface="ＭＳ Ｐゴシック" charset="0"/>
                <a:cs typeface="Arial"/>
                <a:sym typeface="Chalkboard" charset="0"/>
              </a:rPr>
              <a:t>ICDE 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04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3612"/>
    </mc:Choice>
    <mc:Fallback xmlns="">
      <p:transition advTm="73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6" grpId="0" animBg="1"/>
      <p:bldP spid="2162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7585E-543A-8444-9A98-83E9C2E039E0}" type="slidenum">
              <a:rPr lang="en-US">
                <a:solidFill>
                  <a:srgbClr val="0C109A"/>
                </a:solidFill>
              </a:rPr>
              <a:pPr/>
              <a:t>18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Why Compress?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2700" y="1485900"/>
            <a:ext cx="8623300" cy="4927600"/>
          </a:xfrm>
          <a:ln/>
        </p:spPr>
        <p:txBody>
          <a:bodyPr/>
          <a:lstStyle/>
          <a:p>
            <a:pPr marL="698500" indent="-342900"/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latin typeface="Helvetica" charset="0"/>
                <a:cs typeface="Helvetica" charset="0"/>
                <a:sym typeface="Helvetica" charset="0"/>
              </a:rPr>
              <a:t>Database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size is 2x-5x larger than the volume of data loaded into it</a:t>
            </a:r>
          </a:p>
          <a:p>
            <a:pPr marL="698500" indent="-342900"/>
            <a:r>
              <a:rPr lang="en-US" dirty="0"/>
              <a:t>Database performance is proportional to the amount of data flowing through the system</a:t>
            </a:r>
          </a:p>
          <a:p>
            <a:pPr marL="355600" indent="0">
              <a:buNone/>
            </a:pPr>
            <a:endParaRPr lang="en-US" dirty="0"/>
          </a:p>
        </p:txBody>
      </p:sp>
      <p:sp>
        <p:nvSpPr>
          <p:cNvPr id="23556" name="Rectangle 4"/>
          <p:cNvSpPr>
            <a:spLocks/>
          </p:cNvSpPr>
          <p:nvPr/>
        </p:nvSpPr>
        <p:spPr bwMode="auto">
          <a:xfrm>
            <a:off x="32657" y="5918200"/>
            <a:ext cx="4022725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C109A"/>
                </a:solidFill>
                <a:latin typeface="Chalkboard Bold" charset="0"/>
                <a:ea typeface="ＭＳ Ｐゴシック" charset="0"/>
                <a:cs typeface="Chalkboard Bold" charset="0"/>
                <a:sym typeface="Chalkboard Bold" charset="0"/>
              </a:rPr>
              <a:t>Abadi et al, SIGMOD 06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073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68"/>
    </mc:Choice>
    <mc:Fallback xmlns="">
      <p:transition advTm="26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454DE-FC4A-EF4E-B5AB-3FC5981F5D06}" type="slidenum">
              <a:rPr lang="en-US">
                <a:solidFill>
                  <a:srgbClr val="0C109A"/>
                </a:solidFill>
              </a:rPr>
              <a:pPr/>
              <a:t>19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6248400" cy="3441700"/>
          </a:xfrm>
          <a:ln/>
        </p:spPr>
        <p:txBody>
          <a:bodyPr/>
          <a:lstStyle/>
          <a:p>
            <a:pPr marL="0" indent="-342900">
              <a:spcBef>
                <a:spcPts val="600"/>
              </a:spcBef>
              <a:buSzPct val="40000"/>
              <a:buFont typeface="Wingdings" charset="2"/>
              <a:buChar char="u"/>
            </a:pPr>
            <a:r>
              <a:rPr lang="en-US" sz="2300" dirty="0">
                <a:latin typeface="+mj-lt"/>
              </a:rPr>
              <a:t>Query engine processes compressed data</a:t>
            </a:r>
          </a:p>
          <a:p>
            <a:pPr marL="0" lvl="1" indent="-342900">
              <a:spcBef>
                <a:spcPts val="600"/>
              </a:spcBef>
              <a:buSzPct val="40000"/>
              <a:buFont typeface="Wingdings" charset="2"/>
              <a:buChar char="u"/>
            </a:pPr>
            <a:r>
              <a:rPr lang="en-US" sz="2300" dirty="0">
                <a:latin typeface="+mj-lt"/>
              </a:rPr>
              <a:t>Transfers load from disk to CPU</a:t>
            </a:r>
          </a:p>
          <a:p>
            <a:pPr marL="0" indent="-342900">
              <a:spcBef>
                <a:spcPts val="600"/>
              </a:spcBef>
              <a:buSzPct val="40000"/>
              <a:buFont typeface="Wingdings" charset="2"/>
              <a:buChar char="u"/>
            </a:pPr>
            <a:r>
              <a:rPr lang="en-US" sz="2300" dirty="0">
                <a:latin typeface="+mj-lt"/>
              </a:rPr>
              <a:t>Multiple compression types</a:t>
            </a:r>
          </a:p>
          <a:p>
            <a:pPr marL="690563" lvl="2" indent="-342900">
              <a:spcBef>
                <a:spcPts val="600"/>
              </a:spcBef>
              <a:buSzPct val="40000"/>
              <a:buFont typeface="Wingdings" charset="2"/>
              <a:buChar char="u"/>
            </a:pPr>
            <a:r>
              <a:rPr lang="en-US" sz="2300" dirty="0">
                <a:latin typeface="+mj-lt"/>
              </a:rPr>
              <a:t>Run-Length Encoding (RLE), LZ, Delta Value, Block Dictionary Bitmaps, Null Suppression</a:t>
            </a:r>
          </a:p>
          <a:p>
            <a:pPr marL="419100" lvl="2" indent="-342900">
              <a:spcBef>
                <a:spcPts val="600"/>
              </a:spcBef>
              <a:buSzPct val="40000"/>
              <a:buFont typeface="Wingdings" charset="2"/>
              <a:buChar char="u"/>
            </a:pPr>
            <a:r>
              <a:rPr lang="en-US" sz="2300" dirty="0">
                <a:latin typeface="+mj-lt"/>
              </a:rPr>
              <a:t>System chooses which to apply</a:t>
            </a:r>
          </a:p>
          <a:p>
            <a:pPr marL="431800" lvl="1" indent="-342900">
              <a:spcBef>
                <a:spcPts val="600"/>
              </a:spcBef>
              <a:buSzPct val="40000"/>
              <a:buFont typeface="Wingdings" charset="2"/>
              <a:buChar char="u"/>
            </a:pPr>
            <a:r>
              <a:rPr lang="en-US" sz="2300" dirty="0">
                <a:latin typeface="+mj-lt"/>
              </a:rPr>
              <a:t>Typically see 50% - 90% compression</a:t>
            </a:r>
          </a:p>
          <a:p>
            <a:pPr marL="342900" lvl="1" indent="-342900">
              <a:spcBef>
                <a:spcPts val="600"/>
              </a:spcBef>
              <a:buSzPct val="40000"/>
              <a:buFont typeface="Wingdings" charset="2"/>
              <a:buChar char="u"/>
            </a:pPr>
            <a:r>
              <a:rPr lang="en-US" sz="2300" dirty="0">
                <a:latin typeface="+mj-lt"/>
              </a:rPr>
              <a:t>NULLs take virtually no space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88900" y="-63500"/>
            <a:ext cx="9245600" cy="1104900"/>
          </a:xfrm>
          <a:ln/>
        </p:spPr>
        <p:txBody>
          <a:bodyPr/>
          <a:lstStyle/>
          <a:p>
            <a:r>
              <a:rPr lang="en-US"/>
              <a:t>Column-Oriented Compression</a:t>
            </a:r>
          </a:p>
        </p:txBody>
      </p:sp>
      <p:graphicFrame>
        <p:nvGraphicFramePr>
          <p:cNvPr id="24579" name="Group 3"/>
          <p:cNvGraphicFramePr>
            <a:graphicFrameLocks noGrp="1"/>
          </p:cNvGraphicFramePr>
          <p:nvPr/>
        </p:nvGraphicFramePr>
        <p:xfrm>
          <a:off x="2652713" y="5181600"/>
          <a:ext cx="1300162" cy="1460500"/>
        </p:xfrm>
        <a:graphic>
          <a:graphicData uri="http://schemas.openxmlformats.org/drawingml/2006/table">
            <a:tbl>
              <a:tblPr/>
              <a:tblGrid>
                <a:gridCol w="130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+0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+.01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+62.47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597" name="Group 21"/>
          <p:cNvGraphicFramePr>
            <a:graphicFrameLocks noGrp="1"/>
          </p:cNvGraphicFramePr>
          <p:nvPr/>
        </p:nvGraphicFramePr>
        <p:xfrm>
          <a:off x="1320800" y="5181600"/>
          <a:ext cx="1298575" cy="1460500"/>
        </p:xfrm>
        <a:graphic>
          <a:graphicData uri="http://schemas.openxmlformats.org/drawingml/2006/table">
            <a:tbl>
              <a:tblPr/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AAPL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615" name="Group 39"/>
          <p:cNvGraphicFramePr>
            <a:graphicFrameLocks noGrp="1"/>
          </p:cNvGraphicFramePr>
          <p:nvPr/>
        </p:nvGraphicFramePr>
        <p:xfrm>
          <a:off x="4051300" y="5181600"/>
          <a:ext cx="1377950" cy="1460500"/>
        </p:xfrm>
        <a:graphic>
          <a:graphicData uri="http://schemas.openxmlformats.org/drawingml/2006/table">
            <a:tbl>
              <a:tblPr/>
              <a:tblGrid>
                <a:gridCol w="13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10,000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12,500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633" name="Group 57"/>
          <p:cNvGraphicFramePr>
            <a:graphicFrameLocks noGrp="1"/>
          </p:cNvGraphicFramePr>
          <p:nvPr/>
        </p:nvGraphicFramePr>
        <p:xfrm>
          <a:off x="1322388" y="5181600"/>
          <a:ext cx="1295400" cy="72390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3xGM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1XAPPL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643" name="Group 67"/>
          <p:cNvGraphicFramePr>
            <a:graphicFrameLocks noGrp="1"/>
          </p:cNvGraphicFramePr>
          <p:nvPr/>
        </p:nvGraphicFramePr>
        <p:xfrm>
          <a:off x="2652713" y="5181600"/>
          <a:ext cx="1300162" cy="1460500"/>
        </p:xfrm>
        <a:graphic>
          <a:graphicData uri="http://schemas.openxmlformats.org/drawingml/2006/table">
            <a:tbl>
              <a:tblPr/>
              <a:tblGrid>
                <a:gridCol w="130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30.78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93.24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661" name="Group 85"/>
          <p:cNvGraphicFramePr>
            <a:graphicFrameLocks noGrp="1"/>
          </p:cNvGraphicFramePr>
          <p:nvPr/>
        </p:nvGraphicFramePr>
        <p:xfrm>
          <a:off x="6896100" y="5181600"/>
          <a:ext cx="1298575" cy="1460500"/>
        </p:xfrm>
        <a:graphic>
          <a:graphicData uri="http://schemas.openxmlformats.org/drawingml/2006/table">
            <a:tbl>
              <a:tblPr/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679" name="Group 103"/>
          <p:cNvGraphicFramePr>
            <a:graphicFrameLocks noGrp="1"/>
          </p:cNvGraphicFramePr>
          <p:nvPr/>
        </p:nvGraphicFramePr>
        <p:xfrm>
          <a:off x="6897688" y="5181600"/>
          <a:ext cx="1816100" cy="335280"/>
        </p:xfrm>
        <a:graphic>
          <a:graphicData uri="http://schemas.openxmlformats.org/drawingml/2006/table">
            <a:tbl>
              <a:tblPr/>
              <a:tblGrid>
                <a:gridCol w="181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4 x 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685" name="Group 109"/>
          <p:cNvGraphicFramePr>
            <a:graphicFrameLocks noGrp="1"/>
          </p:cNvGraphicFramePr>
          <p:nvPr/>
        </p:nvGraphicFramePr>
        <p:xfrm>
          <a:off x="5511800" y="5181600"/>
          <a:ext cx="1298575" cy="1460500"/>
        </p:xfrm>
        <a:graphic>
          <a:graphicData uri="http://schemas.openxmlformats.org/drawingml/2006/table">
            <a:tbl>
              <a:tblPr/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NQDS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703" name="Group 127"/>
          <p:cNvGraphicFramePr>
            <a:graphicFrameLocks noGrp="1"/>
          </p:cNvGraphicFramePr>
          <p:nvPr/>
        </p:nvGraphicFramePr>
        <p:xfrm>
          <a:off x="5513388" y="5181600"/>
          <a:ext cx="1295400" cy="723900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3xNYSE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1XNQDS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713" name="Group 137"/>
          <p:cNvGraphicFramePr>
            <a:graphicFrameLocks noGrp="1"/>
          </p:cNvGraphicFramePr>
          <p:nvPr/>
        </p:nvGraphicFramePr>
        <p:xfrm>
          <a:off x="4052888" y="5181600"/>
          <a:ext cx="1371600" cy="9017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10,000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12,500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5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731" name="Rectangle 155"/>
          <p:cNvSpPr>
            <a:spLocks/>
          </p:cNvSpPr>
          <p:nvPr/>
        </p:nvSpPr>
        <p:spPr bwMode="auto">
          <a:xfrm>
            <a:off x="1593552" y="4693106"/>
            <a:ext cx="7181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33399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RLE</a:t>
            </a:r>
          </a:p>
        </p:txBody>
      </p:sp>
      <p:sp>
        <p:nvSpPr>
          <p:cNvPr id="24732" name="Rectangle 156"/>
          <p:cNvSpPr>
            <a:spLocks/>
          </p:cNvSpPr>
          <p:nvPr/>
        </p:nvSpPr>
        <p:spPr bwMode="auto">
          <a:xfrm>
            <a:off x="2846309" y="4693106"/>
            <a:ext cx="8780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99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Delta</a:t>
            </a:r>
          </a:p>
        </p:txBody>
      </p:sp>
      <p:sp>
        <p:nvSpPr>
          <p:cNvPr id="24733" name="Rectangle 157"/>
          <p:cNvSpPr>
            <a:spLocks/>
          </p:cNvSpPr>
          <p:nvPr/>
        </p:nvSpPr>
        <p:spPr bwMode="auto">
          <a:xfrm>
            <a:off x="4501095" y="4693106"/>
            <a:ext cx="4386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99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LZ</a:t>
            </a:r>
          </a:p>
        </p:txBody>
      </p:sp>
      <p:sp>
        <p:nvSpPr>
          <p:cNvPr id="24734" name="Rectangle 158"/>
          <p:cNvSpPr>
            <a:spLocks/>
          </p:cNvSpPr>
          <p:nvPr/>
        </p:nvSpPr>
        <p:spPr bwMode="auto">
          <a:xfrm>
            <a:off x="5784552" y="4693106"/>
            <a:ext cx="7181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99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RLE</a:t>
            </a:r>
          </a:p>
        </p:txBody>
      </p:sp>
      <p:sp>
        <p:nvSpPr>
          <p:cNvPr id="24735" name="Rectangle 159"/>
          <p:cNvSpPr>
            <a:spLocks/>
          </p:cNvSpPr>
          <p:nvPr/>
        </p:nvSpPr>
        <p:spPr bwMode="auto">
          <a:xfrm>
            <a:off x="7168852" y="4693106"/>
            <a:ext cx="7181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99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RLE</a:t>
            </a:r>
          </a:p>
        </p:txBody>
      </p:sp>
      <p:sp>
        <p:nvSpPr>
          <p:cNvPr id="24736" name="AutoShape 160"/>
          <p:cNvSpPr>
            <a:spLocks/>
          </p:cNvSpPr>
          <p:nvPr/>
        </p:nvSpPr>
        <p:spPr bwMode="auto">
          <a:xfrm>
            <a:off x="6629400" y="1143000"/>
            <a:ext cx="2374900" cy="2959100"/>
          </a:xfrm>
          <a:prstGeom prst="roundRect">
            <a:avLst>
              <a:gd name="adj" fmla="val 9199"/>
            </a:avLst>
          </a:prstGeom>
          <a:solidFill>
            <a:srgbClr val="0004FF">
              <a:alpha val="49803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Columns contain similar data, which makes compression easy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47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3994"/>
    </mc:Choice>
    <mc:Fallback xmlns="">
      <p:transition advTm="13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4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4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 build="p" autoUpdateAnimBg="0"/>
      <p:bldP spid="24731" grpId="0" autoUpdateAnimBg="0"/>
      <p:bldP spid="24732" grpId="0" autoUpdateAnimBg="0"/>
      <p:bldP spid="24733" grpId="0" autoUpdateAnimBg="0"/>
      <p:bldP spid="24734" grpId="0" autoUpdateAnimBg="0"/>
      <p:bldP spid="24735" grpId="0" autoUpdateAnimBg="0"/>
      <p:bldP spid="24736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FB740-4819-5D4A-B118-A0396DCE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Next Few Lectures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4FFEF-FE3F-AF48-B22A-8C255B280BF3}"/>
              </a:ext>
            </a:extLst>
          </p:cNvPr>
          <p:cNvSpPr/>
          <p:nvPr/>
        </p:nvSpPr>
        <p:spPr>
          <a:xfrm>
            <a:off x="763676" y="1467060"/>
            <a:ext cx="7452527" cy="422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Admission Control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A3F3F-3A0A-3A41-957A-D23977973BB5}"/>
              </a:ext>
            </a:extLst>
          </p:cNvPr>
          <p:cNvSpPr/>
          <p:nvPr/>
        </p:nvSpPr>
        <p:spPr>
          <a:xfrm>
            <a:off x="756977" y="1882393"/>
            <a:ext cx="7452527" cy="3985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Connection Management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6BCA8E-B361-A04D-B834-B2ABFCAD6C4F}"/>
              </a:ext>
            </a:extLst>
          </p:cNvPr>
          <p:cNvSpPr/>
          <p:nvPr/>
        </p:nvSpPr>
        <p:spPr>
          <a:xfrm>
            <a:off x="768700" y="2346292"/>
            <a:ext cx="7452527" cy="301952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Query System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E92859-090E-6545-B807-658AD6B8A5FC}"/>
              </a:ext>
            </a:extLst>
          </p:cNvPr>
          <p:cNvSpPr/>
          <p:nvPr/>
        </p:nvSpPr>
        <p:spPr>
          <a:xfrm>
            <a:off x="750278" y="5412714"/>
            <a:ext cx="7452527" cy="1349827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dirty="0">
                <a:ln w="0">
                  <a:solidFill>
                    <a:schemeClr val="accent2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Storage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8780BF-1205-C940-B641-A408D1F4127C}"/>
              </a:ext>
            </a:extLst>
          </p:cNvPr>
          <p:cNvSpPr/>
          <p:nvPr/>
        </p:nvSpPr>
        <p:spPr>
          <a:xfrm>
            <a:off x="1117044" y="2805165"/>
            <a:ext cx="1324705" cy="422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2FCD0B-F723-5C48-8F8E-AFA8FF174007}"/>
              </a:ext>
            </a:extLst>
          </p:cNvPr>
          <p:cNvSpPr/>
          <p:nvPr/>
        </p:nvSpPr>
        <p:spPr>
          <a:xfrm>
            <a:off x="1118718" y="3459983"/>
            <a:ext cx="1324705" cy="422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Rewriter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8E0225-120A-D546-A8A7-7CF62DA65E47}"/>
              </a:ext>
            </a:extLst>
          </p:cNvPr>
          <p:cNvSpPr/>
          <p:nvPr/>
        </p:nvSpPr>
        <p:spPr>
          <a:xfrm>
            <a:off x="1118719" y="4123174"/>
            <a:ext cx="1324705" cy="422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Planner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E0D933-6CF2-AC44-A444-14061A9EBE9C}"/>
              </a:ext>
            </a:extLst>
          </p:cNvPr>
          <p:cNvSpPr/>
          <p:nvPr/>
        </p:nvSpPr>
        <p:spPr>
          <a:xfrm>
            <a:off x="1120394" y="4777991"/>
            <a:ext cx="1324705" cy="4220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Executor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46C43B-F831-094E-B7F8-4E91501DFBF5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1779397" y="3227196"/>
            <a:ext cx="1674" cy="2327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40DD67-582C-1F4A-93AC-93E29486EDB6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1781071" y="3882014"/>
            <a:ext cx="1" cy="241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E4FD59-0040-314A-AFF4-D50BACA34DCD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781072" y="4545205"/>
            <a:ext cx="1675" cy="2327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1DC2CC61-ACB2-7949-9615-FC743518909C}"/>
              </a:ext>
            </a:extLst>
          </p:cNvPr>
          <p:cNvSpPr/>
          <p:nvPr/>
        </p:nvSpPr>
        <p:spPr>
          <a:xfrm>
            <a:off x="2532184" y="4007658"/>
            <a:ext cx="432137" cy="614584"/>
          </a:xfrm>
          <a:custGeom>
            <a:avLst/>
            <a:gdLst>
              <a:gd name="connsiteX0" fmla="*/ 0 w 512546"/>
              <a:gd name="connsiteY0" fmla="*/ 212372 h 587572"/>
              <a:gd name="connsiteX1" fmla="*/ 200967 w 512546"/>
              <a:gd name="connsiteY1" fmla="*/ 1357 h 587572"/>
              <a:gd name="connsiteX2" fmla="*/ 512466 w 512546"/>
              <a:gd name="connsiteY2" fmla="*/ 302807 h 587572"/>
              <a:gd name="connsiteX3" fmla="*/ 170822 w 512546"/>
              <a:gd name="connsiteY3" fmla="*/ 584161 h 587572"/>
              <a:gd name="connsiteX4" fmla="*/ 20097 w 512546"/>
              <a:gd name="connsiteY4" fmla="*/ 433436 h 587572"/>
              <a:gd name="connsiteX0" fmla="*/ 0 w 400771"/>
              <a:gd name="connsiteY0" fmla="*/ 212638 h 587838"/>
              <a:gd name="connsiteX1" fmla="*/ 200967 w 400771"/>
              <a:gd name="connsiteY1" fmla="*/ 1623 h 587838"/>
              <a:gd name="connsiteX2" fmla="*/ 400638 w 400771"/>
              <a:gd name="connsiteY2" fmla="*/ 312684 h 587838"/>
              <a:gd name="connsiteX3" fmla="*/ 170822 w 400771"/>
              <a:gd name="connsiteY3" fmla="*/ 584427 h 587838"/>
              <a:gd name="connsiteX4" fmla="*/ 20097 w 400771"/>
              <a:gd name="connsiteY4" fmla="*/ 433702 h 58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771" h="587838">
                <a:moveTo>
                  <a:pt x="0" y="212638"/>
                </a:moveTo>
                <a:cubicBezTo>
                  <a:pt x="57778" y="99594"/>
                  <a:pt x="134194" y="-15051"/>
                  <a:pt x="200967" y="1623"/>
                </a:cubicBezTo>
                <a:cubicBezTo>
                  <a:pt x="267740" y="18297"/>
                  <a:pt x="405662" y="215550"/>
                  <a:pt x="400638" y="312684"/>
                </a:cubicBezTo>
                <a:cubicBezTo>
                  <a:pt x="395614" y="409818"/>
                  <a:pt x="252884" y="562656"/>
                  <a:pt x="170822" y="584427"/>
                </a:cubicBezTo>
                <a:cubicBezTo>
                  <a:pt x="88761" y="606199"/>
                  <a:pt x="54429" y="519950"/>
                  <a:pt x="20097" y="433702"/>
                </a:cubicBezTo>
              </a:path>
            </a:pathLst>
          </a:custGeom>
          <a:noFill/>
          <a:ln>
            <a:tailEnd type="stealt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C08D40-1204-9948-B0C2-AA9C41EFD3C1}"/>
              </a:ext>
            </a:extLst>
          </p:cNvPr>
          <p:cNvSpPr/>
          <p:nvPr/>
        </p:nvSpPr>
        <p:spPr>
          <a:xfrm>
            <a:off x="3700564" y="3867748"/>
            <a:ext cx="2359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– Optimizer (Last Time)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6D1AE5-257D-C640-A95B-AA2554A17AF5}"/>
              </a:ext>
            </a:extLst>
          </p:cNvPr>
          <p:cNvSpPr/>
          <p:nvPr/>
        </p:nvSpPr>
        <p:spPr>
          <a:xfrm>
            <a:off x="2441749" y="5843020"/>
            <a:ext cx="1393369" cy="7101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Access Methods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11F978-9FB5-234C-8CF5-B0E2019E013E}"/>
              </a:ext>
            </a:extLst>
          </p:cNvPr>
          <p:cNvSpPr/>
          <p:nvPr/>
        </p:nvSpPr>
        <p:spPr>
          <a:xfrm>
            <a:off x="3984174" y="5844693"/>
            <a:ext cx="1220872" cy="7085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Buffer Manager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64A138-4BB3-FE4D-8F37-D5A0A880FD58}"/>
              </a:ext>
            </a:extLst>
          </p:cNvPr>
          <p:cNvSpPr/>
          <p:nvPr/>
        </p:nvSpPr>
        <p:spPr>
          <a:xfrm>
            <a:off x="5342376" y="5844694"/>
            <a:ext cx="1148860" cy="7085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Lock Manager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3CB7EE-60DF-7F4A-BC1A-4CBC52076242}"/>
              </a:ext>
            </a:extLst>
          </p:cNvPr>
          <p:cNvSpPr/>
          <p:nvPr/>
        </p:nvSpPr>
        <p:spPr>
          <a:xfrm>
            <a:off x="6628566" y="5843020"/>
            <a:ext cx="1177329" cy="7085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 Manager</a:t>
            </a:r>
          </a:p>
        </p:txBody>
      </p:sp>
      <p:sp>
        <p:nvSpPr>
          <p:cNvPr id="39" name="Up-Down Arrow 38">
            <a:extLst>
              <a:ext uri="{FF2B5EF4-FFF2-40B4-BE49-F238E27FC236}">
                <a16:creationId xmlns:a16="http://schemas.microsoft.com/office/drawing/2014/main" id="{9EE3D751-F87A-6F46-8673-0BD21C2B6F37}"/>
              </a:ext>
            </a:extLst>
          </p:cNvPr>
          <p:cNvSpPr/>
          <p:nvPr/>
        </p:nvSpPr>
        <p:spPr>
          <a:xfrm>
            <a:off x="4704304" y="4989006"/>
            <a:ext cx="351692" cy="664087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E6183D-4657-E941-8CA5-27266AEB476F}"/>
              </a:ext>
            </a:extLst>
          </p:cNvPr>
          <p:cNvSpPr txBox="1"/>
          <p:nvPr/>
        </p:nvSpPr>
        <p:spPr>
          <a:xfrm>
            <a:off x="3192860" y="3866469"/>
            <a:ext cx="89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Lec</a:t>
            </a:r>
            <a:r>
              <a:rPr lang="en-US" dirty="0"/>
              <a:t> 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AAAB03-8BE0-AA44-993E-6E9F04AF35FE}"/>
              </a:ext>
            </a:extLst>
          </p:cNvPr>
          <p:cNvSpPr txBox="1"/>
          <p:nvPr/>
        </p:nvSpPr>
        <p:spPr>
          <a:xfrm>
            <a:off x="4000731" y="2611206"/>
            <a:ext cx="2755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Lec</a:t>
            </a:r>
            <a:r>
              <a:rPr lang="en-US" dirty="0"/>
              <a:t> 9 – Column Stores (This Lecture)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CBCA0-5974-CA48-85FC-81417D85C7AB}"/>
              </a:ext>
            </a:extLst>
          </p:cNvPr>
          <p:cNvSpPr/>
          <p:nvPr/>
        </p:nvSpPr>
        <p:spPr>
          <a:xfrm>
            <a:off x="2498452" y="4644677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Lec</a:t>
            </a:r>
            <a:r>
              <a:rPr lang="en-US" dirty="0"/>
              <a:t> 7 – Join Algos</a:t>
            </a:r>
          </a:p>
        </p:txBody>
      </p:sp>
    </p:spTree>
    <p:extLst>
      <p:ext uri="{BB962C8B-B14F-4D97-AF65-F5344CB8AC3E}">
        <p14:creationId xmlns:p14="http://schemas.microsoft.com/office/powerpoint/2010/main" val="96962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3" grpId="0"/>
      <p:bldP spid="2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2103-D3CD-6C40-2645-092EEB44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Length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44A42-2CA7-F73E-94E2-48DA60AAE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repeated values with a count and a value</a:t>
            </a:r>
          </a:p>
          <a:p>
            <a:r>
              <a:rPr lang="en-US" dirty="0"/>
              <a:t>For single values, use a run length of 1</a:t>
            </a:r>
          </a:p>
          <a:p>
            <a:pPr lvl="1"/>
            <a:r>
              <a:rPr lang="en-US" dirty="0"/>
              <a:t>Naively, can increase storage space</a:t>
            </a:r>
          </a:p>
          <a:p>
            <a:pPr lvl="1"/>
            <a:r>
              <a:rPr lang="en-US" dirty="0"/>
              <a:t>Can use a shorter bit sequence for 1s, at the cost of more expensive decompression</a:t>
            </a:r>
          </a:p>
          <a:p>
            <a:r>
              <a:rPr lang="en-US" dirty="0"/>
              <a:t>E.g., 1110002 </a:t>
            </a:r>
            <a:r>
              <a:rPr lang="en-US" dirty="0">
                <a:sym typeface="Wingdings" pitchFamily="2" charset="2"/>
              </a:rPr>
              <a:t> 3x1, 3x0, 1x2</a:t>
            </a:r>
          </a:p>
          <a:p>
            <a:r>
              <a:rPr lang="en-US" dirty="0">
                <a:sym typeface="Wingdings" pitchFamily="2" charset="2"/>
              </a:rPr>
              <a:t>Works well for mostly-sorted, few-valued columns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D9DE9-C588-FDE7-4AD9-C58AE2D021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20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672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A653-319A-4056-73CD-00B7BA07B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Dictionary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F86DC-F45E-D264-30D8-2E1E2CE4C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variants;  simplest is to replace string values with integers and maintain a dictionary</a:t>
            </a:r>
          </a:p>
          <a:p>
            <a:r>
              <a:rPr lang="en-US" dirty="0"/>
              <a:t>I.e., AAPL, AAPL, IBM, MSFT </a:t>
            </a:r>
            <a:r>
              <a:rPr lang="en-US" dirty="0">
                <a:sym typeface="Wingdings" pitchFamily="2" charset="2"/>
              </a:rPr>
              <a:t> </a:t>
            </a:r>
          </a:p>
          <a:p>
            <a:pPr marL="749300" lvl="1" indent="0">
              <a:buNone/>
            </a:pPr>
            <a:r>
              <a:rPr lang="en-US" dirty="0">
                <a:sym typeface="Wingdings" pitchFamily="2" charset="2"/>
              </a:rPr>
              <a:t>1,1,2,3 	 +   1:AAPL, 2:IBM, 3:MSFT</a:t>
            </a:r>
          </a:p>
          <a:p>
            <a:r>
              <a:rPr lang="en-US" dirty="0">
                <a:sym typeface="Wingdings" pitchFamily="2" charset="2"/>
              </a:rPr>
              <a:t>Works well for few-valued string columns</a:t>
            </a:r>
          </a:p>
          <a:p>
            <a:pPr lvl="1"/>
            <a:r>
              <a:rPr lang="en-US" dirty="0">
                <a:sym typeface="Wingdings" pitchFamily="2" charset="2"/>
              </a:rPr>
              <a:t>Choice of dictionary not obvious</a:t>
            </a:r>
          </a:p>
          <a:p>
            <a:pPr lvl="1"/>
            <a:r>
              <a:rPr lang="en-US" dirty="0">
                <a:sym typeface="Wingdings" pitchFamily="2" charset="2"/>
              </a:rPr>
              <a:t>Words?  Records? </a:t>
            </a:r>
          </a:p>
          <a:p>
            <a:pPr marL="749300" lvl="1" indent="0">
              <a:buNone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EAF1-9CA6-C26C-EA3E-A07EF8319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21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0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DFDA4-226E-24EB-2A5C-8F501C869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Lempel Ziv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0D817-D787-4703-5203-E8FAB8B3E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LZ (“Lempel Ziv”) Compression</a:t>
            </a:r>
          </a:p>
          <a:p>
            <a:r>
              <a:rPr lang="en-US" dirty="0"/>
              <a:t>General purpose lossless data compression</a:t>
            </a:r>
          </a:p>
          <a:p>
            <a:r>
              <a:rPr lang="en-US" dirty="0"/>
              <a:t>Builds data dictionary dynamically as it runs</a:t>
            </a:r>
          </a:p>
          <a:p>
            <a:pPr lvl="1"/>
            <a:r>
              <a:rPr lang="en-US" dirty="0"/>
              <a:t>Add new bit strings to the dictionary as they are encountered</a:t>
            </a:r>
          </a:p>
          <a:p>
            <a:r>
              <a:rPr lang="en-US" dirty="0"/>
              <a:t>Treat entire column as a document</a:t>
            </a:r>
          </a:p>
          <a:p>
            <a:pPr marL="3175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63C27-9052-0BEA-4FC3-A248B523D9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22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8620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23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50" y="2016368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50" y="2353434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F94F89-99D1-4756-38AA-061DAE7492B3}"/>
              </a:ext>
            </a:extLst>
          </p:cNvPr>
          <p:cNvSpPr/>
          <p:nvPr/>
        </p:nvSpPr>
        <p:spPr bwMode="auto">
          <a:xfrm>
            <a:off x="1548052" y="1577324"/>
            <a:ext cx="436970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C57144-834F-43F8-463D-3906508D5719}"/>
              </a:ext>
            </a:extLst>
          </p:cNvPr>
          <p:cNvCxnSpPr>
            <a:cxnSpLocks/>
          </p:cNvCxnSpPr>
          <p:nvPr/>
        </p:nvCxnSpPr>
        <p:spPr bwMode="auto">
          <a:xfrm>
            <a:off x="1675051" y="1321699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180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24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50" y="2016368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1675051" y="1321699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50" y="2353434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2A6C98-87B5-D445-1A6C-BB43649F8729}"/>
              </a:ext>
            </a:extLst>
          </p:cNvPr>
          <p:cNvSpPr/>
          <p:nvPr/>
        </p:nvSpPr>
        <p:spPr bwMode="auto">
          <a:xfrm>
            <a:off x="1548052" y="1577324"/>
            <a:ext cx="436970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11879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25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50" y="2016368"/>
            <a:ext cx="793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1675051" y="1321699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50" y="2353434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	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2A6C98-87B5-D445-1A6C-BB43649F8729}"/>
              </a:ext>
            </a:extLst>
          </p:cNvPr>
          <p:cNvSpPr/>
          <p:nvPr/>
        </p:nvSpPr>
        <p:spPr bwMode="auto">
          <a:xfrm>
            <a:off x="1548052" y="1577324"/>
            <a:ext cx="436970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45416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26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50" y="2016368"/>
            <a:ext cx="7722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1885444" y="1348672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B828E1-88EA-1B67-E2EA-768C04C79361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</a:t>
            </a:r>
          </a:p>
        </p:txBody>
      </p:sp>
    </p:spTree>
    <p:extLst>
      <p:ext uri="{BB962C8B-B14F-4D97-AF65-F5344CB8AC3E}">
        <p14:creationId xmlns:p14="http://schemas.microsoft.com/office/powerpoint/2010/main" val="173668184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27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2087745" y="1335185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</a:t>
            </a:r>
          </a:p>
        </p:txBody>
      </p:sp>
    </p:spTree>
    <p:extLst>
      <p:ext uri="{BB962C8B-B14F-4D97-AF65-F5344CB8AC3E}">
        <p14:creationId xmlns:p14="http://schemas.microsoft.com/office/powerpoint/2010/main" val="382789668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28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2225310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</a:t>
            </a:r>
          </a:p>
        </p:txBody>
      </p:sp>
    </p:spTree>
    <p:extLst>
      <p:ext uri="{BB962C8B-B14F-4D97-AF65-F5344CB8AC3E}">
        <p14:creationId xmlns:p14="http://schemas.microsoft.com/office/powerpoint/2010/main" val="248677215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29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2451887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72EE-8E3F-8268-194C-D389DE155BC6}"/>
              </a:ext>
            </a:extLst>
          </p:cNvPr>
          <p:cNvSpPr/>
          <p:nvPr/>
        </p:nvSpPr>
        <p:spPr bwMode="auto">
          <a:xfrm>
            <a:off x="2362874" y="1524000"/>
            <a:ext cx="436970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523226-C4E0-5006-A371-EFAD2D447100}"/>
              </a:ext>
            </a:extLst>
          </p:cNvPr>
          <p:cNvSpPr/>
          <p:nvPr/>
        </p:nvSpPr>
        <p:spPr bwMode="auto">
          <a:xfrm>
            <a:off x="7427139" y="2016368"/>
            <a:ext cx="543742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60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A32AE-DA18-5D4D-B85D-ED1648F7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BD5F3-BCBA-8D4B-81C4-CB6EF8FE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Selinger Optimizer is the foundation of modern cost-based optimizers</a:t>
            </a:r>
          </a:p>
          <a:p>
            <a:pPr lvl="1"/>
            <a:r>
              <a:rPr lang="en-US" dirty="0"/>
              <a:t>Simple statistics</a:t>
            </a:r>
          </a:p>
          <a:p>
            <a:pPr lvl="1"/>
            <a:r>
              <a:rPr lang="en-US" dirty="0"/>
              <a:t>Several heuristics, e.g., left-deep</a:t>
            </a:r>
          </a:p>
          <a:p>
            <a:pPr lvl="1"/>
            <a:r>
              <a:rPr lang="en-US" dirty="0"/>
              <a:t>Dynamic programming algo for join ordering</a:t>
            </a:r>
          </a:p>
          <a:p>
            <a:r>
              <a:rPr lang="en-US" dirty="0"/>
              <a:t>Easy to extend, e.g., with:</a:t>
            </a:r>
          </a:p>
          <a:p>
            <a:pPr lvl="1"/>
            <a:r>
              <a:rPr lang="en-US" dirty="0"/>
              <a:t>More sophisticated statistics</a:t>
            </a:r>
          </a:p>
          <a:p>
            <a:pPr lvl="1"/>
            <a:r>
              <a:rPr lang="en-US" dirty="0"/>
              <a:t>Fewer heuristics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 descr="OPTIMIZATION - Rainbow Spongbob | Make a Meme">
            <a:extLst>
              <a:ext uri="{FF2B5EF4-FFF2-40B4-BE49-F238E27FC236}">
                <a16:creationId xmlns:a16="http://schemas.microsoft.com/office/drawing/2014/main" id="{B15C74D8-FD3C-F3C4-8D59-2221BAA43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71" y="4332573"/>
            <a:ext cx="2722729" cy="225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26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30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2451887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72EE-8E3F-8268-194C-D389DE155BC6}"/>
              </a:ext>
            </a:extLst>
          </p:cNvPr>
          <p:cNvSpPr/>
          <p:nvPr/>
        </p:nvSpPr>
        <p:spPr bwMode="auto">
          <a:xfrm>
            <a:off x="2362874" y="1524000"/>
            <a:ext cx="436970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523226-C4E0-5006-A371-EFAD2D447100}"/>
              </a:ext>
            </a:extLst>
          </p:cNvPr>
          <p:cNvSpPr/>
          <p:nvPr/>
        </p:nvSpPr>
        <p:spPr bwMode="auto">
          <a:xfrm>
            <a:off x="7427139" y="2016368"/>
            <a:ext cx="543742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60942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31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2451887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72EE-8E3F-8268-194C-D389DE155BC6}"/>
              </a:ext>
            </a:extLst>
          </p:cNvPr>
          <p:cNvSpPr/>
          <p:nvPr/>
        </p:nvSpPr>
        <p:spPr bwMode="auto">
          <a:xfrm>
            <a:off x="2352385" y="1554703"/>
            <a:ext cx="436970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523226-C4E0-5006-A371-EFAD2D447100}"/>
              </a:ext>
            </a:extLst>
          </p:cNvPr>
          <p:cNvSpPr/>
          <p:nvPr/>
        </p:nvSpPr>
        <p:spPr bwMode="auto">
          <a:xfrm>
            <a:off x="7427139" y="2016368"/>
            <a:ext cx="543742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4637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32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2866753" y="1373933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72EE-8E3F-8268-194C-D389DE155BC6}"/>
              </a:ext>
            </a:extLst>
          </p:cNvPr>
          <p:cNvSpPr/>
          <p:nvPr/>
        </p:nvSpPr>
        <p:spPr bwMode="auto">
          <a:xfrm>
            <a:off x="2755337" y="1524000"/>
            <a:ext cx="436970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523226-C4E0-5006-A371-EFAD2D447100}"/>
              </a:ext>
            </a:extLst>
          </p:cNvPr>
          <p:cNvSpPr/>
          <p:nvPr/>
        </p:nvSpPr>
        <p:spPr bwMode="auto">
          <a:xfrm>
            <a:off x="1534339" y="2307682"/>
            <a:ext cx="683928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01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33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177836-2E09-7985-95A0-015EE9318DCC}"/>
              </a:ext>
            </a:extLst>
          </p:cNvPr>
          <p:cNvCxnSpPr>
            <a:cxnSpLocks/>
          </p:cNvCxnSpPr>
          <p:nvPr/>
        </p:nvCxnSpPr>
        <p:spPr bwMode="auto">
          <a:xfrm>
            <a:off x="2866753" y="1373933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372EE-8E3F-8268-194C-D389DE155BC6}"/>
              </a:ext>
            </a:extLst>
          </p:cNvPr>
          <p:cNvSpPr/>
          <p:nvPr/>
        </p:nvSpPr>
        <p:spPr bwMode="auto">
          <a:xfrm>
            <a:off x="2755337" y="1524000"/>
            <a:ext cx="436970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523226-C4E0-5006-A371-EFAD2D447100}"/>
              </a:ext>
            </a:extLst>
          </p:cNvPr>
          <p:cNvSpPr/>
          <p:nvPr/>
        </p:nvSpPr>
        <p:spPr bwMode="auto">
          <a:xfrm>
            <a:off x="1534339" y="2307682"/>
            <a:ext cx="683928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02992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34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32, LI: 33, IB: 34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 9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7093F-9CF8-2386-BD06-E243AF8F64F0}"/>
              </a:ext>
            </a:extLst>
          </p:cNvPr>
          <p:cNvCxnSpPr>
            <a:cxnSpLocks/>
          </p:cNvCxnSpPr>
          <p:nvPr/>
        </p:nvCxnSpPr>
        <p:spPr bwMode="auto">
          <a:xfrm>
            <a:off x="3180020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98328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35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32, LI: 33, IB: 34, BM: 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 9 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7093F-9CF8-2386-BD06-E243AF8F64F0}"/>
              </a:ext>
            </a:extLst>
          </p:cNvPr>
          <p:cNvCxnSpPr>
            <a:cxnSpLocks/>
          </p:cNvCxnSpPr>
          <p:nvPr/>
        </p:nvCxnSpPr>
        <p:spPr bwMode="auto">
          <a:xfrm>
            <a:off x="3315487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18559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36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32, LI: 33, IB: 34, BM: 35, MA:36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 9 2 13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7093F-9CF8-2386-BD06-E243AF8F64F0}"/>
              </a:ext>
            </a:extLst>
          </p:cNvPr>
          <p:cNvCxnSpPr>
            <a:cxnSpLocks/>
          </p:cNvCxnSpPr>
          <p:nvPr/>
        </p:nvCxnSpPr>
        <p:spPr bwMode="auto">
          <a:xfrm>
            <a:off x="3569487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2090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37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32, LI: 33, IB: 34, BM: 35, MA:36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 9 2 13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7093F-9CF8-2386-BD06-E243AF8F64F0}"/>
              </a:ext>
            </a:extLst>
          </p:cNvPr>
          <p:cNvCxnSpPr>
            <a:cxnSpLocks/>
          </p:cNvCxnSpPr>
          <p:nvPr/>
        </p:nvCxnSpPr>
        <p:spPr bwMode="auto">
          <a:xfrm>
            <a:off x="3772688" y="1365466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23C6921-B06F-53C9-FE80-975229388BDC}"/>
              </a:ext>
            </a:extLst>
          </p:cNvPr>
          <p:cNvSpPr/>
          <p:nvPr/>
        </p:nvSpPr>
        <p:spPr bwMode="auto">
          <a:xfrm>
            <a:off x="3683971" y="1577324"/>
            <a:ext cx="608629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34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38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32, LI: 33, IB: 34, BM: 35, MA:36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 9 2 13 31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7093F-9CF8-2386-BD06-E243AF8F64F0}"/>
              </a:ext>
            </a:extLst>
          </p:cNvPr>
          <p:cNvCxnSpPr>
            <a:cxnSpLocks/>
          </p:cNvCxnSpPr>
          <p:nvPr/>
        </p:nvCxnSpPr>
        <p:spPr bwMode="auto">
          <a:xfrm>
            <a:off x="3772688" y="1365466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23C6921-B06F-53C9-FE80-975229388BDC}"/>
              </a:ext>
            </a:extLst>
          </p:cNvPr>
          <p:cNvSpPr/>
          <p:nvPr/>
        </p:nvSpPr>
        <p:spPr bwMode="auto">
          <a:xfrm>
            <a:off x="3683971" y="1577324"/>
            <a:ext cx="608629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08371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39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32, LI: 33, IB: 34, BM: 35, MA:36 AAPL:37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 9 2 13 31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7093F-9CF8-2386-BD06-E243AF8F64F0}"/>
              </a:ext>
            </a:extLst>
          </p:cNvPr>
          <p:cNvCxnSpPr>
            <a:cxnSpLocks/>
          </p:cNvCxnSpPr>
          <p:nvPr/>
        </p:nvCxnSpPr>
        <p:spPr bwMode="auto">
          <a:xfrm>
            <a:off x="3772688" y="1365466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23C6921-B06F-53C9-FE80-975229388BDC}"/>
              </a:ext>
            </a:extLst>
          </p:cNvPr>
          <p:cNvSpPr/>
          <p:nvPr/>
        </p:nvSpPr>
        <p:spPr bwMode="auto">
          <a:xfrm>
            <a:off x="3683971" y="1577324"/>
            <a:ext cx="608629" cy="3857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Chalkboard" charset="0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35251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7DB60-B3CB-4349-9535-095A3DA6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Steps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C9D64C-B430-9445-82D1-CA18376A8D4F}"/>
              </a:ext>
            </a:extLst>
          </p:cNvPr>
          <p:cNvGrpSpPr/>
          <p:nvPr/>
        </p:nvGrpSpPr>
        <p:grpSpPr>
          <a:xfrm>
            <a:off x="730278" y="3296181"/>
            <a:ext cx="2624792" cy="2494938"/>
            <a:chOff x="819148" y="3092450"/>
            <a:chExt cx="2892425" cy="38589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CC2F0E-B2D3-B540-AE3D-84F309555B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6313" y="3092450"/>
              <a:ext cx="1008062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</a:rPr>
                <a:t>⨝ </a:t>
              </a:r>
              <a:r>
                <a:rPr lang="en-US" altLang="en-US" sz="1050" dirty="0" err="1">
                  <a:latin typeface="Arial" panose="020B0604020202020204" pitchFamily="34" charset="0"/>
                </a:rPr>
                <a:t>eno</a:t>
              </a:r>
              <a:r>
                <a:rPr lang="en-US" altLang="en-US" sz="1050" dirty="0">
                  <a:latin typeface="Arial" panose="020B0604020202020204" pitchFamily="34" charset="0"/>
                </a:rPr>
                <a:t>=</a:t>
              </a:r>
              <a:r>
                <a:rPr lang="en-US" altLang="en-US" sz="1050" dirty="0" err="1">
                  <a:latin typeface="Arial" panose="020B0604020202020204" pitchFamily="34" charset="0"/>
                </a:rPr>
                <a:t>eno</a:t>
              </a:r>
              <a:endParaRPr lang="en-US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72ED63-A4A2-9F43-A0D8-07484ED8D1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7975" y="4254500"/>
              <a:ext cx="1008062" cy="476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</a:rPr>
                <a:t>⨝ </a:t>
              </a:r>
              <a:r>
                <a:rPr lang="en-US" altLang="en-US" sz="1050" dirty="0" err="1">
                  <a:latin typeface="Arial" panose="020B0604020202020204" pitchFamily="34" charset="0"/>
                </a:rPr>
                <a:t>dno</a:t>
              </a:r>
              <a:r>
                <a:rPr lang="en-US" altLang="en-US" sz="1050" dirty="0">
                  <a:latin typeface="Arial" panose="020B0604020202020204" pitchFamily="34" charset="0"/>
                </a:rPr>
                <a:t>=</a:t>
              </a:r>
              <a:r>
                <a:rPr lang="en-US" altLang="en-US" sz="1050" dirty="0" err="1">
                  <a:latin typeface="Arial" panose="020B0604020202020204" pitchFamily="34" charset="0"/>
                </a:rPr>
                <a:t>dno</a:t>
              </a:r>
              <a:endParaRPr lang="en-US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97F1B1-0F8B-794E-87AE-2345200EC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148" y="6570595"/>
              <a:ext cx="471488" cy="380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panose="020B0604020202020204" pitchFamily="34" charset="0"/>
                </a:rPr>
                <a:t>dept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E52ECE-54F2-2147-887D-0C3DCDCB3D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6516" y="6508290"/>
              <a:ext cx="519111" cy="380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Arial" panose="020B0604020202020204" pitchFamily="34" charset="0"/>
                </a:rPr>
                <a:t>emp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C2C2A2-B332-A74C-B61D-D56A2E4E4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599" y="4203702"/>
              <a:ext cx="434974" cy="380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kids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A46B02-2BDB-A14E-AC6E-99421A258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9487" y="5248276"/>
              <a:ext cx="788988" cy="476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latin typeface="Arial" panose="020B0604020202020204" pitchFamily="34" charset="0"/>
                </a:rPr>
                <a:t>𝛔</a:t>
              </a:r>
              <a:r>
                <a:rPr lang="en-US" altLang="en-US" sz="1200" baseline="-25000" dirty="0" err="1">
                  <a:latin typeface="Arial" panose="020B0604020202020204" pitchFamily="34" charset="0"/>
                </a:rPr>
                <a:t>sal</a:t>
              </a:r>
              <a:r>
                <a:rPr lang="en-US" altLang="en-US" sz="1200" baseline="-25000" dirty="0">
                  <a:latin typeface="Arial" panose="020B0604020202020204" pitchFamily="34" charset="0"/>
                </a:rPr>
                <a:t>&gt;10k</a:t>
              </a:r>
              <a:endParaRPr lang="en-US" altLang="en-US" sz="1200" dirty="0">
                <a:latin typeface="Arial" panose="020B060402020202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A4D8805-8A7F-044E-B90A-E30EDA239D7A}"/>
                </a:ext>
              </a:extLst>
            </p:cNvPr>
            <p:cNvCxnSpPr>
              <a:cxnSpLocks noChangeShapeType="1"/>
              <a:endCxn id="5" idx="2"/>
            </p:cNvCxnSpPr>
            <p:nvPr/>
          </p:nvCxnSpPr>
          <p:spPr bwMode="auto">
            <a:xfrm flipV="1">
              <a:off x="1054892" y="4730545"/>
              <a:ext cx="1027115" cy="159093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B3574A-9DE2-874A-9510-BB4E7AF28148}"/>
                </a:ext>
              </a:extLst>
            </p:cNvPr>
            <p:cNvCxnSpPr>
              <a:cxnSpLocks noChangeShapeType="1"/>
              <a:stCxn id="10" idx="0"/>
              <a:endCxn id="5" idx="2"/>
            </p:cNvCxnSpPr>
            <p:nvPr/>
          </p:nvCxnSpPr>
          <p:spPr bwMode="auto">
            <a:xfrm flipH="1" flipV="1">
              <a:off x="2082007" y="4730545"/>
              <a:ext cx="561974" cy="51773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E7CFB6-016F-5F44-8926-8665459F975F}"/>
                </a:ext>
              </a:extLst>
            </p:cNvPr>
            <p:cNvCxnSpPr>
              <a:cxnSpLocks noChangeShapeType="1"/>
              <a:stCxn id="5" idx="0"/>
              <a:endCxn id="4" idx="2"/>
            </p:cNvCxnSpPr>
            <p:nvPr/>
          </p:nvCxnSpPr>
          <p:spPr bwMode="auto">
            <a:xfrm flipV="1">
              <a:off x="2082006" y="3569505"/>
              <a:ext cx="668339" cy="68499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8FE5BB-5119-B840-A691-ACEE98FBD6F1}"/>
                </a:ext>
              </a:extLst>
            </p:cNvPr>
            <p:cNvCxnSpPr>
              <a:cxnSpLocks noChangeShapeType="1"/>
              <a:stCxn id="8" idx="0"/>
              <a:endCxn id="4" idx="2"/>
            </p:cNvCxnSpPr>
            <p:nvPr/>
          </p:nvCxnSpPr>
          <p:spPr bwMode="auto">
            <a:xfrm flipH="1" flipV="1">
              <a:off x="2750345" y="3569505"/>
              <a:ext cx="743742" cy="63419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C682CA-6346-914A-BFCB-EB34591B88D0}"/>
                </a:ext>
              </a:extLst>
            </p:cNvPr>
            <p:cNvCxnSpPr>
              <a:cxnSpLocks noChangeShapeType="1"/>
              <a:stCxn id="7" idx="0"/>
            </p:cNvCxnSpPr>
            <p:nvPr/>
          </p:nvCxnSpPr>
          <p:spPr bwMode="auto">
            <a:xfrm flipV="1">
              <a:off x="2666071" y="5766005"/>
              <a:ext cx="0" cy="74228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8B1C70BB-BE9E-F249-B5E4-2A00A825A8A3}"/>
              </a:ext>
            </a:extLst>
          </p:cNvPr>
          <p:cNvSpPr/>
          <p:nvPr/>
        </p:nvSpPr>
        <p:spPr>
          <a:xfrm>
            <a:off x="4572000" y="17690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100 tuples/page</a:t>
            </a:r>
          </a:p>
          <a:p>
            <a:r>
              <a:rPr lang="en-US" dirty="0">
                <a:effectLst/>
                <a:latin typeface="Helvetica" pitchFamily="2" charset="0"/>
              </a:rPr>
              <a:t>10 pages RAM</a:t>
            </a:r>
          </a:p>
          <a:p>
            <a:r>
              <a:rPr lang="en-US" dirty="0">
                <a:effectLst/>
                <a:latin typeface="Helvetica" pitchFamily="2" charset="0"/>
              </a:rPr>
              <a:t>10 KB/page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7E7D79-96C3-8F49-A347-FD40733F05D0}"/>
              </a:ext>
            </a:extLst>
          </p:cNvPr>
          <p:cNvSpPr/>
          <p:nvPr/>
        </p:nvSpPr>
        <p:spPr>
          <a:xfrm>
            <a:off x="4636328" y="28005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|dept| = 100 records = 1 page = 10 KB</a:t>
            </a:r>
          </a:p>
          <a:p>
            <a:r>
              <a:rPr lang="en-US" dirty="0">
                <a:effectLst/>
                <a:latin typeface="Helvetica" pitchFamily="2" charset="0"/>
              </a:rPr>
              <a:t>|emp| = 10K = 100 pages = 1 MB</a:t>
            </a:r>
          </a:p>
          <a:p>
            <a:r>
              <a:rPr lang="en-US" dirty="0">
                <a:effectLst/>
                <a:latin typeface="Helvetica" pitchFamily="2" charset="0"/>
              </a:rPr>
              <a:t>|kids| = 30K = 300 pages = 3 MB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E08F3C-8EA1-2643-AB33-14457540B11A}"/>
              </a:ext>
            </a:extLst>
          </p:cNvPr>
          <p:cNvSpPr txBox="1"/>
          <p:nvPr/>
        </p:nvSpPr>
        <p:spPr>
          <a:xfrm>
            <a:off x="606838" y="4693716"/>
            <a:ext cx="88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356B11-B24F-584B-826E-172928829299}"/>
              </a:ext>
            </a:extLst>
          </p:cNvPr>
          <p:cNvSpPr txBox="1"/>
          <p:nvPr/>
        </p:nvSpPr>
        <p:spPr>
          <a:xfrm>
            <a:off x="2409130" y="5147820"/>
            <a:ext cx="200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10K (cardinality)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CDF339-68EF-8541-992B-754019EE3B72}"/>
              </a:ext>
            </a:extLst>
          </p:cNvPr>
          <p:cNvSpPr txBox="1"/>
          <p:nvPr/>
        </p:nvSpPr>
        <p:spPr>
          <a:xfrm>
            <a:off x="2560159" y="4772220"/>
            <a:ext cx="245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0.1 (selectivity)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B20319-A227-3849-A036-300182D07F66}"/>
              </a:ext>
            </a:extLst>
          </p:cNvPr>
          <p:cNvSpPr txBox="1"/>
          <p:nvPr/>
        </p:nvSpPr>
        <p:spPr>
          <a:xfrm>
            <a:off x="2394335" y="4404274"/>
            <a:ext cx="88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87B365-F188-6845-84DE-09A736AE7AB7}"/>
              </a:ext>
            </a:extLst>
          </p:cNvPr>
          <p:cNvSpPr txBox="1"/>
          <p:nvPr/>
        </p:nvSpPr>
        <p:spPr>
          <a:xfrm>
            <a:off x="1297967" y="3622858"/>
            <a:ext cx="88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1000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61B47A2-6B41-A34F-857C-DE19230CB640}"/>
              </a:ext>
            </a:extLst>
          </p:cNvPr>
          <p:cNvSpPr txBox="1"/>
          <p:nvPr/>
        </p:nvSpPr>
        <p:spPr>
          <a:xfrm>
            <a:off x="2960344" y="3629777"/>
            <a:ext cx="88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30000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043D4D-775C-9944-82AF-534783631322}"/>
              </a:ext>
            </a:extLst>
          </p:cNvPr>
          <p:cNvSpPr txBox="1"/>
          <p:nvPr/>
        </p:nvSpPr>
        <p:spPr>
          <a:xfrm>
            <a:off x="2248780" y="2919086"/>
            <a:ext cx="88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3000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A4C4A75-E792-4A42-80C3-97E014042ADF}"/>
              </a:ext>
            </a:extLst>
          </p:cNvPr>
          <p:cNvSpPr txBox="1"/>
          <p:nvPr/>
        </p:nvSpPr>
        <p:spPr>
          <a:xfrm>
            <a:off x="878551" y="1599839"/>
            <a:ext cx="3625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* FROM emp, dept, kids</a:t>
            </a:r>
          </a:p>
          <a:p>
            <a:r>
              <a:rPr lang="en-US" dirty="0"/>
              <a:t>WHERE </a:t>
            </a:r>
            <a:r>
              <a:rPr lang="en-US" dirty="0" err="1"/>
              <a:t>sal</a:t>
            </a:r>
            <a:r>
              <a:rPr lang="en-US" dirty="0"/>
              <a:t> &gt; 10k</a:t>
            </a:r>
          </a:p>
          <a:p>
            <a:r>
              <a:rPr lang="en-US" dirty="0"/>
              <a:t>AND </a:t>
            </a:r>
            <a:r>
              <a:rPr lang="en-US" dirty="0" err="1"/>
              <a:t>emp.dno</a:t>
            </a:r>
            <a:r>
              <a:rPr lang="en-US" dirty="0"/>
              <a:t> = </a:t>
            </a:r>
            <a:r>
              <a:rPr lang="en-US" dirty="0" err="1"/>
              <a:t>dept.dno</a:t>
            </a:r>
            <a:endParaRPr lang="en-US" dirty="0"/>
          </a:p>
          <a:p>
            <a:r>
              <a:rPr lang="en-US" dirty="0"/>
              <a:t>AND </a:t>
            </a:r>
            <a:r>
              <a:rPr lang="en-US" dirty="0" err="1"/>
              <a:t>emp.eid</a:t>
            </a:r>
            <a:r>
              <a:rPr lang="en-US" dirty="0"/>
              <a:t> = </a:t>
            </a:r>
            <a:r>
              <a:rPr lang="en-US" dirty="0" err="1"/>
              <a:t>kids.eid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AE15F-E27A-A44D-951C-CAAF23115F91}"/>
              </a:ext>
            </a:extLst>
          </p:cNvPr>
          <p:cNvSpPr txBox="1"/>
          <p:nvPr/>
        </p:nvSpPr>
        <p:spPr>
          <a:xfrm>
            <a:off x="4655978" y="4259095"/>
            <a:ext cx="3817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Steps:</a:t>
            </a:r>
          </a:p>
          <a:p>
            <a:r>
              <a:rPr lang="en-US" dirty="0"/>
              <a:t>For each plan alternative: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	Estimate sizes of relations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	Estimate </a:t>
            </a:r>
            <a:r>
              <a:rPr lang="en-US" dirty="0" err="1"/>
              <a:t>selectivities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	Compute intermediate sizes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	Evaluate cost of plan operations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Select best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EEE0F-9E71-E64C-9BF0-F99A46AE0297}"/>
              </a:ext>
            </a:extLst>
          </p:cNvPr>
          <p:cNvSpPr txBox="1"/>
          <p:nvPr/>
        </p:nvSpPr>
        <p:spPr>
          <a:xfrm>
            <a:off x="1596870" y="5904357"/>
            <a:ext cx="192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Index vs scan?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BF9B1C-6CBB-5343-AB69-0F7E27E56616}"/>
              </a:ext>
            </a:extLst>
          </p:cNvPr>
          <p:cNvSpPr txBox="1"/>
          <p:nvPr/>
        </p:nvSpPr>
        <p:spPr>
          <a:xfrm>
            <a:off x="146775" y="4034942"/>
            <a:ext cx="132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Join algo?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B6795D6-15E5-0142-AF4F-671492BDF2E5}"/>
                  </a:ext>
                </a:extLst>
              </p:cNvPr>
              <p:cNvSpPr txBox="1"/>
              <p:nvPr/>
            </p:nvSpPr>
            <p:spPr>
              <a:xfrm>
                <a:off x="-352217" y="2972728"/>
                <a:ext cx="2451217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𝑆𝑒𝑙𝑒𝑐𝑡𝑖𝑣𝑖𝑡𝑦</m:t>
                      </m:r>
                    </m:oMath>
                  </m:oMathPara>
                </a14:m>
                <a:endParaRPr lang="en-US" b="0" i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×1000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= 0.01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B6795D6-15E5-0142-AF4F-671492BDF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2217" y="2972728"/>
                <a:ext cx="2451217" cy="762773"/>
              </a:xfrm>
              <a:prstGeom prst="rect">
                <a:avLst/>
              </a:prstGeom>
              <a:blipFill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F3D7419-3D38-7E71-FC27-249D28C884C8}"/>
              </a:ext>
            </a:extLst>
          </p:cNvPr>
          <p:cNvSpPr txBox="1"/>
          <p:nvPr/>
        </p:nvSpPr>
        <p:spPr>
          <a:xfrm>
            <a:off x="2858702" y="2774999"/>
            <a:ext cx="1794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Kids is foreign key;</a:t>
            </a:r>
          </a:p>
          <a:p>
            <a:r>
              <a:rPr lang="en-US" sz="1600" i="1" dirty="0">
                <a:solidFill>
                  <a:srgbClr val="FF0000"/>
                </a:solidFill>
              </a:rPr>
              <a:t>Each kid joins w/ 3 emps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711965-52C8-B9EA-4AD5-FA5E285BDF64}"/>
              </a:ext>
            </a:extLst>
          </p:cNvPr>
          <p:cNvSpPr txBox="1"/>
          <p:nvPr/>
        </p:nvSpPr>
        <p:spPr>
          <a:xfrm>
            <a:off x="3353337" y="3902026"/>
            <a:ext cx="436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Join  Ordering?  Why not kids / emp first? </a:t>
            </a:r>
          </a:p>
        </p:txBody>
      </p:sp>
    </p:spTree>
    <p:extLst>
      <p:ext uri="{BB962C8B-B14F-4D97-AF65-F5344CB8AC3E}">
        <p14:creationId xmlns:p14="http://schemas.microsoft.com/office/powerpoint/2010/main" val="242827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3" grpId="0"/>
      <p:bldP spid="9" grpId="0"/>
      <p:bldP spid="28" grpId="0"/>
      <p:bldP spid="29" grpId="0"/>
      <p:bldP spid="11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40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32, LI: 33, IB: 34, BM: 35, MA:36 AAPL:37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 9 2 13 31 12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7093F-9CF8-2386-BD06-E243AF8F64F0}"/>
              </a:ext>
            </a:extLst>
          </p:cNvPr>
          <p:cNvCxnSpPr>
            <a:cxnSpLocks/>
          </p:cNvCxnSpPr>
          <p:nvPr/>
        </p:nvCxnSpPr>
        <p:spPr bwMode="auto">
          <a:xfrm>
            <a:off x="4348421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78952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E4C44-3261-9CD0-C065-F0757A56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LZ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A8FA-E08D-6CF9-E598-12DB27F5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524000"/>
            <a:ext cx="6903630" cy="677034"/>
          </a:xfrm>
        </p:spPr>
        <p:txBody>
          <a:bodyPr/>
          <a:lstStyle/>
          <a:p>
            <a:r>
              <a:rPr lang="en-US" dirty="0"/>
              <a:t>AAPLAAPLIBMAAPL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94DCE-88BA-E1D4-1274-7CAA5D7731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41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997DC5-937C-838B-7CF5-BE4AFB1727B7}"/>
              </a:ext>
            </a:extLst>
          </p:cNvPr>
          <p:cNvSpPr txBox="1"/>
          <p:nvPr/>
        </p:nvSpPr>
        <p:spPr>
          <a:xfrm>
            <a:off x="710749" y="2016368"/>
            <a:ext cx="8125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Dictionary:	A:1, B:2, … ,F:6, … ,I:9, …, L:12, M:13, …, P:16, .., AA:27, AP:28, PL: 29, LA: 30, AAP:31, PLI: 32, LI: 33, IB: 34, BM: 35, MA:36 AAPL:37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D7B1C-505B-1ACF-FCC6-881318DEE015}"/>
              </a:ext>
            </a:extLst>
          </p:cNvPr>
          <p:cNvSpPr txBox="1"/>
          <p:nvPr/>
        </p:nvSpPr>
        <p:spPr>
          <a:xfrm>
            <a:off x="710749" y="3230602"/>
            <a:ext cx="693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Output:		1 1 16 12 27 29 9 2 13 31 12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7093F-9CF8-2386-BD06-E243AF8F64F0}"/>
              </a:ext>
            </a:extLst>
          </p:cNvPr>
          <p:cNvCxnSpPr>
            <a:cxnSpLocks/>
          </p:cNvCxnSpPr>
          <p:nvPr/>
        </p:nvCxnSpPr>
        <p:spPr bwMode="auto">
          <a:xfrm>
            <a:off x="4348421" y="1382400"/>
            <a:ext cx="0" cy="28320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1A7E217-EE47-4B24-8704-B0399D32FD04}"/>
              </a:ext>
            </a:extLst>
          </p:cNvPr>
          <p:cNvSpPr txBox="1"/>
          <p:nvPr/>
        </p:nvSpPr>
        <p:spPr>
          <a:xfrm>
            <a:off x="710749" y="4419600"/>
            <a:ext cx="7756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Reduced from 15 to 11 symbols</a:t>
            </a:r>
          </a:p>
          <a:p>
            <a:endParaRPr lang="en-US" dirty="0"/>
          </a:p>
          <a:p>
            <a:r>
              <a:rPr lang="en-US" dirty="0"/>
              <a:t>But future AAPL patterns will be emitted as 1 byte instead of 4</a:t>
            </a:r>
          </a:p>
          <a:p>
            <a:endParaRPr lang="en-US" dirty="0"/>
          </a:p>
          <a:p>
            <a:r>
              <a:rPr lang="en-US" dirty="0"/>
              <a:t>Dictionary can be further encoded, e.g., using entropy encoding to make most common patterns use least bits (“Huffman encoding”)</a:t>
            </a:r>
          </a:p>
        </p:txBody>
      </p:sp>
    </p:spTree>
    <p:extLst>
      <p:ext uri="{BB962C8B-B14F-4D97-AF65-F5344CB8AC3E}">
        <p14:creationId xmlns:p14="http://schemas.microsoft.com/office/powerpoint/2010/main" val="9597697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DA7D-1027-E467-EC16-6732D8F1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 Packing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57735-B72E-E5E8-9103-3AC9C1E6B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58" y="1320800"/>
            <a:ext cx="8015288" cy="49276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/>
              <a:t>Encode values with fewest possible bits</a:t>
            </a:r>
          </a:p>
          <a:p>
            <a:pPr>
              <a:spcBef>
                <a:spcPts val="800"/>
              </a:spcBef>
            </a:pPr>
            <a:r>
              <a:rPr lang="en-US" dirty="0"/>
              <a:t>Each value becomes bit-length (e.g., 0-8 or 0-32), followed by value in that many bits</a:t>
            </a:r>
          </a:p>
          <a:p>
            <a:pPr>
              <a:spcBef>
                <a:spcPts val="800"/>
              </a:spcBef>
            </a:pPr>
            <a:r>
              <a:rPr lang="en-US" dirty="0"/>
              <a:t>E.g.,: 1 2 37 7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Need 1, 2, 6, and 3 bits respectively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Each number becomes 3 bit header and encoded value</a:t>
            </a:r>
          </a:p>
          <a:p>
            <a:pPr lvl="2">
              <a:spcBef>
                <a:spcPts val="800"/>
              </a:spcBef>
            </a:pPr>
            <a:r>
              <a:rPr lang="en-US" dirty="0">
                <a:latin typeface="Courier" pitchFamily="2" charset="0"/>
                <a:sym typeface="Wingdings" pitchFamily="2" charset="2"/>
              </a:rPr>
              <a:t>1:  	0x001, 0x1</a:t>
            </a:r>
          </a:p>
          <a:p>
            <a:pPr lvl="2">
              <a:spcBef>
                <a:spcPts val="800"/>
              </a:spcBef>
            </a:pPr>
            <a:r>
              <a:rPr lang="en-US" dirty="0">
                <a:latin typeface="Courier" pitchFamily="2" charset="0"/>
                <a:sym typeface="Wingdings" pitchFamily="2" charset="2"/>
              </a:rPr>
              <a:t>2: 	0x010, 0x10</a:t>
            </a:r>
          </a:p>
          <a:p>
            <a:pPr lvl="2">
              <a:spcBef>
                <a:spcPts val="800"/>
              </a:spcBef>
            </a:pPr>
            <a:r>
              <a:rPr lang="en-US" dirty="0">
                <a:latin typeface="Courier" pitchFamily="2" charset="0"/>
                <a:sym typeface="Wingdings" pitchFamily="2" charset="2"/>
              </a:rPr>
              <a:t>37: 	0x110, 0x100101</a:t>
            </a:r>
          </a:p>
          <a:p>
            <a:pPr lvl="2">
              <a:spcBef>
                <a:spcPts val="800"/>
              </a:spcBef>
            </a:pPr>
            <a:r>
              <a:rPr lang="en-US" dirty="0">
                <a:latin typeface="Courier" pitchFamily="2" charset="0"/>
                <a:sym typeface="Wingdings" pitchFamily="2" charset="2"/>
              </a:rPr>
              <a:t>7: 	0x011, 0x111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3 x 4 + 12 = 24 bits to encode, vs e.g., 8x4 = 32</a:t>
            </a:r>
          </a:p>
          <a:p>
            <a:pPr lvl="1">
              <a:spcBef>
                <a:spcPts val="800"/>
              </a:spcBef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48988-9C75-C5EA-38EA-BD2287536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42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87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8FC2-C2B7-AEC6-B738-BE64EE7C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B46F0-9CFE-6B69-B12B-00630FB13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Consecutive values encoding as difference to previous values</a:t>
            </a:r>
          </a:p>
          <a:p>
            <a:r>
              <a:rPr lang="en-US" dirty="0">
                <a:effectLst/>
                <a:latin typeface="Helvetica" pitchFamily="2" charset="0"/>
              </a:rPr>
              <a:t>1.1, 1.2, 1.3 </a:t>
            </a:r>
            <a:r>
              <a:rPr lang="en-US" dirty="0">
                <a:effectLst/>
                <a:latin typeface="Helvetica" pitchFamily="2" charset="0"/>
                <a:sym typeface="Wingdings" pitchFamily="2" charset="2"/>
              </a:rPr>
              <a:t></a:t>
            </a:r>
            <a:r>
              <a:rPr lang="en-US" dirty="0">
                <a:effectLst/>
                <a:latin typeface="Helvetica" pitchFamily="2" charset="0"/>
              </a:rPr>
              <a:t> 1.1, +.1, +1</a:t>
            </a:r>
          </a:p>
          <a:p>
            <a:pPr lvl="1"/>
            <a:r>
              <a:rPr lang="en-US" dirty="0">
                <a:latin typeface="Helvetica" pitchFamily="2" charset="0"/>
              </a:rPr>
              <a:t>After encoding as deltas, bit-pack</a:t>
            </a:r>
          </a:p>
          <a:p>
            <a:pPr lvl="1"/>
            <a:r>
              <a:rPr lang="en-US" dirty="0">
                <a:latin typeface="Helvetica" pitchFamily="2" charset="0"/>
              </a:rPr>
              <a:t>Works if deltas can be represented in fewer bits than whole values</a:t>
            </a:r>
          </a:p>
          <a:p>
            <a:r>
              <a:rPr lang="en-US" dirty="0">
                <a:latin typeface="Helvetica" pitchFamily="2" charset="0"/>
              </a:rPr>
              <a:t>Works well for e.g., floats with small variations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1ACA8-795E-36B1-D543-82736A04D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43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51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21AF-6207-5142-A250-8C608E83A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Bitmap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97C48-29C3-A9C5-7B5C-FED7C1E0C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Encode few valued columns as bitmaps</a:t>
            </a:r>
          </a:p>
          <a:p>
            <a:r>
              <a:rPr lang="en-US" dirty="0"/>
              <a:t>M M M F F </a:t>
            </a:r>
            <a:r>
              <a:rPr lang="en-US" dirty="0">
                <a:sym typeface="Wingdings" pitchFamily="2" charset="2"/>
              </a:rPr>
              <a:t> 11100, 00011</a:t>
            </a:r>
          </a:p>
          <a:p>
            <a:pPr lvl="1"/>
            <a:r>
              <a:rPr lang="en-US" dirty="0">
                <a:sym typeface="Wingdings" pitchFamily="2" charset="2"/>
              </a:rPr>
              <a:t>If fewer distinct values than </a:t>
            </a:r>
            <a:r>
              <a:rPr lang="en-US" dirty="0" err="1">
                <a:sym typeface="Wingdings" pitchFamily="2" charset="2"/>
              </a:rPr>
              <a:t>bitwidth</a:t>
            </a:r>
            <a:r>
              <a:rPr lang="en-US" dirty="0">
                <a:sym typeface="Wingdings" pitchFamily="2" charset="2"/>
              </a:rPr>
              <a:t> of field, saves space</a:t>
            </a:r>
          </a:p>
          <a:p>
            <a:pPr lvl="1"/>
            <a:r>
              <a:rPr lang="en-US" dirty="0">
                <a:sym typeface="Wingdings" pitchFamily="2" charset="2"/>
              </a:rPr>
              <a:t>Bitmaps can be further compressed, e.g., using RLE</a:t>
            </a:r>
          </a:p>
          <a:p>
            <a:r>
              <a:rPr lang="en-US" dirty="0">
                <a:sym typeface="Wingdings" pitchFamily="2" charset="2"/>
              </a:rPr>
              <a:t>Bitmaps are very good for certain kinds of operations, e.g., filtering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17A74-1493-00C6-4A32-46499F1F94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44</a:t>
            </a:fld>
            <a:endParaRPr lang="en-US">
              <a:solidFill>
                <a:srgbClr val="0C10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45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F7A2-C31F-C478-A959-B1E71F921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Sorted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AF23E-01F1-32BE-A9E6-DDA2F47C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Delta and RLE work great on sorted data</a:t>
            </a:r>
          </a:p>
          <a:p>
            <a:r>
              <a:rPr lang="en-US" dirty="0"/>
              <a:t>Trick: Secondary sorting</a:t>
            </a:r>
          </a:p>
          <a:p>
            <a:pPr marL="3175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43D4C-CF1C-E9EF-8082-B73E0D47D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45</a:t>
            </a:fld>
            <a:endParaRPr lang="en-US">
              <a:solidFill>
                <a:srgbClr val="0C109A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BA7500D-C0CF-77CE-38AE-6BA1DBBBF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197094"/>
              </p:ext>
            </p:extLst>
          </p:nvPr>
        </p:nvGraphicFramePr>
        <p:xfrm>
          <a:off x="495300" y="3060700"/>
          <a:ext cx="2142300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71150">
                  <a:extLst>
                    <a:ext uri="{9D8B030D-6E8A-4147-A177-3AD203B41FA5}">
                      <a16:colId xmlns:a16="http://schemas.microsoft.com/office/drawing/2014/main" val="1179974431"/>
                    </a:ext>
                  </a:extLst>
                </a:gridCol>
                <a:gridCol w="1071150">
                  <a:extLst>
                    <a:ext uri="{9D8B030D-6E8A-4147-A177-3AD203B41FA5}">
                      <a16:colId xmlns:a16="http://schemas.microsoft.com/office/drawing/2014/main" val="164884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45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619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623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342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23630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A2B190-1030-C011-5B6B-D65C5DEE0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54253"/>
              </p:ext>
            </p:extLst>
          </p:nvPr>
        </p:nvGraphicFramePr>
        <p:xfrm>
          <a:off x="4906549" y="3060700"/>
          <a:ext cx="2142300" cy="1854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71150">
                  <a:extLst>
                    <a:ext uri="{9D8B030D-6E8A-4147-A177-3AD203B41FA5}">
                      <a16:colId xmlns:a16="http://schemas.microsoft.com/office/drawing/2014/main" val="1179974431"/>
                    </a:ext>
                  </a:extLst>
                </a:gridCol>
                <a:gridCol w="1071150">
                  <a:extLst>
                    <a:ext uri="{9D8B030D-6E8A-4147-A177-3AD203B41FA5}">
                      <a16:colId xmlns:a16="http://schemas.microsoft.com/office/drawing/2014/main" val="164884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452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619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623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342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2363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A116ABC-3AEE-1632-24D7-E6AF5C67D21E}"/>
              </a:ext>
            </a:extLst>
          </p:cNvPr>
          <p:cNvSpPr txBox="1"/>
          <p:nvPr/>
        </p:nvSpPr>
        <p:spPr>
          <a:xfrm>
            <a:off x="3031300" y="3319397"/>
            <a:ext cx="134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Sort on X, then 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8378E5-54AB-B76B-7ECD-229075AA6E9F}"/>
              </a:ext>
            </a:extLst>
          </p:cNvPr>
          <p:cNvCxnSpPr/>
          <p:nvPr/>
        </p:nvCxnSpPr>
        <p:spPr bwMode="auto">
          <a:xfrm>
            <a:off x="3031300" y="4346532"/>
            <a:ext cx="1481549" cy="0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040050-AC76-9591-5560-EED12CED096B}"/>
              </a:ext>
            </a:extLst>
          </p:cNvPr>
          <p:cNvSpPr txBox="1"/>
          <p:nvPr/>
        </p:nvSpPr>
        <p:spPr>
          <a:xfrm>
            <a:off x="7304850" y="3060700"/>
            <a:ext cx="1343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is not sorted, but if many duplicates of X, will be “mostly” sorted</a:t>
            </a:r>
          </a:p>
        </p:txBody>
      </p:sp>
    </p:spTree>
    <p:extLst>
      <p:ext uri="{BB962C8B-B14F-4D97-AF65-F5344CB8AC3E}">
        <p14:creationId xmlns:p14="http://schemas.microsoft.com/office/powerpoint/2010/main" val="4033391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24141-1DBC-3843-8518-9264A73B8E0F}" type="slidenum">
              <a:rPr lang="en-US">
                <a:solidFill>
                  <a:srgbClr val="0C109A"/>
                </a:solidFill>
              </a:rPr>
              <a:pPr/>
              <a:t>46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90500"/>
            <a:ext cx="9144000" cy="1104900"/>
          </a:xfrm>
          <a:ln/>
        </p:spPr>
        <p:txBody>
          <a:bodyPr/>
          <a:lstStyle/>
          <a:p>
            <a:r>
              <a:rPr lang="en-US" dirty="0"/>
              <a:t>Operating on Compressed Data</a:t>
            </a:r>
          </a:p>
        </p:txBody>
      </p:sp>
      <p:sp>
        <p:nvSpPr>
          <p:cNvPr id="27650" name="Rectangle 2"/>
          <p:cNvSpPr>
            <a:spLocks/>
          </p:cNvSpPr>
          <p:nvPr/>
        </p:nvSpPr>
        <p:spPr bwMode="auto">
          <a:xfrm>
            <a:off x="2476500" y="5194300"/>
            <a:ext cx="4533900" cy="1714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Disk</a:t>
            </a:r>
          </a:p>
        </p:txBody>
      </p:sp>
      <p:graphicFrame>
        <p:nvGraphicFramePr>
          <p:cNvPr id="27651" name="Group 3"/>
          <p:cNvGraphicFramePr>
            <a:graphicFrameLocks noGrp="1"/>
          </p:cNvGraphicFramePr>
          <p:nvPr/>
        </p:nvGraphicFramePr>
        <p:xfrm>
          <a:off x="3441700" y="5676900"/>
          <a:ext cx="673100" cy="1092200"/>
        </p:xfrm>
        <a:graphic>
          <a:graphicData uri="http://schemas.openxmlformats.org/drawingml/2006/table">
            <a:tbl>
              <a:tblPr/>
              <a:tblGrid>
                <a:gridCol w="67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+0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+.01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+62.47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669" name="Group 21"/>
          <p:cNvGraphicFramePr>
            <a:graphicFrameLocks noGrp="1"/>
          </p:cNvGraphicFramePr>
          <p:nvPr/>
        </p:nvGraphicFramePr>
        <p:xfrm>
          <a:off x="2590800" y="5676900"/>
          <a:ext cx="749300" cy="5842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3xGM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1xAPPL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679" name="Group 31"/>
          <p:cNvGraphicFramePr>
            <a:graphicFrameLocks noGrp="1"/>
          </p:cNvGraphicFramePr>
          <p:nvPr/>
        </p:nvGraphicFramePr>
        <p:xfrm>
          <a:off x="4230688" y="5676900"/>
          <a:ext cx="749300" cy="109220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10,000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12,500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697" name="Group 49"/>
          <p:cNvGraphicFramePr>
            <a:graphicFrameLocks noGrp="1"/>
          </p:cNvGraphicFramePr>
          <p:nvPr/>
        </p:nvGraphicFramePr>
        <p:xfrm>
          <a:off x="5106988" y="5702300"/>
          <a:ext cx="685800" cy="106680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NQDS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7715" name="Group 67"/>
          <p:cNvGraphicFramePr>
            <a:graphicFrameLocks noGrp="1"/>
          </p:cNvGraphicFramePr>
          <p:nvPr/>
        </p:nvGraphicFramePr>
        <p:xfrm>
          <a:off x="5894388" y="5689600"/>
          <a:ext cx="965200" cy="292100"/>
        </p:xfrm>
        <a:graphic>
          <a:graphicData uri="http://schemas.openxmlformats.org/drawingml/2006/table">
            <a:tbl>
              <a:tblPr/>
              <a:tblGrid>
                <a:gridCol w="9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4x1/17/2007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7727" name="Group 79"/>
          <p:cNvGrpSpPr>
            <a:grpSpLocks/>
          </p:cNvGrpSpPr>
          <p:nvPr/>
        </p:nvGrpSpPr>
        <p:grpSpPr bwMode="auto">
          <a:xfrm>
            <a:off x="2133600" y="4318000"/>
            <a:ext cx="4775200" cy="1371600"/>
            <a:chOff x="0" y="0"/>
            <a:chExt cx="3008" cy="864"/>
          </a:xfrm>
          <a:solidFill>
            <a:srgbClr val="DDDDDD"/>
          </a:solidFill>
        </p:grpSpPr>
        <p:grpSp>
          <p:nvGrpSpPr>
            <p:cNvPr id="27723" name="Group 75"/>
            <p:cNvGrpSpPr>
              <a:grpSpLocks/>
            </p:cNvGrpSpPr>
            <p:nvPr/>
          </p:nvGrpSpPr>
          <p:grpSpPr bwMode="auto">
            <a:xfrm>
              <a:off x="0" y="0"/>
              <a:ext cx="984" cy="864"/>
              <a:chOff x="0" y="0"/>
              <a:chExt cx="984" cy="864"/>
            </a:xfrm>
            <a:grpFill/>
          </p:grpSpPr>
          <p:sp>
            <p:nvSpPr>
              <p:cNvPr id="27721" name="Rectangle 73"/>
              <p:cNvSpPr>
                <a:spLocks/>
              </p:cNvSpPr>
              <p:nvPr/>
            </p:nvSpPr>
            <p:spPr bwMode="auto">
              <a:xfrm>
                <a:off x="0" y="0"/>
                <a:ext cx="984" cy="312"/>
              </a:xfrm>
              <a:prstGeom prst="rect">
                <a:avLst/>
              </a:prstGeom>
              <a:grp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900" b="1" dirty="0" err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Pos.SELECT</a:t>
                </a:r>
                <a:endParaRPr lang="en-US" sz="19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 dirty="0" err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sym</a:t>
                </a:r>
                <a:r>
                  <a:rPr lang="en-US" sz="1100" b="1" dirty="0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 = </a:t>
                </a:r>
                <a:r>
                  <a:rPr lang="ja-JP" altLang="en-US" sz="1100" b="1" dirty="0">
                    <a:solidFill>
                      <a:srgbClr val="0C109A"/>
                    </a:solidFill>
                    <a:latin typeface="Arial"/>
                    <a:ea typeface="ＭＳ Ｐゴシック" charset="0"/>
                    <a:cs typeface="Helvetica" charset="0"/>
                    <a:sym typeface="Helvetica" charset="0"/>
                  </a:rPr>
                  <a:t>‘</a:t>
                </a:r>
                <a:r>
                  <a:rPr lang="en-US" sz="1100" b="1" dirty="0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GM</a:t>
                </a:r>
                <a:r>
                  <a:rPr lang="ja-JP" altLang="en-US" sz="1100" b="1" dirty="0">
                    <a:solidFill>
                      <a:srgbClr val="0C109A"/>
                    </a:solidFill>
                    <a:latin typeface="Arial"/>
                    <a:ea typeface="ＭＳ Ｐゴシック" charset="0"/>
                    <a:cs typeface="Helvetica" charset="0"/>
                    <a:sym typeface="Helvetica" charset="0"/>
                  </a:rPr>
                  <a:t>’</a:t>
                </a:r>
                <a:endParaRPr lang="en-US" sz="11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27722" name="Line 74"/>
              <p:cNvSpPr>
                <a:spLocks noChangeShapeType="1"/>
              </p:cNvSpPr>
              <p:nvPr/>
            </p:nvSpPr>
            <p:spPr bwMode="auto">
              <a:xfrm rot="10800000" flipH="1">
                <a:off x="496" y="324"/>
                <a:ext cx="0" cy="540"/>
              </a:xfrm>
              <a:prstGeom prst="line">
                <a:avLst/>
              </a:prstGeom>
              <a:grpFill/>
              <a:ln w="762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FFFFFF"/>
                  </a:solidFill>
                  <a:latin typeface="Arial"/>
                  <a:ea typeface="ヒラギノ明朝 ProN W3" charset="0"/>
                  <a:cs typeface="ヒラギノ明朝 ProN W3" charset="0"/>
                  <a:sym typeface="Chalkboard" charset="0"/>
                </a:endParaRPr>
              </a:p>
            </p:txBody>
          </p:sp>
        </p:grpSp>
        <p:grpSp>
          <p:nvGrpSpPr>
            <p:cNvPr id="27726" name="Group 78"/>
            <p:cNvGrpSpPr>
              <a:grpSpLocks/>
            </p:cNvGrpSpPr>
            <p:nvPr/>
          </p:nvGrpSpPr>
          <p:grpSpPr bwMode="auto">
            <a:xfrm>
              <a:off x="2000" y="0"/>
              <a:ext cx="1008" cy="832"/>
              <a:chOff x="0" y="0"/>
              <a:chExt cx="1008" cy="832"/>
            </a:xfrm>
            <a:grpFill/>
          </p:grpSpPr>
          <p:sp>
            <p:nvSpPr>
              <p:cNvPr id="27724" name="Rectangle 76"/>
              <p:cNvSpPr>
                <a:spLocks/>
              </p:cNvSpPr>
              <p:nvPr/>
            </p:nvSpPr>
            <p:spPr bwMode="auto">
              <a:xfrm>
                <a:off x="0" y="0"/>
                <a:ext cx="1008" cy="312"/>
              </a:xfrm>
              <a:prstGeom prst="rect">
                <a:avLst/>
              </a:prstGeom>
              <a:grpFill/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900" b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Pos.SELECT</a:t>
                </a: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b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date=</a:t>
                </a:r>
                <a:r>
                  <a:rPr lang="ja-JP" altLang="en-US" sz="1100" b="1">
                    <a:solidFill>
                      <a:srgbClr val="0C109A"/>
                    </a:solidFill>
                    <a:latin typeface="Arial"/>
                    <a:ea typeface="ＭＳ Ｐゴシック" charset="0"/>
                    <a:cs typeface="Helvetica" charset="0"/>
                    <a:sym typeface="Helvetica" charset="0"/>
                  </a:rPr>
                  <a:t>’</a:t>
                </a:r>
                <a:r>
                  <a:rPr lang="en-US" sz="1100" b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1/17/07</a:t>
                </a:r>
                <a:r>
                  <a:rPr lang="ja-JP" altLang="en-US" sz="1100" b="1">
                    <a:solidFill>
                      <a:srgbClr val="0C109A"/>
                    </a:solidFill>
                    <a:latin typeface="Arial"/>
                    <a:ea typeface="ＭＳ Ｐゴシック" charset="0"/>
                    <a:cs typeface="Helvetica" charset="0"/>
                    <a:sym typeface="Helvetica" charset="0"/>
                  </a:rPr>
                  <a:t>’</a:t>
                </a:r>
                <a:endParaRPr lang="en-US" sz="11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27725" name="Line 77"/>
              <p:cNvSpPr>
                <a:spLocks noChangeShapeType="1"/>
              </p:cNvSpPr>
              <p:nvPr/>
            </p:nvSpPr>
            <p:spPr bwMode="auto">
              <a:xfrm rot="10800000">
                <a:off x="504" y="328"/>
                <a:ext cx="8" cy="504"/>
              </a:xfrm>
              <a:prstGeom prst="line">
                <a:avLst/>
              </a:prstGeom>
              <a:grpFill/>
              <a:ln w="762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FFFFFF"/>
                  </a:solidFill>
                  <a:latin typeface="Arial"/>
                  <a:ea typeface="ヒラギノ明朝 ProN W3" charset="0"/>
                  <a:cs typeface="ヒラギノ明朝 ProN W3" charset="0"/>
                  <a:sym typeface="Chalkboard" charset="0"/>
                </a:endParaRPr>
              </a:p>
            </p:txBody>
          </p:sp>
        </p:grpSp>
      </p:grpSp>
      <p:grpSp>
        <p:nvGrpSpPr>
          <p:cNvPr id="27735" name="Group 87"/>
          <p:cNvGrpSpPr>
            <a:grpSpLocks/>
          </p:cNvGrpSpPr>
          <p:nvPr/>
        </p:nvGrpSpPr>
        <p:grpSpPr bwMode="auto">
          <a:xfrm>
            <a:off x="1819275" y="3187700"/>
            <a:ext cx="5499100" cy="1143000"/>
            <a:chOff x="0" y="0"/>
            <a:chExt cx="3464" cy="720"/>
          </a:xfrm>
          <a:solidFill>
            <a:srgbClr val="DDDDDD"/>
          </a:solidFill>
        </p:grpSpPr>
        <p:sp>
          <p:nvSpPr>
            <p:cNvPr id="27728" name="Rectangle 80"/>
            <p:cNvSpPr>
              <a:spLocks/>
            </p:cNvSpPr>
            <p:nvPr/>
          </p:nvSpPr>
          <p:spPr bwMode="auto">
            <a:xfrm>
              <a:off x="1365" y="0"/>
              <a:ext cx="784" cy="224"/>
            </a:xfrm>
            <a:prstGeom prst="rect">
              <a:avLst/>
            </a:prstGeom>
            <a:grpFill/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AND</a:t>
              </a:r>
            </a:p>
          </p:txBody>
        </p:sp>
        <p:grpSp>
          <p:nvGrpSpPr>
            <p:cNvPr id="27731" name="Group 83"/>
            <p:cNvGrpSpPr>
              <a:grpSpLocks/>
            </p:cNvGrpSpPr>
            <p:nvPr/>
          </p:nvGrpSpPr>
          <p:grpSpPr bwMode="auto">
            <a:xfrm>
              <a:off x="2157" y="272"/>
              <a:ext cx="1307" cy="448"/>
              <a:chOff x="0" y="0"/>
              <a:chExt cx="1306" cy="448"/>
            </a:xfrm>
            <a:grpFill/>
          </p:grpSpPr>
          <p:sp>
            <p:nvSpPr>
              <p:cNvPr id="27729" name="Rectangle 81"/>
              <p:cNvSpPr>
                <a:spLocks/>
              </p:cNvSpPr>
              <p:nvPr/>
            </p:nvSpPr>
            <p:spPr bwMode="auto">
              <a:xfrm>
                <a:off x="114" y="44"/>
                <a:ext cx="1192" cy="3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Position Bitmap</a:t>
                </a: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(4x1)</a:t>
                </a:r>
              </a:p>
            </p:txBody>
          </p:sp>
          <p:sp>
            <p:nvSpPr>
              <p:cNvPr id="27730" name="Line 82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560" cy="448"/>
              </a:xfrm>
              <a:prstGeom prst="line">
                <a:avLst/>
              </a:prstGeom>
              <a:grpFill/>
              <a:ln w="762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FFFFFF"/>
                  </a:solidFill>
                  <a:latin typeface="Arial"/>
                  <a:ea typeface="ヒラギノ明朝 ProN W3" charset="0"/>
                  <a:cs typeface="ヒラギノ明朝 ProN W3" charset="0"/>
                  <a:sym typeface="Chalkboard" charset="0"/>
                </a:endParaRPr>
              </a:p>
            </p:txBody>
          </p:sp>
        </p:grpSp>
        <p:grpSp>
          <p:nvGrpSpPr>
            <p:cNvPr id="27734" name="Group 86"/>
            <p:cNvGrpSpPr>
              <a:grpSpLocks/>
            </p:cNvGrpSpPr>
            <p:nvPr/>
          </p:nvGrpSpPr>
          <p:grpSpPr bwMode="auto">
            <a:xfrm>
              <a:off x="0" y="251"/>
              <a:ext cx="1397" cy="469"/>
              <a:chOff x="0" y="0"/>
              <a:chExt cx="1397" cy="468"/>
            </a:xfrm>
            <a:grpFill/>
          </p:grpSpPr>
          <p:sp>
            <p:nvSpPr>
              <p:cNvPr id="27732" name="Line 84"/>
              <p:cNvSpPr>
                <a:spLocks noChangeShapeType="1"/>
              </p:cNvSpPr>
              <p:nvPr/>
            </p:nvSpPr>
            <p:spPr bwMode="auto">
              <a:xfrm rot="10800000" flipH="1">
                <a:off x="669" y="20"/>
                <a:ext cx="728" cy="448"/>
              </a:xfrm>
              <a:prstGeom prst="line">
                <a:avLst/>
              </a:prstGeom>
              <a:grpFill/>
              <a:ln w="762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 dirty="0">
                  <a:solidFill>
                    <a:srgbClr val="FFFFFF"/>
                  </a:solidFill>
                  <a:latin typeface="Arial"/>
                  <a:ea typeface="ヒラギノ明朝 ProN W3" charset="0"/>
                  <a:cs typeface="ヒラギノ明朝 ProN W3" charset="0"/>
                  <a:sym typeface="Chalkboard" charset="0"/>
                </a:endParaRPr>
              </a:p>
            </p:txBody>
          </p:sp>
          <p:sp>
            <p:nvSpPr>
              <p:cNvPr id="27733" name="Rectangle 85"/>
              <p:cNvSpPr>
                <a:spLocks/>
              </p:cNvSpPr>
              <p:nvPr/>
            </p:nvSpPr>
            <p:spPr bwMode="auto">
              <a:xfrm>
                <a:off x="0" y="0"/>
                <a:ext cx="1192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Position Bitmap</a:t>
                </a:r>
              </a:p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C109A"/>
                    </a:solidFill>
                    <a:latin typeface="Helvetica" charset="0"/>
                    <a:ea typeface="ＭＳ Ｐゴシック" charset="0"/>
                    <a:cs typeface="Helvetica" charset="0"/>
                    <a:sym typeface="Helvetica" charset="0"/>
                  </a:rPr>
                  <a:t>(3x1,1x0)</a:t>
                </a:r>
              </a:p>
            </p:txBody>
          </p:sp>
        </p:grpSp>
      </p:grpSp>
      <p:grpSp>
        <p:nvGrpSpPr>
          <p:cNvPr id="27739" name="Group 91"/>
          <p:cNvGrpSpPr>
            <a:grpSpLocks/>
          </p:cNvGrpSpPr>
          <p:nvPr/>
        </p:nvGrpSpPr>
        <p:grpSpPr bwMode="auto">
          <a:xfrm>
            <a:off x="3606800" y="1816100"/>
            <a:ext cx="2898775" cy="1384300"/>
            <a:chOff x="0" y="0"/>
            <a:chExt cx="1826" cy="872"/>
          </a:xfrm>
        </p:grpSpPr>
        <p:sp>
          <p:nvSpPr>
            <p:cNvPr id="27736" name="Rectangle 88"/>
            <p:cNvSpPr>
              <a:spLocks/>
            </p:cNvSpPr>
            <p:nvPr/>
          </p:nvSpPr>
          <p:spPr bwMode="auto">
            <a:xfrm>
              <a:off x="634" y="436"/>
              <a:ext cx="1192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Position Bitmap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(3x1,1x0)</a:t>
              </a:r>
            </a:p>
          </p:txBody>
        </p:sp>
        <p:sp>
          <p:nvSpPr>
            <p:cNvPr id="27737" name="Line 89"/>
            <p:cNvSpPr>
              <a:spLocks noChangeShapeType="1"/>
            </p:cNvSpPr>
            <p:nvPr/>
          </p:nvSpPr>
          <p:spPr bwMode="auto">
            <a:xfrm rot="10800000">
              <a:off x="632" y="368"/>
              <a:ext cx="8" cy="504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27738" name="Rectangle 90"/>
            <p:cNvSpPr>
              <a:spLocks/>
            </p:cNvSpPr>
            <p:nvPr/>
          </p:nvSpPr>
          <p:spPr bwMode="auto">
            <a:xfrm>
              <a:off x="0" y="0"/>
              <a:ext cx="1296" cy="2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Position Lookup</a:t>
              </a:r>
            </a:p>
          </p:txBody>
        </p:sp>
      </p:grpSp>
      <p:sp>
        <p:nvSpPr>
          <p:cNvPr id="27740" name="AutoShape 92"/>
          <p:cNvSpPr>
            <a:spLocks/>
          </p:cNvSpPr>
          <p:nvPr/>
        </p:nvSpPr>
        <p:spPr bwMode="auto">
          <a:xfrm>
            <a:off x="3797300" y="2254250"/>
            <a:ext cx="393700" cy="3371850"/>
          </a:xfrm>
          <a:custGeom>
            <a:avLst/>
            <a:gdLst/>
            <a:ahLst/>
            <a:cxnLst/>
            <a:rect l="0" t="0" r="r" b="b"/>
            <a:pathLst>
              <a:path w="21600" h="21207">
                <a:moveTo>
                  <a:pt x="0" y="21201"/>
                </a:moveTo>
                <a:cubicBezTo>
                  <a:pt x="0" y="21201"/>
                  <a:pt x="21600" y="21600"/>
                  <a:pt x="21600" y="16168"/>
                </a:cubicBezTo>
                <a:cubicBezTo>
                  <a:pt x="21600" y="10736"/>
                  <a:pt x="21600" y="1630"/>
                  <a:pt x="21600" y="1630"/>
                </a:cubicBezTo>
                <a:lnTo>
                  <a:pt x="21600" y="0"/>
                </a:lnTo>
              </a:path>
            </a:pathLst>
          </a:custGeom>
          <a:noFill/>
          <a:ln w="63500" cap="flat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latin typeface="Arial"/>
              <a:ea typeface="ヒラギノ明朝 ProN W3" charset="0"/>
              <a:cs typeface="ヒラギノ明朝 ProN W3" charset="0"/>
              <a:sym typeface="Chalkboard" charset="0"/>
            </a:endParaRPr>
          </a:p>
        </p:txBody>
      </p:sp>
      <p:grpSp>
        <p:nvGrpSpPr>
          <p:cNvPr id="27744" name="Group 96"/>
          <p:cNvGrpSpPr>
            <a:grpSpLocks/>
          </p:cNvGrpSpPr>
          <p:nvPr/>
        </p:nvGrpSpPr>
        <p:grpSpPr bwMode="auto">
          <a:xfrm>
            <a:off x="3987800" y="622300"/>
            <a:ext cx="2047875" cy="1168400"/>
            <a:chOff x="0" y="0"/>
            <a:chExt cx="1290" cy="736"/>
          </a:xfrm>
        </p:grpSpPr>
        <p:sp>
          <p:nvSpPr>
            <p:cNvPr id="27741" name="Line 93"/>
            <p:cNvSpPr>
              <a:spLocks noChangeShapeType="1"/>
            </p:cNvSpPr>
            <p:nvPr/>
          </p:nvSpPr>
          <p:spPr bwMode="auto">
            <a:xfrm rot="10800000">
              <a:off x="384" y="232"/>
              <a:ext cx="8" cy="504"/>
            </a:xfrm>
            <a:prstGeom prst="line">
              <a:avLst/>
            </a:prstGeom>
            <a:no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/>
                <a:ea typeface="ヒラギノ明朝 ProN W3" charset="0"/>
                <a:cs typeface="ヒラギノ明朝 ProN W3" charset="0"/>
                <a:sym typeface="Chalkboard" charset="0"/>
              </a:endParaRPr>
            </a:p>
          </p:txBody>
        </p:sp>
        <p:sp>
          <p:nvSpPr>
            <p:cNvPr id="27742" name="Rectangle 94"/>
            <p:cNvSpPr>
              <a:spLocks/>
            </p:cNvSpPr>
            <p:nvPr/>
          </p:nvSpPr>
          <p:spPr bwMode="auto">
            <a:xfrm>
              <a:off x="98" y="488"/>
              <a:ext cx="119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Prices</a:t>
              </a:r>
            </a:p>
          </p:txBody>
        </p:sp>
        <p:sp>
          <p:nvSpPr>
            <p:cNvPr id="27743" name="Rectangle 95"/>
            <p:cNvSpPr>
              <a:spLocks/>
            </p:cNvSpPr>
            <p:nvPr/>
          </p:nvSpPr>
          <p:spPr bwMode="auto">
            <a:xfrm>
              <a:off x="0" y="0"/>
              <a:ext cx="784" cy="224"/>
            </a:xfrm>
            <a:prstGeom prst="rect">
              <a:avLst/>
            </a:prstGeom>
            <a:solidFill>
              <a:srgbClr val="CCCCCC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>
                  <a:solidFill>
                    <a:srgbClr val="0C109A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AVG</a:t>
              </a:r>
            </a:p>
          </p:txBody>
        </p:sp>
      </p:grpSp>
      <p:sp>
        <p:nvSpPr>
          <p:cNvPr id="27746" name="AutoShape 98"/>
          <p:cNvSpPr>
            <a:spLocks/>
          </p:cNvSpPr>
          <p:nvPr/>
        </p:nvSpPr>
        <p:spPr bwMode="auto">
          <a:xfrm>
            <a:off x="444500" y="1219200"/>
            <a:ext cx="2730500" cy="1778000"/>
          </a:xfrm>
          <a:prstGeom prst="roundRect">
            <a:avLst>
              <a:gd name="adj" fmla="val 10713"/>
            </a:avLst>
          </a:prstGeom>
          <a:solidFill>
            <a:srgbClr val="0004FF">
              <a:alpha val="49803"/>
            </a:srgbClr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Only possible with late materialization!</a:t>
            </a:r>
          </a:p>
        </p:txBody>
      </p:sp>
      <p:sp>
        <p:nvSpPr>
          <p:cNvPr id="27745" name="Rectangle 97"/>
          <p:cNvSpPr>
            <a:spLocks/>
          </p:cNvSpPr>
          <p:nvPr/>
        </p:nvSpPr>
        <p:spPr bwMode="auto">
          <a:xfrm>
            <a:off x="3184525" y="3879850"/>
            <a:ext cx="2603500" cy="965200"/>
          </a:xfrm>
          <a:prstGeom prst="rect">
            <a:avLst/>
          </a:prstGeom>
          <a:solidFill>
            <a:srgbClr val="CCFFCC"/>
          </a:solidFill>
          <a:ln w="28575" cmpd="sng">
            <a:solidFill>
              <a:schemeClr val="accent1">
                <a:lumMod val="75000"/>
              </a:schemeClr>
            </a:solidFill>
          </a:ln>
        </p:spPr>
        <p:txBody>
          <a:bodyPr lIns="0" tIns="0" rIns="0" bIns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C109A"/>
                </a:solidFill>
                <a:latin typeface="Arial"/>
                <a:ea typeface="ＭＳ Ｐゴシック" charset="0"/>
                <a:cs typeface="Arial"/>
                <a:sym typeface="Chalkboard" charset="0"/>
              </a:rPr>
              <a:t>Compression Aware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4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7172"/>
    </mc:Choice>
    <mc:Fallback xmlns="">
      <p:transition advTm="4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40" grpId="0" animBg="1"/>
      <p:bldP spid="27746" grpId="0" animBg="1" autoUpdateAnimBg="0"/>
      <p:bldP spid="27745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536FA-EE83-084F-A0BA-373ED3C61EE3}" type="slidenum">
              <a:rPr lang="en-US">
                <a:solidFill>
                  <a:srgbClr val="0C109A"/>
                </a:solidFill>
              </a:rPr>
              <a:pPr/>
              <a:t>47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Direct Operation Optimizations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153400" cy="4927600"/>
          </a:xfrm>
          <a:ln/>
        </p:spPr>
        <p:txBody>
          <a:bodyPr/>
          <a:lstStyle/>
          <a:p>
            <a:pPr marL="698500" indent="-342900">
              <a:spcBef>
                <a:spcPts val="600"/>
              </a:spcBef>
            </a:pPr>
            <a:r>
              <a:rPr lang="en-US" dirty="0"/>
              <a:t>Compressed data used directly for position lookup</a:t>
            </a:r>
          </a:p>
          <a:p>
            <a:pPr marL="1130300" lvl="1" indent="-342900">
              <a:spcBef>
                <a:spcPts val="600"/>
              </a:spcBef>
            </a:pPr>
            <a:r>
              <a:rPr lang="en-US" dirty="0"/>
              <a:t>RLE, Dictionary, Bitmap</a:t>
            </a:r>
          </a:p>
          <a:p>
            <a:pPr marL="1130300" lvl="1" indent="-342900">
              <a:spcBef>
                <a:spcPts val="600"/>
              </a:spcBef>
            </a:pPr>
            <a:endParaRPr lang="en-US" dirty="0"/>
          </a:p>
          <a:p>
            <a:pPr marL="698500" indent="-342900">
              <a:spcBef>
                <a:spcPts val="600"/>
              </a:spcBef>
            </a:pPr>
            <a:r>
              <a:rPr lang="en-US" dirty="0"/>
              <a:t>Direct Aggregation and GROUP BY on compressed blocks</a:t>
            </a:r>
          </a:p>
          <a:p>
            <a:pPr marL="1130300" lvl="1" indent="-342900">
              <a:spcBef>
                <a:spcPts val="600"/>
              </a:spcBef>
            </a:pPr>
            <a:r>
              <a:rPr lang="en-US" dirty="0"/>
              <a:t>RLE, Dictionary</a:t>
            </a:r>
          </a:p>
          <a:p>
            <a:pPr marL="1130300" lvl="1" indent="-342900">
              <a:spcBef>
                <a:spcPts val="600"/>
              </a:spcBef>
            </a:pPr>
            <a:endParaRPr lang="en-US" dirty="0"/>
          </a:p>
          <a:p>
            <a:pPr marL="698500" indent="-342900">
              <a:spcBef>
                <a:spcPts val="600"/>
              </a:spcBef>
            </a:pPr>
            <a:r>
              <a:rPr lang="en-US" dirty="0"/>
              <a:t>Join runs of compressed blocks</a:t>
            </a:r>
          </a:p>
          <a:p>
            <a:pPr marL="1130300" lvl="1" indent="-342900">
              <a:spcBef>
                <a:spcPts val="600"/>
              </a:spcBef>
            </a:pPr>
            <a:r>
              <a:rPr lang="en-US" dirty="0"/>
              <a:t>RLE, Dictionary</a:t>
            </a:r>
          </a:p>
          <a:p>
            <a:pPr marL="1130300" lvl="1" indent="-342900">
              <a:spcBef>
                <a:spcPts val="600"/>
              </a:spcBef>
            </a:pPr>
            <a:endParaRPr lang="en-US" dirty="0"/>
          </a:p>
          <a:p>
            <a:pPr marL="698500" indent="-342900">
              <a:spcBef>
                <a:spcPts val="600"/>
              </a:spcBef>
            </a:pPr>
            <a:r>
              <a:rPr lang="en-US" dirty="0"/>
              <a:t>Min/max directly extracted from sorted 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8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89"/>
    </mc:Choice>
    <mc:Fallback xmlns="">
      <p:transition advTm="1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8700" y="6553200"/>
            <a:ext cx="255588" cy="304800"/>
          </a:xfrm>
        </p:spPr>
        <p:txBody>
          <a:bodyPr/>
          <a:lstStyle/>
          <a:p>
            <a:fld id="{3A8DD9E8-5780-8B4E-A693-3D414DE723FB}" type="slidenum">
              <a:rPr lang="en-US">
                <a:solidFill>
                  <a:srgbClr val="0C109A"/>
                </a:solidFill>
              </a:rPr>
              <a:pPr/>
              <a:t>48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TPC-H Compression Performance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026400" cy="3124200"/>
          </a:xfrm>
          <a:ln/>
        </p:spPr>
        <p:txBody>
          <a:bodyPr/>
          <a:lstStyle/>
          <a:p>
            <a:pPr marL="339725" lvl="1" indent="409575">
              <a:buFontTx/>
              <a:buBlip>
                <a:blip r:embed="rId4"/>
              </a:buBlip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Query: SELECT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colY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, SUM(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colX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  <a:p>
            <a:pPr marL="339725" lvl="1" indent="0">
              <a:spcBef>
                <a:spcPts val="500"/>
              </a:spcBef>
              <a:buNone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                 FROM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lineItem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 GROUP BY </a:t>
            </a:r>
            <a:r>
              <a:rPr lang="en-US" sz="2200" dirty="0" err="1">
                <a:solidFill>
                  <a:schemeClr val="accent1">
                    <a:lumMod val="75000"/>
                  </a:schemeClr>
                </a:solidFill>
              </a:rPr>
              <a:t>colY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698500" indent="-342900">
              <a:spcBef>
                <a:spcPts val="500"/>
              </a:spcBef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TPC-H Scale 10 (60M records)</a:t>
            </a:r>
          </a:p>
          <a:p>
            <a:pPr marL="698500" indent="-342900">
              <a:spcBef>
                <a:spcPts val="500"/>
              </a:spcBef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Sorted on </a:t>
            </a:r>
            <a:r>
              <a:rPr lang="en-US" sz="2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colY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then </a:t>
            </a:r>
            <a:r>
              <a:rPr lang="en-US" sz="2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colX</a:t>
            </a:r>
            <a:endParaRPr lang="en-US" sz="2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698500" indent="-342900">
              <a:spcBef>
                <a:spcPts val="500"/>
              </a:spcBef>
            </a:pPr>
            <a:r>
              <a:rPr lang="en-US" sz="2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colY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uncompressed, cardinality varies</a:t>
            </a:r>
          </a:p>
        </p:txBody>
      </p:sp>
      <p:graphicFrame>
        <p:nvGraphicFramePr>
          <p:cNvPr id="29705" name="Group 9"/>
          <p:cNvGraphicFramePr>
            <a:graphicFrameLocks noGrp="1"/>
          </p:cNvGraphicFramePr>
          <p:nvPr/>
        </p:nvGraphicFramePr>
        <p:xfrm>
          <a:off x="7480300" y="990600"/>
          <a:ext cx="1638300" cy="2667000"/>
        </p:xfrm>
        <a:graphic>
          <a:graphicData uri="http://schemas.openxmlformats.org/drawingml/2006/table">
            <a:tbl>
              <a:tblPr/>
              <a:tblGrid>
                <a:gridCol w="81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Y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79FF">
                        <a:alpha val="9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X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C79FF">
                        <a:alpha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1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A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1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C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1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D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B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2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C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3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halkboard" charset="0"/>
                          <a:ea typeface="ヒラギノ角ゴ ProN W6" charset="0"/>
                          <a:cs typeface="Chalkboard" charset="0"/>
                          <a:sym typeface="Chalkboard" charset="0"/>
                        </a:rPr>
                        <a:t>A</a:t>
                      </a:r>
                    </a:p>
                  </a:txBody>
                  <a:tcPr marL="38100" marR="38100" marT="38100" marB="38100" anchor="ctr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9760" name="Group 64"/>
          <p:cNvGrpSpPr>
            <a:grpSpLocks/>
          </p:cNvGrpSpPr>
          <p:nvPr/>
        </p:nvGrpSpPr>
        <p:grpSpPr bwMode="auto">
          <a:xfrm>
            <a:off x="381000" y="1676400"/>
            <a:ext cx="8091488" cy="5080000"/>
            <a:chOff x="0" y="0"/>
            <a:chExt cx="5097" cy="3200"/>
          </a:xfrm>
        </p:grpSpPr>
        <p:pic>
          <p:nvPicPr>
            <p:cNvPr id="29757" name="Picture 6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52" cy="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58" name="Picture 6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" y="8"/>
              <a:ext cx="2545" cy="3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9467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692"/>
    </mc:Choice>
    <mc:Fallback xmlns="">
      <p:transition advTm="125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6EB48-BA73-EA42-B4B6-03312F84B7C4}" type="slidenum">
              <a:rPr lang="en-US">
                <a:solidFill>
                  <a:srgbClr val="0C109A"/>
                </a:solidFill>
              </a:rPr>
              <a:pPr/>
              <a:t>49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200" dirty="0"/>
              <a:t>Compression + Sorting is a Huge Win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763000" cy="4927600"/>
          </a:xfrm>
          <a:ln/>
        </p:spPr>
        <p:txBody>
          <a:bodyPr/>
          <a:lstStyle/>
          <a:p>
            <a:pPr marL="812800" indent="-457200">
              <a:spcBef>
                <a:spcPts val="600"/>
              </a:spcBef>
              <a:buFont typeface="Wingdings" charset="2"/>
              <a:buChar char="§"/>
            </a:pPr>
            <a:r>
              <a:rPr lang="en-US" sz="2800" dirty="0"/>
              <a:t>How can we get more sorted data?</a:t>
            </a:r>
          </a:p>
          <a:p>
            <a:pPr marL="812800" indent="-457200">
              <a:spcBef>
                <a:spcPts val="600"/>
              </a:spcBef>
              <a:buFont typeface="Wingdings" charset="2"/>
              <a:buChar char="§"/>
            </a:pPr>
            <a:r>
              <a:rPr lang="en-US" sz="2800" b="1" dirty="0"/>
              <a:t>Store duplicate copies of data</a:t>
            </a:r>
            <a:endParaRPr lang="en-US" sz="2800" dirty="0"/>
          </a:p>
          <a:p>
            <a:pPr marL="1663700" lvl="2" indent="-457200">
              <a:spcBef>
                <a:spcPts val="600"/>
              </a:spcBef>
              <a:buFont typeface="Wingdings" charset="2"/>
              <a:buChar char="§"/>
            </a:pPr>
            <a:r>
              <a:rPr lang="en-US" sz="2800" dirty="0"/>
              <a:t>Use different physical orderings</a:t>
            </a:r>
          </a:p>
          <a:p>
            <a:pPr marL="1206500" lvl="2" indent="0">
              <a:spcBef>
                <a:spcPts val="600"/>
              </a:spcBef>
              <a:buNone/>
            </a:pPr>
            <a:endParaRPr lang="en-US" sz="2800" dirty="0"/>
          </a:p>
          <a:p>
            <a:pPr marL="812800" indent="-457200">
              <a:spcBef>
                <a:spcPts val="600"/>
              </a:spcBef>
              <a:buFont typeface="Wingdings" charset="2"/>
              <a:buChar char="§"/>
            </a:pPr>
            <a:r>
              <a:rPr lang="en-US" sz="2800" dirty="0"/>
              <a:t>Improves ad-hoc query performance</a:t>
            </a:r>
          </a:p>
          <a:p>
            <a:pPr marL="1244600" lvl="1" indent="-457200">
              <a:spcBef>
                <a:spcPts val="600"/>
              </a:spcBef>
              <a:buFont typeface="Wingdings" charset="2"/>
              <a:buChar char="§"/>
            </a:pPr>
            <a:r>
              <a:rPr lang="en-US" sz="2800" dirty="0"/>
              <a:t>Due to ability to directly operate on sorted, compressed data</a:t>
            </a:r>
          </a:p>
          <a:p>
            <a:pPr marL="787400" lvl="1" indent="0">
              <a:spcBef>
                <a:spcPts val="600"/>
              </a:spcBef>
              <a:buNone/>
            </a:pPr>
            <a:endParaRPr lang="en-US" sz="2800" dirty="0"/>
          </a:p>
          <a:p>
            <a:pPr marL="812800" indent="-457200">
              <a:spcBef>
                <a:spcPts val="600"/>
              </a:spcBef>
              <a:buFont typeface="Wingdings" charset="2"/>
              <a:buChar char="§"/>
            </a:pPr>
            <a:r>
              <a:rPr lang="en-US" sz="2800" dirty="0"/>
              <a:t>Supports fail-over / redundancy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88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017"/>
    </mc:Choice>
    <mc:Fallback xmlns="">
      <p:transition advTm="7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 bldLvl="5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1055FD-476D-76F9-D6C5-00436ACBC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6" r="3" b="3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E920E-8190-D3DB-D16B-230E64352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551" y="743447"/>
            <a:ext cx="2584324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500" dirty="0"/>
              <a:t>Today: Column Stores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E7EAB6-4CD5-84F1-A16B-012B621A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552" y="4629234"/>
            <a:ext cx="2584324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 dirty="0"/>
              <a:t>A different way to build a database system</a:t>
            </a:r>
          </a:p>
        </p:txBody>
      </p:sp>
    </p:spTree>
    <p:extLst>
      <p:ext uri="{BB962C8B-B14F-4D97-AF65-F5344CB8AC3E}">
        <p14:creationId xmlns:p14="http://schemas.microsoft.com/office/powerpoint/2010/main" val="32004236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3DDB8-C897-FD1B-9AEE-B54C37D3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Break: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7250E-73B7-3E47-8A55-BBC293DD0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000" y="1320800"/>
            <a:ext cx="7553542" cy="4927600"/>
          </a:xfrm>
        </p:spPr>
        <p:txBody>
          <a:bodyPr/>
          <a:lstStyle/>
          <a:p>
            <a:r>
              <a:rPr lang="en-US" dirty="0"/>
              <a:t>For each of the following columns, what compression method would you recommend?</a:t>
            </a:r>
          </a:p>
          <a:p>
            <a:pPr marL="317500" indent="0">
              <a:buNone/>
            </a:pPr>
            <a:r>
              <a:rPr lang="en-US" dirty="0"/>
              <a:t>(Choose from </a:t>
            </a:r>
            <a:r>
              <a:rPr lang="en-US" b="1" dirty="0"/>
              <a:t>A. </a:t>
            </a:r>
            <a:r>
              <a:rPr lang="en-US" dirty="0"/>
              <a:t>RLE, </a:t>
            </a:r>
            <a:r>
              <a:rPr lang="en-US" b="1" dirty="0"/>
              <a:t>B.</a:t>
            </a:r>
            <a:r>
              <a:rPr lang="en-US" dirty="0"/>
              <a:t> Dictionary, </a:t>
            </a:r>
            <a:r>
              <a:rPr lang="en-US" b="1" dirty="0"/>
              <a:t>C. </a:t>
            </a:r>
            <a:r>
              <a:rPr lang="en-US" dirty="0"/>
              <a:t>Bitmap</a:t>
            </a:r>
            <a:r>
              <a:rPr lang="en-US" b="1" dirty="0"/>
              <a:t>, D. </a:t>
            </a:r>
            <a:r>
              <a:rPr lang="en-US" dirty="0"/>
              <a:t>Delta, </a:t>
            </a:r>
            <a:r>
              <a:rPr lang="en-US" b="1" dirty="0"/>
              <a:t>E.</a:t>
            </a:r>
            <a:r>
              <a:rPr lang="en-US" dirty="0"/>
              <a:t> Bit-packing)</a:t>
            </a:r>
          </a:p>
          <a:p>
            <a:pPr marL="317500" indent="0">
              <a:buNone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clicker.mit.edu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/6.5830/</a:t>
            </a:r>
          </a:p>
          <a:p>
            <a:pPr marL="317500" indent="0">
              <a:buNone/>
            </a:pPr>
            <a:r>
              <a:rPr lang="en-US" dirty="0"/>
              <a:t>An unsorted column of integers in the range 0-100</a:t>
            </a:r>
          </a:p>
          <a:p>
            <a:pPr marL="317500" indent="0">
              <a:buNone/>
            </a:pPr>
            <a:r>
              <a:rPr lang="en-US" dirty="0"/>
              <a:t>A mostly sorted column of arbitrary strings</a:t>
            </a:r>
          </a:p>
          <a:p>
            <a:pPr marL="317500" indent="0">
              <a:buNone/>
            </a:pPr>
            <a:r>
              <a:rPr lang="en-US" dirty="0"/>
              <a:t>A mostly sorted column of integers in the range 0-10</a:t>
            </a:r>
          </a:p>
          <a:p>
            <a:pPr marL="317500" indent="0">
              <a:buNone/>
            </a:pPr>
            <a:r>
              <a:rPr lang="en-US" dirty="0"/>
              <a:t>A sorted column of floats</a:t>
            </a:r>
          </a:p>
          <a:p>
            <a:pPr marL="317500" indent="0">
              <a:buNone/>
            </a:pPr>
            <a:r>
              <a:rPr lang="en-US" dirty="0"/>
              <a:t>An unsorted column of strings w/ 3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5DB4F-1A4F-0F19-FFA9-2C641A85DE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8E176-E320-3741-B26E-07D550E26C9C}" type="slidenum">
              <a:rPr lang="en-US" smtClean="0">
                <a:solidFill>
                  <a:srgbClr val="0C109A"/>
                </a:solidFill>
              </a:rPr>
              <a:pPr/>
              <a:t>50</a:t>
            </a:fld>
            <a:endParaRPr lang="en-US">
              <a:solidFill>
                <a:srgbClr val="0C109A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AD7FF-3100-E8CC-FBFB-EE10221C9204}"/>
              </a:ext>
            </a:extLst>
          </p:cNvPr>
          <p:cNvSpPr txBox="1"/>
          <p:nvPr/>
        </p:nvSpPr>
        <p:spPr>
          <a:xfrm>
            <a:off x="2668044" y="4188054"/>
            <a:ext cx="668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0">
              <a:buNone/>
            </a:pPr>
            <a:r>
              <a:rPr lang="en-US" dirty="0"/>
              <a:t>Delta/Bit-packing (LZ/dictionary also OK)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7BBF2-5C72-AEB2-83E0-AA02716DA767}"/>
              </a:ext>
            </a:extLst>
          </p:cNvPr>
          <p:cNvSpPr txBox="1"/>
          <p:nvPr/>
        </p:nvSpPr>
        <p:spPr>
          <a:xfrm>
            <a:off x="2668044" y="4753987"/>
            <a:ext cx="668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0">
              <a:buNone/>
            </a:pPr>
            <a:r>
              <a:rPr lang="en-US" dirty="0"/>
              <a:t>LZ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C5EAD-6FB9-699B-F7B5-D045C9AC1A64}"/>
              </a:ext>
            </a:extLst>
          </p:cNvPr>
          <p:cNvSpPr txBox="1"/>
          <p:nvPr/>
        </p:nvSpPr>
        <p:spPr>
          <a:xfrm>
            <a:off x="2668044" y="5370029"/>
            <a:ext cx="668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0">
              <a:buNone/>
            </a:pPr>
            <a:r>
              <a:rPr lang="en-US" dirty="0"/>
              <a:t>RLE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4D40A5-55DA-AFD6-F5A7-92EE5640A0D3}"/>
              </a:ext>
            </a:extLst>
          </p:cNvPr>
          <p:cNvSpPr txBox="1"/>
          <p:nvPr/>
        </p:nvSpPr>
        <p:spPr>
          <a:xfrm>
            <a:off x="2668044" y="5986071"/>
            <a:ext cx="668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0">
              <a:buNone/>
            </a:pPr>
            <a:r>
              <a:rPr lang="en-US" dirty="0"/>
              <a:t>Delta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73185E-7AE2-9332-3196-FC0F16E197A1}"/>
              </a:ext>
            </a:extLst>
          </p:cNvPr>
          <p:cNvSpPr txBox="1"/>
          <p:nvPr/>
        </p:nvSpPr>
        <p:spPr>
          <a:xfrm>
            <a:off x="2668044" y="6506866"/>
            <a:ext cx="6688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0">
              <a:buNone/>
            </a:pPr>
            <a:r>
              <a:rPr lang="en-US" dirty="0"/>
              <a:t>Bitmap</a:t>
            </a:r>
          </a:p>
        </p:txBody>
      </p:sp>
    </p:spTree>
    <p:extLst>
      <p:ext uri="{BB962C8B-B14F-4D97-AF65-F5344CB8AC3E}">
        <p14:creationId xmlns:p14="http://schemas.microsoft.com/office/powerpoint/2010/main" val="1724465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8700" y="6553200"/>
            <a:ext cx="255588" cy="304800"/>
          </a:xfrm>
        </p:spPr>
        <p:txBody>
          <a:bodyPr/>
          <a:lstStyle/>
          <a:p>
            <a:fld id="{4B19B17F-393D-E64B-B51E-D4364C002708}" type="slidenum">
              <a:rPr lang="en-US"/>
              <a:pPr/>
              <a:t>51</a:t>
            </a:fld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/>
              <a:t>Write Performance</a:t>
            </a:r>
          </a:p>
        </p:txBody>
      </p:sp>
      <p:grpSp>
        <p:nvGrpSpPr>
          <p:cNvPr id="61446" name="Group 6"/>
          <p:cNvGrpSpPr>
            <a:grpSpLocks/>
          </p:cNvGrpSpPr>
          <p:nvPr/>
        </p:nvGrpSpPr>
        <p:grpSpPr bwMode="auto">
          <a:xfrm>
            <a:off x="3632200" y="3276600"/>
            <a:ext cx="1906588" cy="1065213"/>
            <a:chOff x="0" y="0"/>
            <a:chExt cx="1201" cy="671"/>
          </a:xfrm>
        </p:grpSpPr>
        <p:sp>
          <p:nvSpPr>
            <p:cNvPr id="61444" name="Rectangle 4"/>
            <p:cNvSpPr>
              <a:spLocks/>
            </p:cNvSpPr>
            <p:nvPr/>
          </p:nvSpPr>
          <p:spPr bwMode="auto">
            <a:xfrm>
              <a:off x="26" y="186"/>
              <a:ext cx="1128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 b="1" dirty="0">
                  <a:solidFill>
                    <a:srgbClr val="7C7F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Tuple Mover</a:t>
              </a:r>
            </a:p>
            <a:p>
              <a:r>
                <a:rPr lang="en-US" sz="1300" b="1" dirty="0">
                  <a:solidFill>
                    <a:srgbClr val="7C7F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Asynchronous Data</a:t>
              </a:r>
            </a:p>
            <a:p>
              <a:r>
                <a:rPr lang="en-US" sz="1300" b="1" dirty="0">
                  <a:solidFill>
                    <a:srgbClr val="7C7F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 Movement</a:t>
              </a:r>
            </a:p>
          </p:txBody>
        </p:sp>
        <p:sp>
          <p:nvSpPr>
            <p:cNvPr id="61445" name="Line 5"/>
            <p:cNvSpPr>
              <a:spLocks noChangeShapeType="1"/>
            </p:cNvSpPr>
            <p:nvPr/>
          </p:nvSpPr>
          <p:spPr bwMode="auto">
            <a:xfrm rot="10800000">
              <a:off x="0" y="0"/>
              <a:ext cx="1201" cy="0"/>
            </a:xfrm>
            <a:prstGeom prst="line">
              <a:avLst/>
            </a:prstGeom>
            <a:noFill/>
            <a:ln w="1143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Arial"/>
              </a:endParaRPr>
            </a:p>
          </p:txBody>
        </p:sp>
      </p:grpSp>
      <p:sp>
        <p:nvSpPr>
          <p:cNvPr id="61447" name="Rectangle 7"/>
          <p:cNvSpPr>
            <a:spLocks/>
          </p:cNvSpPr>
          <p:nvPr/>
        </p:nvSpPr>
        <p:spPr bwMode="auto">
          <a:xfrm>
            <a:off x="457200" y="4940300"/>
            <a:ext cx="2768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266700" algn="l"/>
            <a:r>
              <a:rPr lang="en-US" sz="2400" b="1" dirty="0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Queries read from both WOS and ROS</a:t>
            </a:r>
          </a:p>
        </p:txBody>
      </p:sp>
      <p:sp>
        <p:nvSpPr>
          <p:cNvPr id="61448" name="Rectangle 8"/>
          <p:cNvSpPr>
            <a:spLocks/>
          </p:cNvSpPr>
          <p:nvPr/>
        </p:nvSpPr>
        <p:spPr bwMode="auto">
          <a:xfrm>
            <a:off x="3429000" y="4635500"/>
            <a:ext cx="23241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900"/>
              </a:spcBef>
            </a:pPr>
            <a:r>
              <a:rPr lang="en-US" sz="1800" b="1" u="sng" dirty="0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Batched</a:t>
            </a:r>
            <a:endParaRPr lang="en-US" sz="1800" b="1" dirty="0">
              <a:solidFill>
                <a:srgbClr val="0C109A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>
              <a:spcBef>
                <a:spcPts val="900"/>
              </a:spcBef>
            </a:pPr>
            <a:r>
              <a:rPr lang="en-US" sz="1800" b="1" dirty="0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Amortizes seeks</a:t>
            </a:r>
          </a:p>
          <a:p>
            <a:pPr>
              <a:spcBef>
                <a:spcPts val="900"/>
              </a:spcBef>
            </a:pPr>
            <a:r>
              <a:rPr lang="en-US" sz="1800" b="1" dirty="0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Amortizes recompression</a:t>
            </a:r>
          </a:p>
          <a:p>
            <a:pPr>
              <a:spcBef>
                <a:spcPts val="900"/>
              </a:spcBef>
            </a:pPr>
            <a:r>
              <a:rPr lang="en-US" sz="1800" b="1" dirty="0">
                <a:solidFill>
                  <a:srgbClr val="0C109A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Enables continuous load</a:t>
            </a:r>
          </a:p>
          <a:p>
            <a:pPr>
              <a:spcBef>
                <a:spcPts val="900"/>
              </a:spcBef>
            </a:pPr>
            <a:endParaRPr lang="en-US" sz="2200" dirty="0">
              <a:solidFill>
                <a:srgbClr val="0C109A"/>
              </a:solidFill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61451" name="Group 11"/>
          <p:cNvGrpSpPr>
            <a:grpSpLocks/>
          </p:cNvGrpSpPr>
          <p:nvPr/>
        </p:nvGrpSpPr>
        <p:grpSpPr bwMode="auto">
          <a:xfrm>
            <a:off x="92075" y="1270000"/>
            <a:ext cx="2324100" cy="1981200"/>
            <a:chOff x="0" y="0"/>
            <a:chExt cx="1464" cy="1248"/>
          </a:xfrm>
        </p:grpSpPr>
        <p:sp>
          <p:nvSpPr>
            <p:cNvPr id="61449" name="AutoShape 9"/>
            <p:cNvSpPr>
              <a:spLocks/>
            </p:cNvSpPr>
            <p:nvPr/>
          </p:nvSpPr>
          <p:spPr bwMode="auto">
            <a:xfrm>
              <a:off x="221" y="320"/>
              <a:ext cx="328" cy="92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762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solidFill>
                  <a:srgbClr val="0C109A"/>
                </a:solidFill>
                <a:latin typeface="Arial"/>
              </a:endParaRPr>
            </a:p>
          </p:txBody>
        </p:sp>
        <p:sp>
          <p:nvSpPr>
            <p:cNvPr id="61450" name="Rectangle 10"/>
            <p:cNvSpPr>
              <a:spLocks/>
            </p:cNvSpPr>
            <p:nvPr/>
          </p:nvSpPr>
          <p:spPr bwMode="auto">
            <a:xfrm>
              <a:off x="0" y="0"/>
              <a:ext cx="1464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ts val="900"/>
                </a:spcBef>
              </a:pPr>
              <a:r>
                <a:rPr lang="en-US" sz="18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Trickle load: Very Fast Inserts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663700"/>
            <a:ext cx="3009900" cy="410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044700"/>
            <a:ext cx="2514600" cy="234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1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4233"/>
    </mc:Choice>
    <mc:Fallback xmlns="">
      <p:transition advTm="64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" grpId="0" autoUpdateAnimBg="0"/>
      <p:bldP spid="61448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Rewrite ROS Objects?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4927600"/>
          </a:xfrm>
        </p:spPr>
        <p:txBody>
          <a:bodyPr/>
          <a:lstStyle/>
          <a:p>
            <a:r>
              <a:rPr lang="en-US" dirty="0"/>
              <a:t>Store multiple ROS objects, instead of just one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Each of which must be scanned to answer a query</a:t>
            </a:r>
          </a:p>
          <a:p>
            <a:r>
              <a:rPr lang="en-US" dirty="0"/>
              <a:t>Tuple mover writes new objects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Avoids rewriting whole ROS on merge</a:t>
            </a:r>
          </a:p>
          <a:p>
            <a:r>
              <a:rPr lang="en-US" dirty="0"/>
              <a:t>Periodically merge ROS objects to limit number of distinct objects that must be scanned (“Log structured merge tree”)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51" y="5334000"/>
            <a:ext cx="726849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991" y="5078392"/>
            <a:ext cx="914400" cy="1246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267200"/>
            <a:ext cx="1509609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791" y="5334000"/>
            <a:ext cx="726849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078392"/>
            <a:ext cx="914400" cy="1246208"/>
          </a:xfrm>
          <a:prstGeom prst="rect">
            <a:avLst/>
          </a:prstGeom>
        </p:spPr>
      </p:pic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1919391" y="5602514"/>
            <a:ext cx="1143000" cy="460375"/>
            <a:chOff x="0" y="0"/>
            <a:chExt cx="1201" cy="290"/>
          </a:xfrm>
        </p:grpSpPr>
        <p:sp>
          <p:nvSpPr>
            <p:cNvPr id="11" name="Rectangle 4"/>
            <p:cNvSpPr>
              <a:spLocks/>
            </p:cNvSpPr>
            <p:nvPr/>
          </p:nvSpPr>
          <p:spPr bwMode="auto">
            <a:xfrm>
              <a:off x="236" y="135"/>
              <a:ext cx="75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600" b="1" dirty="0">
                  <a:solidFill>
                    <a:srgbClr val="7C7F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Tuple Mover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 rot="10800000">
              <a:off x="0" y="0"/>
              <a:ext cx="1201" cy="0"/>
            </a:xfrm>
            <a:prstGeom prst="line">
              <a:avLst/>
            </a:prstGeom>
            <a:noFill/>
            <a:ln w="1143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>
                <a:latin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91" y="5191330"/>
            <a:ext cx="1143000" cy="10679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2794" y="633478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j-lt"/>
              </a:rPr>
              <a:t>WOS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1600" y="6298494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+mj-lt"/>
              </a:rPr>
              <a:t>ROS</a:t>
            </a:r>
          </a:p>
        </p:txBody>
      </p:sp>
      <p:grpSp>
        <p:nvGrpSpPr>
          <p:cNvPr id="19" name="Group 6"/>
          <p:cNvGrpSpPr>
            <a:grpSpLocks/>
          </p:cNvGrpSpPr>
          <p:nvPr/>
        </p:nvGrpSpPr>
        <p:grpSpPr bwMode="auto">
          <a:xfrm>
            <a:off x="3200400" y="4419600"/>
            <a:ext cx="3429000" cy="522288"/>
            <a:chOff x="0" y="0"/>
            <a:chExt cx="1201" cy="329"/>
          </a:xfrm>
        </p:grpSpPr>
        <p:sp>
          <p:nvSpPr>
            <p:cNvPr id="20" name="Rectangle 4"/>
            <p:cNvSpPr>
              <a:spLocks/>
            </p:cNvSpPr>
            <p:nvPr/>
          </p:nvSpPr>
          <p:spPr bwMode="auto">
            <a:xfrm>
              <a:off x="267" y="96"/>
              <a:ext cx="689" cy="233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400" b="1" dirty="0">
                  <a:solidFill>
                    <a:srgbClr val="7C7FFF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Older objects</a:t>
              </a:r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 rot="10800000">
              <a:off x="0" y="0"/>
              <a:ext cx="1201" cy="0"/>
            </a:xfrm>
            <a:prstGeom prst="line">
              <a:avLst/>
            </a:prstGeom>
            <a:noFill/>
            <a:ln w="1143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 dirty="0">
                <a:latin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00019242"/>
      </p:ext>
    </p:extLst>
  </p:cSld>
  <p:clrMapOvr>
    <a:masterClrMapping/>
  </p:clrMapOvr>
  <p:transition advTm="88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0DD8-C107-2241-9F93-204DEEA9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Lots of Partitions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FB14-7D49-4748-A383-7BF0203C5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92" y="2019789"/>
            <a:ext cx="7886700" cy="3263504"/>
          </a:xfrm>
        </p:spPr>
        <p:txBody>
          <a:bodyPr/>
          <a:lstStyle/>
          <a:p>
            <a:r>
              <a:rPr lang="en-US" dirty="0"/>
              <a:t>Performance will degrade as you get many partitions</a:t>
            </a:r>
          </a:p>
          <a:p>
            <a:r>
              <a:rPr lang="en-US" dirty="0"/>
              <a:t>Idea:  merge some partitions together, but how?</a:t>
            </a:r>
          </a:p>
          <a:p>
            <a:endParaRPr lang="en-US" dirty="0"/>
          </a:p>
          <a:p>
            <a:r>
              <a:rPr lang="en-US" dirty="0"/>
              <a:t>Log structured merge tree:  arrange so partitions merge a logarithmic number of times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5A017-81CA-FE4E-B12D-709152278150}"/>
              </a:ext>
            </a:extLst>
          </p:cNvPr>
          <p:cNvSpPr/>
          <p:nvPr/>
        </p:nvSpPr>
        <p:spPr>
          <a:xfrm>
            <a:off x="384392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EBFA8-9A65-264A-A778-DDB8295CAD07}"/>
              </a:ext>
            </a:extLst>
          </p:cNvPr>
          <p:cNvSpPr/>
          <p:nvPr/>
        </p:nvSpPr>
        <p:spPr>
          <a:xfrm>
            <a:off x="1191539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F6EAA-4FEB-B946-A05F-2FB07EB7CBBD}"/>
              </a:ext>
            </a:extLst>
          </p:cNvPr>
          <p:cNvSpPr/>
          <p:nvPr/>
        </p:nvSpPr>
        <p:spPr>
          <a:xfrm>
            <a:off x="2416742" y="4168884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P3</a:t>
            </a:r>
          </a:p>
        </p:txBody>
      </p:sp>
    </p:spTree>
    <p:extLst>
      <p:ext uri="{BB962C8B-B14F-4D97-AF65-F5344CB8AC3E}">
        <p14:creationId xmlns:p14="http://schemas.microsoft.com/office/powerpoint/2010/main" val="23834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0DD8-C107-2241-9F93-204DEEA9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Lots of Partitions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FB14-7D49-4748-A383-7BF0203C5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92" y="2019789"/>
            <a:ext cx="7886700" cy="3263504"/>
          </a:xfrm>
        </p:spPr>
        <p:txBody>
          <a:bodyPr/>
          <a:lstStyle/>
          <a:p>
            <a:r>
              <a:rPr lang="en-US" dirty="0"/>
              <a:t>Performance will degrade as you get many partitions</a:t>
            </a:r>
          </a:p>
          <a:p>
            <a:r>
              <a:rPr lang="en-US" dirty="0"/>
              <a:t>Idea:  merge some partitions together, but how?</a:t>
            </a:r>
          </a:p>
          <a:p>
            <a:endParaRPr lang="en-US" dirty="0"/>
          </a:p>
          <a:p>
            <a:r>
              <a:rPr lang="en-US" dirty="0"/>
              <a:t>Log structured merge tree:  arrange so partitions merge a logarithmic number of times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5A017-81CA-FE4E-B12D-709152278150}"/>
              </a:ext>
            </a:extLst>
          </p:cNvPr>
          <p:cNvSpPr/>
          <p:nvPr/>
        </p:nvSpPr>
        <p:spPr>
          <a:xfrm>
            <a:off x="384392" y="4161805"/>
            <a:ext cx="959024" cy="119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P1-2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7F6EAA-4FEB-B946-A05F-2FB07EB7CBBD}"/>
              </a:ext>
            </a:extLst>
          </p:cNvPr>
          <p:cNvSpPr/>
          <p:nvPr/>
        </p:nvSpPr>
        <p:spPr>
          <a:xfrm>
            <a:off x="1636997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DF370C-5222-BA4A-B552-8D37CB8C99C9}"/>
              </a:ext>
            </a:extLst>
          </p:cNvPr>
          <p:cNvSpPr/>
          <p:nvPr/>
        </p:nvSpPr>
        <p:spPr>
          <a:xfrm>
            <a:off x="2585849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BFC50-6485-FF43-A430-1138064B15FB}"/>
              </a:ext>
            </a:extLst>
          </p:cNvPr>
          <p:cNvSpPr/>
          <p:nvPr/>
        </p:nvSpPr>
        <p:spPr>
          <a:xfrm>
            <a:off x="3500237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P5</a:t>
            </a:r>
          </a:p>
        </p:txBody>
      </p:sp>
    </p:spTree>
    <p:extLst>
      <p:ext uri="{BB962C8B-B14F-4D97-AF65-F5344CB8AC3E}">
        <p14:creationId xmlns:p14="http://schemas.microsoft.com/office/powerpoint/2010/main" val="29839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0DD8-C107-2241-9F93-204DEEA9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Lots of Partitions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FB14-7D49-4748-A383-7BF0203C5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92" y="2019789"/>
            <a:ext cx="7886700" cy="3263504"/>
          </a:xfrm>
        </p:spPr>
        <p:txBody>
          <a:bodyPr/>
          <a:lstStyle/>
          <a:p>
            <a:r>
              <a:rPr lang="en-US" dirty="0"/>
              <a:t>Performance will degrade as you get many partitions</a:t>
            </a:r>
          </a:p>
          <a:p>
            <a:r>
              <a:rPr lang="en-US" dirty="0"/>
              <a:t>Idea:  merge some partitions together, but how?</a:t>
            </a:r>
          </a:p>
          <a:p>
            <a:endParaRPr lang="en-US" dirty="0"/>
          </a:p>
          <a:p>
            <a:r>
              <a:rPr lang="en-US" dirty="0"/>
              <a:t>Log structured merge tree:  arrange so partitions merge a logarithmic number of times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5A017-81CA-FE4E-B12D-709152278150}"/>
              </a:ext>
            </a:extLst>
          </p:cNvPr>
          <p:cNvSpPr/>
          <p:nvPr/>
        </p:nvSpPr>
        <p:spPr>
          <a:xfrm>
            <a:off x="384392" y="4161805"/>
            <a:ext cx="959024" cy="119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P1-2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6A19B-DE83-2840-B70E-321F279029D8}"/>
              </a:ext>
            </a:extLst>
          </p:cNvPr>
          <p:cNvSpPr/>
          <p:nvPr/>
        </p:nvSpPr>
        <p:spPr>
          <a:xfrm>
            <a:off x="1541484" y="4161805"/>
            <a:ext cx="959024" cy="119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P3-4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CB2DEC-DE86-0643-B519-4EAEF0D74CB2}"/>
              </a:ext>
            </a:extLst>
          </p:cNvPr>
          <p:cNvSpPr/>
          <p:nvPr/>
        </p:nvSpPr>
        <p:spPr>
          <a:xfrm>
            <a:off x="4402898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B0C22-0591-5846-AAE5-BD9D36541094}"/>
              </a:ext>
            </a:extLst>
          </p:cNvPr>
          <p:cNvSpPr/>
          <p:nvPr/>
        </p:nvSpPr>
        <p:spPr>
          <a:xfrm>
            <a:off x="5277377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CF1E63-529D-5B4E-9C27-F2A3C367FA55}"/>
              </a:ext>
            </a:extLst>
          </p:cNvPr>
          <p:cNvSpPr/>
          <p:nvPr/>
        </p:nvSpPr>
        <p:spPr>
          <a:xfrm>
            <a:off x="3500237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P5</a:t>
            </a:r>
          </a:p>
        </p:txBody>
      </p:sp>
    </p:spTree>
    <p:extLst>
      <p:ext uri="{BB962C8B-B14F-4D97-AF65-F5344CB8AC3E}">
        <p14:creationId xmlns:p14="http://schemas.microsoft.com/office/powerpoint/2010/main" val="150092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0DD8-C107-2241-9F93-204DEEA9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Lots of Partitions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FB14-7D49-4748-A383-7BF0203C5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92" y="2019789"/>
            <a:ext cx="7886700" cy="3263504"/>
          </a:xfrm>
        </p:spPr>
        <p:txBody>
          <a:bodyPr/>
          <a:lstStyle/>
          <a:p>
            <a:r>
              <a:rPr lang="en-US" dirty="0"/>
              <a:t>Performance will degrade as you get many partitions</a:t>
            </a:r>
          </a:p>
          <a:p>
            <a:r>
              <a:rPr lang="en-US" dirty="0"/>
              <a:t>Idea:  merge some partitions together, but how?</a:t>
            </a:r>
          </a:p>
          <a:p>
            <a:endParaRPr lang="en-US" dirty="0"/>
          </a:p>
          <a:p>
            <a:r>
              <a:rPr lang="en-US" dirty="0"/>
              <a:t>Log structured merge tree:  arrange so partitions merge a logarithmic number of times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5A017-81CA-FE4E-B12D-709152278150}"/>
              </a:ext>
            </a:extLst>
          </p:cNvPr>
          <p:cNvSpPr/>
          <p:nvPr/>
        </p:nvSpPr>
        <p:spPr>
          <a:xfrm>
            <a:off x="384392" y="4161805"/>
            <a:ext cx="959024" cy="119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P1-2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46A19B-DE83-2840-B70E-321F279029D8}"/>
              </a:ext>
            </a:extLst>
          </p:cNvPr>
          <p:cNvSpPr/>
          <p:nvPr/>
        </p:nvSpPr>
        <p:spPr>
          <a:xfrm>
            <a:off x="1541484" y="4161805"/>
            <a:ext cx="959024" cy="119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P3-4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51597E-56E3-844F-BBEC-9771A267A567}"/>
              </a:ext>
            </a:extLst>
          </p:cNvPr>
          <p:cNvSpPr/>
          <p:nvPr/>
        </p:nvSpPr>
        <p:spPr>
          <a:xfrm>
            <a:off x="2698576" y="4161805"/>
            <a:ext cx="959024" cy="119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P5-6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1988CD-68D1-9C44-A368-D9C5CF9AAF1D}"/>
              </a:ext>
            </a:extLst>
          </p:cNvPr>
          <p:cNvSpPr/>
          <p:nvPr/>
        </p:nvSpPr>
        <p:spPr>
          <a:xfrm>
            <a:off x="5277377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P7</a:t>
            </a:r>
          </a:p>
        </p:txBody>
      </p:sp>
    </p:spTree>
    <p:extLst>
      <p:ext uri="{BB962C8B-B14F-4D97-AF65-F5344CB8AC3E}">
        <p14:creationId xmlns:p14="http://schemas.microsoft.com/office/powerpoint/2010/main" val="38666353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0DD8-C107-2241-9F93-204DEEA9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Lots of Partitions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FB14-7D49-4748-A383-7BF0203C5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92" y="2019789"/>
            <a:ext cx="7886700" cy="3263504"/>
          </a:xfrm>
        </p:spPr>
        <p:txBody>
          <a:bodyPr/>
          <a:lstStyle/>
          <a:p>
            <a:r>
              <a:rPr lang="en-US" dirty="0"/>
              <a:t>Performance will degrade as you get many partitions</a:t>
            </a:r>
          </a:p>
          <a:p>
            <a:r>
              <a:rPr lang="en-US" dirty="0"/>
              <a:t>Idea:  merge some partitions together, but how?</a:t>
            </a:r>
          </a:p>
          <a:p>
            <a:endParaRPr lang="en-US" dirty="0"/>
          </a:p>
          <a:p>
            <a:r>
              <a:rPr lang="en-US" dirty="0"/>
              <a:t>Log structured merge tree:  arrange so partitions merge a logarithmic number of times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5A017-81CA-FE4E-B12D-709152278150}"/>
              </a:ext>
            </a:extLst>
          </p:cNvPr>
          <p:cNvSpPr/>
          <p:nvPr/>
        </p:nvSpPr>
        <p:spPr>
          <a:xfrm>
            <a:off x="777787" y="3930122"/>
            <a:ext cx="1456934" cy="18161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P1-4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B685EC-FA05-804A-920C-31330FB3BEB8}"/>
              </a:ext>
            </a:extLst>
          </p:cNvPr>
          <p:cNvSpPr/>
          <p:nvPr/>
        </p:nvSpPr>
        <p:spPr>
          <a:xfrm>
            <a:off x="2639856" y="5484532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en-US" sz="1350" i="1" dirty="0">
                <a:solidFill>
                  <a:srgbClr val="FF0000"/>
                </a:solidFill>
                <a:latin typeface="Calibri" panose="020F0502020204030204"/>
              </a:rPr>
              <a:t>P1 has merged 2 times, but won’t merge again until after 8 more partitions arrive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FBFBA-CBD1-D34A-88A7-CD3365C03A93}"/>
              </a:ext>
            </a:extLst>
          </p:cNvPr>
          <p:cNvSpPr/>
          <p:nvPr/>
        </p:nvSpPr>
        <p:spPr>
          <a:xfrm>
            <a:off x="2698576" y="4161805"/>
            <a:ext cx="959024" cy="1195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P5-6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64A5DD-77F4-C94C-B667-57E77E66A1D2}"/>
              </a:ext>
            </a:extLst>
          </p:cNvPr>
          <p:cNvSpPr/>
          <p:nvPr/>
        </p:nvSpPr>
        <p:spPr>
          <a:xfrm>
            <a:off x="5277377" y="4161806"/>
            <a:ext cx="685800" cy="854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P7</a:t>
            </a:r>
          </a:p>
        </p:txBody>
      </p:sp>
    </p:spTree>
    <p:extLst>
      <p:ext uri="{BB962C8B-B14F-4D97-AF65-F5344CB8AC3E}">
        <p14:creationId xmlns:p14="http://schemas.microsoft.com/office/powerpoint/2010/main" val="292204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C72CAAF-2286-8E48-8044-5344FB73537C}"/>
              </a:ext>
            </a:extLst>
          </p:cNvPr>
          <p:cNvSpPr/>
          <p:nvPr/>
        </p:nvSpPr>
        <p:spPr>
          <a:xfrm>
            <a:off x="316836" y="4916993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5DE4F1-8660-8C47-AB75-339CD03731E4}"/>
              </a:ext>
            </a:extLst>
          </p:cNvPr>
          <p:cNvSpPr/>
          <p:nvPr/>
        </p:nvSpPr>
        <p:spPr>
          <a:xfrm>
            <a:off x="1389551" y="4916993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BC3761-B9CE-3C47-B441-6F9CA010FC08}"/>
              </a:ext>
            </a:extLst>
          </p:cNvPr>
          <p:cNvSpPr/>
          <p:nvPr/>
        </p:nvSpPr>
        <p:spPr>
          <a:xfrm>
            <a:off x="2462266" y="4916993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AB33FB2-1602-7F44-B777-76CDBCCDCDC8}"/>
              </a:ext>
            </a:extLst>
          </p:cNvPr>
          <p:cNvSpPr/>
          <p:nvPr/>
        </p:nvSpPr>
        <p:spPr>
          <a:xfrm>
            <a:off x="3534981" y="4916993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83BC72-89BD-AF46-909F-31F516CE507B}"/>
              </a:ext>
            </a:extLst>
          </p:cNvPr>
          <p:cNvSpPr/>
          <p:nvPr/>
        </p:nvSpPr>
        <p:spPr>
          <a:xfrm>
            <a:off x="4607697" y="4916993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>
                <a:solidFill>
                  <a:prstClr val="white"/>
                </a:solidFill>
                <a:latin typeface="Calibri" panose="020F0502020204030204"/>
              </a:rPr>
              <a:t>P5</a:t>
            </a:r>
            <a:endParaRPr lang="en-US" sz="16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228C1A-1DE5-4241-845E-3988FE8C50CE}"/>
              </a:ext>
            </a:extLst>
          </p:cNvPr>
          <p:cNvSpPr/>
          <p:nvPr/>
        </p:nvSpPr>
        <p:spPr>
          <a:xfrm>
            <a:off x="5680412" y="4916993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F091F-0A45-354A-B391-F37BE24D66B3}"/>
              </a:ext>
            </a:extLst>
          </p:cNvPr>
          <p:cNvSpPr/>
          <p:nvPr/>
        </p:nvSpPr>
        <p:spPr>
          <a:xfrm>
            <a:off x="6753127" y="4916993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E3A1C4-2B6B-7F46-85FB-C62ECFD8E9B1}"/>
              </a:ext>
            </a:extLst>
          </p:cNvPr>
          <p:cNvSpPr/>
          <p:nvPr/>
        </p:nvSpPr>
        <p:spPr>
          <a:xfrm>
            <a:off x="7825842" y="4916993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P8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8FF64E-F490-3143-8287-624E6CBBA435}"/>
              </a:ext>
            </a:extLst>
          </p:cNvPr>
          <p:cNvSpPr/>
          <p:nvPr/>
        </p:nvSpPr>
        <p:spPr>
          <a:xfrm>
            <a:off x="827276" y="4120024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1-2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8D50A0-1ABB-4547-8CA4-C9F746DD7CD9}"/>
              </a:ext>
            </a:extLst>
          </p:cNvPr>
          <p:cNvSpPr/>
          <p:nvPr/>
        </p:nvSpPr>
        <p:spPr>
          <a:xfrm>
            <a:off x="2983236" y="4120022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3-4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71CE5F-801A-7347-9C82-240FC8CE0B8A}"/>
              </a:ext>
            </a:extLst>
          </p:cNvPr>
          <p:cNvSpPr/>
          <p:nvPr/>
        </p:nvSpPr>
        <p:spPr>
          <a:xfrm>
            <a:off x="1951826" y="3200921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1-4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4BBE94-E051-8445-91DF-A7864D08AB70}"/>
              </a:ext>
            </a:extLst>
          </p:cNvPr>
          <p:cNvCxnSpPr>
            <a:cxnSpLocks/>
            <a:stCxn id="4" idx="0"/>
            <a:endCxn id="12" idx="4"/>
          </p:cNvCxnSpPr>
          <p:nvPr/>
        </p:nvCxnSpPr>
        <p:spPr>
          <a:xfrm flipV="1">
            <a:off x="646953" y="4767914"/>
            <a:ext cx="510440" cy="14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95E61C-5DB3-0D4D-A92A-848F6EF06A48}"/>
              </a:ext>
            </a:extLst>
          </p:cNvPr>
          <p:cNvCxnSpPr>
            <a:cxnSpLocks/>
            <a:stCxn id="5" idx="0"/>
            <a:endCxn id="12" idx="4"/>
          </p:cNvCxnSpPr>
          <p:nvPr/>
        </p:nvCxnSpPr>
        <p:spPr>
          <a:xfrm flipH="1" flipV="1">
            <a:off x="1157393" y="4767914"/>
            <a:ext cx="562275" cy="1490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11B876-3CAE-F745-BAEF-7AC2449DD561}"/>
              </a:ext>
            </a:extLst>
          </p:cNvPr>
          <p:cNvCxnSpPr>
            <a:cxnSpLocks/>
            <a:stCxn id="12" idx="0"/>
            <a:endCxn id="16" idx="4"/>
          </p:cNvCxnSpPr>
          <p:nvPr/>
        </p:nvCxnSpPr>
        <p:spPr>
          <a:xfrm flipV="1">
            <a:off x="1157393" y="3848811"/>
            <a:ext cx="1124550" cy="271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B60623-58EA-6043-8090-C99695B0DEAE}"/>
              </a:ext>
            </a:extLst>
          </p:cNvPr>
          <p:cNvCxnSpPr>
            <a:cxnSpLocks/>
            <a:stCxn id="8" idx="0"/>
            <a:endCxn id="37" idx="4"/>
          </p:cNvCxnSpPr>
          <p:nvPr/>
        </p:nvCxnSpPr>
        <p:spPr>
          <a:xfrm flipV="1">
            <a:off x="4937814" y="4762970"/>
            <a:ext cx="499911" cy="154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F3088E-7F03-554E-BD73-BB6A39D01765}"/>
              </a:ext>
            </a:extLst>
          </p:cNvPr>
          <p:cNvCxnSpPr>
            <a:cxnSpLocks/>
            <a:stCxn id="7" idx="0"/>
            <a:endCxn id="13" idx="4"/>
          </p:cNvCxnSpPr>
          <p:nvPr/>
        </p:nvCxnSpPr>
        <p:spPr>
          <a:xfrm flipH="1" flipV="1">
            <a:off x="3313353" y="4767912"/>
            <a:ext cx="551745" cy="149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7E187A-709B-3B45-8E23-E84ED2F9F515}"/>
              </a:ext>
            </a:extLst>
          </p:cNvPr>
          <p:cNvCxnSpPr>
            <a:cxnSpLocks/>
            <a:stCxn id="13" idx="0"/>
            <a:endCxn id="16" idx="4"/>
          </p:cNvCxnSpPr>
          <p:nvPr/>
        </p:nvCxnSpPr>
        <p:spPr>
          <a:xfrm flipH="1" flipV="1">
            <a:off x="2281943" y="3848811"/>
            <a:ext cx="1031410" cy="2712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A6EB2793-815C-3545-93C0-44D1E4471052}"/>
              </a:ext>
            </a:extLst>
          </p:cNvPr>
          <p:cNvSpPr/>
          <p:nvPr/>
        </p:nvSpPr>
        <p:spPr>
          <a:xfrm>
            <a:off x="5107608" y="4115080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5-6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58AF52B-DD0F-1943-8EB9-EBE3CA37C955}"/>
              </a:ext>
            </a:extLst>
          </p:cNvPr>
          <p:cNvSpPr/>
          <p:nvPr/>
        </p:nvSpPr>
        <p:spPr>
          <a:xfrm>
            <a:off x="7263567" y="4115078"/>
            <a:ext cx="660234" cy="647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600" dirty="0">
                <a:solidFill>
                  <a:prstClr val="white"/>
                </a:solidFill>
                <a:latin typeface="Calibri" panose="020F0502020204030204"/>
              </a:rPr>
              <a:t>7-8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868588-23D7-B24A-BB01-15E0C6E14D2E}"/>
              </a:ext>
            </a:extLst>
          </p:cNvPr>
          <p:cNvCxnSpPr>
            <a:cxnSpLocks/>
            <a:stCxn id="6" idx="0"/>
            <a:endCxn id="13" idx="4"/>
          </p:cNvCxnSpPr>
          <p:nvPr/>
        </p:nvCxnSpPr>
        <p:spPr>
          <a:xfrm flipV="1">
            <a:off x="2792383" y="4767912"/>
            <a:ext cx="520970" cy="149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263DE08-4861-854E-9C86-5DB2A1881403}"/>
              </a:ext>
            </a:extLst>
          </p:cNvPr>
          <p:cNvCxnSpPr>
            <a:cxnSpLocks/>
            <a:stCxn id="9" idx="0"/>
            <a:endCxn id="37" idx="4"/>
          </p:cNvCxnSpPr>
          <p:nvPr/>
        </p:nvCxnSpPr>
        <p:spPr>
          <a:xfrm flipH="1" flipV="1">
            <a:off x="5437725" y="4762970"/>
            <a:ext cx="572804" cy="1540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5121AD4-355A-DC4F-BA11-356B69238257}"/>
              </a:ext>
            </a:extLst>
          </p:cNvPr>
          <p:cNvCxnSpPr>
            <a:cxnSpLocks/>
            <a:stCxn id="38" idx="4"/>
            <a:endCxn id="10" idx="0"/>
          </p:cNvCxnSpPr>
          <p:nvPr/>
        </p:nvCxnSpPr>
        <p:spPr>
          <a:xfrm flipH="1">
            <a:off x="7083244" y="4762968"/>
            <a:ext cx="510440" cy="154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56A2433-9700-6247-BF59-BA021924EF2E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581151" y="4767912"/>
            <a:ext cx="574808" cy="149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5A3E276-D4B3-B541-A0BD-3B67CDDAF9ED}"/>
              </a:ext>
            </a:extLst>
          </p:cNvPr>
          <p:cNvSpPr txBox="1"/>
          <p:nvPr/>
        </p:nvSpPr>
        <p:spPr>
          <a:xfrm>
            <a:off x="657924" y="2487752"/>
            <a:ext cx="1498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>
                <a:solidFill>
                  <a:prstClr val="black"/>
                </a:solidFill>
                <a:latin typeface="Avenir Book" panose="02000503020000020003" pitchFamily="2" charset="0"/>
              </a:rPr>
              <a:t>Exponentially Larger &amp; Less Frequent Merges</a:t>
            </a:r>
          </a:p>
        </p:txBody>
      </p:sp>
      <p:sp>
        <p:nvSpPr>
          <p:cNvPr id="55" name="Up Arrow 54">
            <a:extLst>
              <a:ext uri="{FF2B5EF4-FFF2-40B4-BE49-F238E27FC236}">
                <a16:creationId xmlns:a16="http://schemas.microsoft.com/office/drawing/2014/main" id="{3FD0C522-62ED-524E-9E62-2A1589303AE5}"/>
              </a:ext>
            </a:extLst>
          </p:cNvPr>
          <p:cNvSpPr/>
          <p:nvPr/>
        </p:nvSpPr>
        <p:spPr>
          <a:xfrm>
            <a:off x="91793" y="2475044"/>
            <a:ext cx="436922" cy="2058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E658818-A8A3-DB4A-B731-1B611D466A5C}"/>
              </a:ext>
            </a:extLst>
          </p:cNvPr>
          <p:cNvSpPr/>
          <p:nvPr/>
        </p:nvSpPr>
        <p:spPr>
          <a:xfrm>
            <a:off x="421706" y="13187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Log Structure Merge Tree</a:t>
            </a:r>
          </a:p>
        </p:txBody>
      </p:sp>
    </p:spTree>
    <p:extLst>
      <p:ext uri="{BB962C8B-B14F-4D97-AF65-F5344CB8AC3E}">
        <p14:creationId xmlns:p14="http://schemas.microsoft.com/office/powerpoint/2010/main" val="1511588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C-Store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much do these optimizations matter?</a:t>
            </a:r>
          </a:p>
          <a:p>
            <a:endParaRPr lang="en-US" dirty="0"/>
          </a:p>
          <a:p>
            <a:r>
              <a:rPr lang="en-US" dirty="0"/>
              <a:t>Wanted to compare against best you could do with a commercial system</a:t>
            </a:r>
          </a:p>
        </p:txBody>
      </p:sp>
    </p:spTree>
    <p:extLst>
      <p:ext uri="{BB962C8B-B14F-4D97-AF65-F5344CB8AC3E}">
        <p14:creationId xmlns:p14="http://schemas.microsoft.com/office/powerpoint/2010/main" val="1466931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Database Setup</a:t>
            </a:r>
          </a:p>
        </p:txBody>
      </p:sp>
      <p:sp>
        <p:nvSpPr>
          <p:cNvPr id="5" name="Can 4"/>
          <p:cNvSpPr/>
          <p:nvPr/>
        </p:nvSpPr>
        <p:spPr>
          <a:xfrm>
            <a:off x="298173" y="2584174"/>
            <a:ext cx="2604052" cy="236551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6294783" y="2398643"/>
            <a:ext cx="2604052" cy="236551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8053" y="5128592"/>
            <a:ext cx="4353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Transactional database</a:t>
            </a:r>
          </a:p>
          <a:p>
            <a:r>
              <a:rPr lang="en-US" sz="2400" dirty="0"/>
              <a:t>Lots of writes/updates</a:t>
            </a:r>
          </a:p>
          <a:p>
            <a:r>
              <a:rPr lang="en-US" sz="2400" dirty="0"/>
              <a:t>Reads of individual records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0208" y="4923186"/>
            <a:ext cx="4764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Analytics / Reporting Database</a:t>
            </a:r>
          </a:p>
          <a:p>
            <a:pPr algn="r"/>
            <a:r>
              <a:rPr lang="en-US" sz="2400" b="1" dirty="0"/>
              <a:t>“Warehouse”</a:t>
            </a:r>
          </a:p>
          <a:p>
            <a:pPr algn="r"/>
            <a:r>
              <a:rPr lang="en-US" sz="2400" dirty="0"/>
              <a:t>Lots of reads of many records</a:t>
            </a:r>
          </a:p>
          <a:p>
            <a:pPr algn="r"/>
            <a:r>
              <a:rPr lang="en-US" sz="2400" dirty="0"/>
              <a:t>Bulk updates</a:t>
            </a:r>
          </a:p>
          <a:p>
            <a:pPr algn="r"/>
            <a:r>
              <a:rPr lang="en-US" sz="2400" dirty="0"/>
              <a:t>Typical query touches a few columns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279913" y="3319670"/>
            <a:ext cx="2604052" cy="5963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81131" y="2862469"/>
            <a:ext cx="306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“Extract, Transform, Load”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CA70B-4A86-6921-5545-1D371996F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65" y="1197165"/>
            <a:ext cx="1639224" cy="163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829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DBDDB-BB5C-2F4A-8D30-95C484B56A5C}" type="slidenum">
              <a:rPr lang="en-US"/>
              <a:pPr/>
              <a:t>60</a:t>
            </a:fld>
            <a:endParaRPr lang="en-US"/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Emulating a Column Store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39100" cy="4927600"/>
          </a:xfrm>
          <a:ln/>
        </p:spPr>
        <p:txBody>
          <a:bodyPr/>
          <a:lstStyle/>
          <a:p>
            <a:pPr marL="698500" indent="-342900">
              <a:buSzPct val="120000"/>
              <a:buFont typeface="Arial"/>
              <a:buChar char="•"/>
            </a:pPr>
            <a:r>
              <a:rPr lang="en-US" dirty="0"/>
              <a:t>Two approaches:</a:t>
            </a:r>
          </a:p>
          <a:p>
            <a:pPr marL="1244600" lvl="1" indent="-457200">
              <a:buSzPct val="100000"/>
              <a:buFont typeface="+mj-lt"/>
              <a:buAutoNum type="arabicPeriod"/>
            </a:pPr>
            <a:r>
              <a:rPr lang="en-US" b="1" dirty="0"/>
              <a:t>Vertical partitioning</a:t>
            </a:r>
            <a:r>
              <a:rPr lang="en-US" dirty="0"/>
              <a:t>: for </a:t>
            </a:r>
            <a:r>
              <a:rPr lang="en-US" i="1" dirty="0">
                <a:latin typeface="Arial Bold Italic" charset="0"/>
                <a:cs typeface="Arial Bold Italic" charset="0"/>
                <a:sym typeface="Arial Bold Italic" charset="0"/>
              </a:rPr>
              <a:t>n</a:t>
            </a:r>
            <a:r>
              <a:rPr lang="en-US" dirty="0"/>
              <a:t> column table, store </a:t>
            </a:r>
            <a:r>
              <a:rPr lang="en-US" i="1" dirty="0">
                <a:latin typeface="Arial Bold Italic" charset="0"/>
                <a:cs typeface="Arial Bold Italic" charset="0"/>
                <a:sym typeface="Arial Bold Italic" charset="0"/>
              </a:rPr>
              <a:t>n</a:t>
            </a:r>
            <a:r>
              <a:rPr lang="en-US" dirty="0"/>
              <a:t> two-column tables, with </a:t>
            </a:r>
            <a:r>
              <a:rPr lang="en-US" i="1" dirty="0" err="1"/>
              <a:t>i</a:t>
            </a:r>
            <a:r>
              <a:rPr lang="en-US" dirty="0" err="1"/>
              <a:t>th</a:t>
            </a:r>
            <a:r>
              <a:rPr lang="en-US" dirty="0"/>
              <a:t> table containing a tuple-id, and attribute </a:t>
            </a:r>
            <a:r>
              <a:rPr lang="en-US" i="1" dirty="0" err="1">
                <a:latin typeface="Arial Bold Italic" charset="0"/>
                <a:cs typeface="Arial Bold Italic" charset="0"/>
                <a:sym typeface="Arial Bold Italic" charset="0"/>
              </a:rPr>
              <a:t>i</a:t>
            </a:r>
            <a:endParaRPr lang="en-US" i="1" dirty="0">
              <a:latin typeface="Arial Bold Italic" charset="0"/>
              <a:sym typeface="Arial Bold Italic" charset="0"/>
            </a:endParaRPr>
          </a:p>
          <a:p>
            <a:pPr marL="1549400" lvl="2" indent="-342900">
              <a:spcBef>
                <a:spcPts val="600"/>
              </a:spcBef>
              <a:buSzPct val="120000"/>
              <a:buFont typeface="Arial"/>
              <a:buChar char="•"/>
            </a:pPr>
            <a:r>
              <a:rPr lang="en-US" dirty="0"/>
              <a:t>Sort on tuple-id</a:t>
            </a:r>
          </a:p>
          <a:p>
            <a:pPr marL="1549400" lvl="2" indent="-342900">
              <a:spcBef>
                <a:spcPts val="600"/>
              </a:spcBef>
              <a:buSzPct val="120000"/>
              <a:buFont typeface="Arial"/>
              <a:buChar char="•"/>
            </a:pPr>
            <a:r>
              <a:rPr lang="en-US" dirty="0"/>
              <a:t>Merge joins for query results </a:t>
            </a:r>
          </a:p>
          <a:p>
            <a:pPr marL="1244600" lvl="1" indent="-457200">
              <a:buSzPct val="100000"/>
              <a:buFont typeface="+mj-lt"/>
              <a:buAutoNum type="arabicPeriod"/>
            </a:pPr>
            <a:r>
              <a:rPr lang="en-US" b="1" dirty="0"/>
              <a:t>Index-only plans</a:t>
            </a:r>
          </a:p>
          <a:p>
            <a:pPr marL="1549400" lvl="2" indent="-342900">
              <a:spcBef>
                <a:spcPts val="600"/>
              </a:spcBef>
              <a:buSzPct val="120000"/>
              <a:buFont typeface="Arial"/>
              <a:buChar char="•"/>
            </a:pPr>
            <a:r>
              <a:rPr lang="en-US" dirty="0"/>
              <a:t>Create a secondary index on each column</a:t>
            </a:r>
          </a:p>
          <a:p>
            <a:pPr marL="1549400" lvl="2" indent="-342900">
              <a:spcBef>
                <a:spcPts val="600"/>
              </a:spcBef>
              <a:buSzPct val="120000"/>
              <a:buFont typeface="Arial"/>
              <a:buChar char="•"/>
            </a:pPr>
            <a:r>
              <a:rPr lang="en-US" dirty="0"/>
              <a:t>Never follow pointers to base table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62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4940"/>
    </mc:Choice>
    <mc:Fallback>
      <p:transition advTm="11494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Emulation Approaches</a:t>
            </a:r>
          </a:p>
        </p:txBody>
      </p:sp>
      <p:pic>
        <p:nvPicPr>
          <p:cNvPr id="4" name="Picture 3" descr="Screen Shot 2014-09-24 at 9.55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" y="1631651"/>
            <a:ext cx="9144000" cy="522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262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48700" y="6565900"/>
            <a:ext cx="255588" cy="304800"/>
          </a:xfrm>
        </p:spPr>
        <p:txBody>
          <a:bodyPr/>
          <a:lstStyle/>
          <a:p>
            <a:fld id="{8ACD5EB1-BCFB-B643-8850-456AD9248B52}" type="slidenum">
              <a:rPr lang="en-US"/>
              <a:pPr/>
              <a:t>62</a:t>
            </a:fld>
            <a:endParaRPr lang="en-US"/>
          </a:p>
        </p:txBody>
      </p:sp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82100" cy="1104900"/>
          </a:xfrm>
          <a:ln/>
        </p:spPr>
        <p:txBody>
          <a:bodyPr/>
          <a:lstStyle/>
          <a:p>
            <a:r>
              <a:rPr lang="en-US" dirty="0"/>
              <a:t>Bottom Line</a:t>
            </a:r>
          </a:p>
        </p:txBody>
      </p:sp>
      <p:graphicFrame>
        <p:nvGraphicFramePr>
          <p:cNvPr id="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85947"/>
              </p:ext>
            </p:extLst>
          </p:nvPr>
        </p:nvGraphicFramePr>
        <p:xfrm>
          <a:off x="340965" y="3581400"/>
          <a:ext cx="6477000" cy="287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915" name="Rectangle 3"/>
          <p:cNvSpPr>
            <a:spLocks/>
          </p:cNvSpPr>
          <p:nvPr/>
        </p:nvSpPr>
        <p:spPr bwMode="auto">
          <a:xfrm>
            <a:off x="3733800" y="6477000"/>
            <a:ext cx="1023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Time (s)</a:t>
            </a:r>
          </a:p>
        </p:txBody>
      </p:sp>
      <p:sp>
        <p:nvSpPr>
          <p:cNvPr id="38916" name="Rectangle 4"/>
          <p:cNvSpPr>
            <a:spLocks/>
          </p:cNvSpPr>
          <p:nvPr/>
        </p:nvSpPr>
        <p:spPr bwMode="auto">
          <a:xfrm>
            <a:off x="-1524000" y="914400"/>
            <a:ext cx="10363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2451100" lvl="4" indent="-342900" algn="l">
              <a:lnSpc>
                <a:spcPct val="80000"/>
              </a:lnSpc>
              <a:spcBef>
                <a:spcPts val="600"/>
              </a:spcBef>
              <a:buSzPct val="100000"/>
              <a:buFont typeface="Wingdings" charset="2"/>
              <a:buChar char="§"/>
            </a:pPr>
            <a:r>
              <a:rPr lang="en-US" sz="2000" b="1" dirty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SSBM  (Star Schema Benchmark -- O</a:t>
            </a:r>
            <a:r>
              <a:rPr lang="ja-JP" altLang="en-US" sz="2000" b="1" dirty="0">
                <a:latin typeface="Arial"/>
                <a:ea typeface="ＭＳ Ｐゴシック" charset="0"/>
                <a:cs typeface="Arial Bold" charset="0"/>
                <a:sym typeface="Arial Bold" charset="0"/>
              </a:rPr>
              <a:t>’</a:t>
            </a:r>
            <a:r>
              <a:rPr lang="en-US" sz="2000" b="1" dirty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Neil et al ICDE 08)</a:t>
            </a:r>
          </a:p>
          <a:p>
            <a:pPr marL="2908300" lvl="5" indent="-342900">
              <a:lnSpc>
                <a:spcPct val="80000"/>
              </a:lnSpc>
              <a:spcBef>
                <a:spcPts val="600"/>
              </a:spcBef>
              <a:buSzPct val="66000"/>
              <a:buFont typeface="Wingdings" charset="2"/>
              <a:buChar char="§"/>
            </a:pPr>
            <a:r>
              <a:rPr lang="en-US" sz="1900" dirty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Data warehousing benchmark based on TPC-H</a:t>
            </a:r>
          </a:p>
          <a:p>
            <a:pPr marL="2908300" lvl="5" indent="-342900">
              <a:lnSpc>
                <a:spcPct val="80000"/>
              </a:lnSpc>
              <a:spcBef>
                <a:spcPts val="600"/>
              </a:spcBef>
              <a:buSzPct val="66000"/>
              <a:buFont typeface="Wingdings" charset="2"/>
              <a:buChar char="§"/>
            </a:pPr>
            <a:r>
              <a:rPr lang="en-US" sz="1900" dirty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Scale 100 (60 M row table), 17 columns</a:t>
            </a:r>
          </a:p>
          <a:p>
            <a:pPr marL="2908300" lvl="5" indent="-342900">
              <a:lnSpc>
                <a:spcPct val="80000"/>
              </a:lnSpc>
              <a:spcBef>
                <a:spcPts val="600"/>
              </a:spcBef>
              <a:buSzPct val="66000"/>
              <a:buFont typeface="Wingdings" charset="2"/>
              <a:buChar char="§"/>
            </a:pPr>
            <a:r>
              <a:rPr lang="en-US" sz="1900" dirty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Average across 12 queries</a:t>
            </a:r>
          </a:p>
          <a:p>
            <a:pPr marL="2908300" lvl="5" indent="-342900">
              <a:lnSpc>
                <a:spcPct val="80000"/>
              </a:lnSpc>
              <a:spcBef>
                <a:spcPts val="600"/>
              </a:spcBef>
              <a:buSzPct val="66000"/>
              <a:buFont typeface="Wingdings" charset="2"/>
              <a:buChar char="§"/>
            </a:pPr>
            <a:r>
              <a:rPr lang="en-US" sz="1900" dirty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Row store is a commercial DB, tuned by professional DBA </a:t>
            </a:r>
            <a:r>
              <a:rPr lang="en-US" sz="1900" dirty="0" err="1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vs</a:t>
            </a:r>
            <a:r>
              <a:rPr lang="en-US" sz="1900" dirty="0"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 C-Store</a:t>
            </a: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6837954" y="3581400"/>
            <a:ext cx="2306046" cy="1981200"/>
          </a:xfrm>
          <a:prstGeom prst="rect">
            <a:avLst/>
          </a:prstGeom>
          <a:solidFill>
            <a:srgbClr val="300EFF">
              <a:alpha val="8784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dirty="0">
                <a:solidFill>
                  <a:schemeClr val="bg2"/>
                </a:solidFill>
                <a:latin typeface="+mj-lt"/>
                <a:ea typeface="ＭＳ Ｐゴシック" charset="0"/>
                <a:cs typeface="Chalkboard Bold" charset="0"/>
                <a:sym typeface="Chalkboard Bold" charset="0"/>
              </a:rPr>
              <a:t>Commercial System Does Not Benefit From Vertical Partitioning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6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9902"/>
    </mc:Choice>
    <mc:Fallback>
      <p:transition advTm="13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El"/>
        </p:bldSub>
      </p:bldGraphic>
      <p:bldP spid="8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70B22-52A0-DF4E-AC5B-5DFE9DF319A6}" type="slidenum">
              <a:rPr lang="en-US"/>
              <a:pPr/>
              <a:t>63</a:t>
            </a:fld>
            <a:endParaRPr lang="en-US"/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0702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n-US" sz="3600" b="1" dirty="0"/>
              <a:t>Problems with Vertical Partitioning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2700" y="1295400"/>
            <a:ext cx="9182100" cy="4927600"/>
          </a:xfrm>
          <a:ln/>
        </p:spPr>
        <p:txBody>
          <a:bodyPr>
            <a:normAutofit fontScale="92500"/>
          </a:bodyPr>
          <a:lstStyle/>
          <a:p>
            <a:pPr marL="812800" indent="-457200">
              <a:buSzPct val="100000"/>
              <a:buFont typeface="+mj-ea"/>
              <a:buAutoNum type="circleNumDbPlain"/>
            </a:pPr>
            <a:r>
              <a:rPr lang="en-US" dirty="0"/>
              <a:t>Tuple headers</a:t>
            </a:r>
          </a:p>
          <a:p>
            <a:pPr marL="1130300" lvl="1" indent="-342900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Total table is 4 GB</a:t>
            </a:r>
          </a:p>
          <a:p>
            <a:pPr marL="1130300" lvl="1" indent="-342900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Each column table is ~1.0 GB</a:t>
            </a:r>
          </a:p>
          <a:p>
            <a:pPr marL="1130300" lvl="1" indent="-342900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Factor of 4 overhead from tuple headers and tuple-ids</a:t>
            </a:r>
          </a:p>
          <a:p>
            <a:pPr marL="812800" indent="-457200">
              <a:buSzPct val="100000"/>
              <a:buFont typeface="+mj-lt"/>
              <a:buAutoNum type="circleNumDbPlain"/>
            </a:pPr>
            <a:r>
              <a:rPr lang="en-US" dirty="0"/>
              <a:t>Merge joins</a:t>
            </a:r>
          </a:p>
          <a:p>
            <a:pPr marL="1130300" lvl="1" indent="-342900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Answering queries requires joins</a:t>
            </a:r>
          </a:p>
          <a:p>
            <a:pPr marL="1130300" lvl="1" indent="-342900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Row-store doesn’t know that column-tables are sorted </a:t>
            </a:r>
          </a:p>
          <a:p>
            <a:pPr marL="1549400" lvl="2" indent="-342900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Sort hurts performance </a:t>
            </a:r>
          </a:p>
          <a:p>
            <a:pPr marL="698500" indent="-342900">
              <a:spcBef>
                <a:spcPts val="600"/>
              </a:spcBef>
              <a:buFont typeface="Wingdings" charset="2"/>
              <a:buChar char="§"/>
            </a:pPr>
            <a:r>
              <a:rPr lang="en-US" dirty="0"/>
              <a:t>Would need to fix these, plus add direct operation on compressed data, to approach C-Store performance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48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56"/>
    </mc:Choice>
    <mc:Fallback>
      <p:transition spd="slow" advTm="64456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Problems with Index-Only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2" y="152323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Consider the query:</a:t>
            </a:r>
          </a:p>
          <a:p>
            <a:pPr marL="0" indent="0">
              <a:buNone/>
            </a:pPr>
            <a:endParaRPr lang="en-US" dirty="0"/>
          </a:p>
          <a:p>
            <a:pPr marL="577850" indent="0">
              <a:spcBef>
                <a:spcPts val="0"/>
              </a:spcBef>
              <a:buNone/>
            </a:pPr>
            <a:r>
              <a:rPr lang="en-US" sz="2000" dirty="0"/>
              <a:t>SELECT </a:t>
            </a:r>
            <a:r>
              <a:rPr lang="en-US" sz="2000" dirty="0" err="1"/>
              <a:t>store_name</a:t>
            </a:r>
            <a:r>
              <a:rPr lang="en-US" sz="2000" dirty="0"/>
              <a:t>, SUM(revenue) FROM Facts, Stores </a:t>
            </a:r>
          </a:p>
          <a:p>
            <a:pPr marL="577850" indent="0">
              <a:spcBef>
                <a:spcPts val="0"/>
              </a:spcBef>
              <a:buNone/>
            </a:pPr>
            <a:r>
              <a:rPr lang="en-US" sz="2000" dirty="0"/>
              <a:t>WHERE </a:t>
            </a:r>
            <a:r>
              <a:rPr lang="en-US" sz="2000" dirty="0" err="1"/>
              <a:t>fact.store_id</a:t>
            </a:r>
            <a:r>
              <a:rPr lang="en-US" sz="2000" dirty="0"/>
              <a:t> = </a:t>
            </a:r>
            <a:r>
              <a:rPr lang="en-US" sz="2000" dirty="0" err="1"/>
              <a:t>stores.store_id</a:t>
            </a:r>
            <a:r>
              <a:rPr lang="en-US" sz="2000" dirty="0"/>
              <a:t> AND </a:t>
            </a:r>
            <a:r>
              <a:rPr lang="en-US" sz="2000" dirty="0" err="1"/>
              <a:t>stores.country</a:t>
            </a:r>
            <a:r>
              <a:rPr lang="en-US" sz="2000" dirty="0"/>
              <a:t> = “Canada” </a:t>
            </a:r>
          </a:p>
          <a:p>
            <a:pPr marL="577850" indent="0">
              <a:spcBef>
                <a:spcPts val="0"/>
              </a:spcBef>
              <a:buNone/>
            </a:pPr>
            <a:r>
              <a:rPr lang="en-US" sz="2000" dirty="0"/>
              <a:t>GROUP BY </a:t>
            </a:r>
            <a:r>
              <a:rPr lang="en-US" sz="2000" dirty="0" err="1"/>
              <a:t>store_name</a:t>
            </a:r>
            <a:r>
              <a:rPr lang="en-US" sz="2000" dirty="0"/>
              <a:t> </a:t>
            </a:r>
          </a:p>
          <a:p>
            <a:pPr marL="577850" indent="0">
              <a:spcBef>
                <a:spcPts val="0"/>
              </a:spcBef>
              <a:buNone/>
            </a:pPr>
            <a:endParaRPr lang="en-US" sz="2000" dirty="0"/>
          </a:p>
          <a:p>
            <a:r>
              <a:rPr lang="en-US" dirty="0"/>
              <a:t>Two WHERE clauses result in a list of tuple IDs that pass all predicates</a:t>
            </a:r>
          </a:p>
          <a:p>
            <a:r>
              <a:rPr lang="en-US" dirty="0"/>
              <a:t>Need to go pick up values from </a:t>
            </a:r>
            <a:r>
              <a:rPr lang="en-US" dirty="0" err="1"/>
              <a:t>store_name</a:t>
            </a:r>
            <a:r>
              <a:rPr lang="en-US" dirty="0"/>
              <a:t> and revenue columns</a:t>
            </a:r>
          </a:p>
          <a:p>
            <a:r>
              <a:rPr lang="en-US" dirty="0"/>
              <a:t>But indexes map from </a:t>
            </a:r>
            <a:r>
              <a:rPr lang="en-US" dirty="0" err="1"/>
              <a:t>value</a:t>
            </a:r>
            <a:r>
              <a:rPr lang="en-US" dirty="0" err="1">
                <a:sym typeface="Wingdings"/>
              </a:rPr>
              <a:t>tuple</a:t>
            </a:r>
            <a:r>
              <a:rPr lang="en-US" dirty="0">
                <a:sym typeface="Wingdings"/>
              </a:rPr>
              <a:t> ID!</a:t>
            </a:r>
          </a:p>
          <a:p>
            <a:r>
              <a:rPr lang="en-US" dirty="0">
                <a:sym typeface="Wingdings"/>
              </a:rPr>
              <a:t>Column stores can efficiently go from  tuple </a:t>
            </a:r>
            <a:r>
              <a:rPr lang="en-US" dirty="0" err="1">
                <a:sym typeface="Wingdings"/>
              </a:rPr>
              <a:t>IDvalue</a:t>
            </a:r>
            <a:r>
              <a:rPr lang="en-US" dirty="0">
                <a:sym typeface="Wingdings"/>
              </a:rPr>
              <a:t> in each column using position lookups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6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9B21F-DC4F-8647-BD4B-E67EEFD6CA26}" type="slidenum">
              <a:rPr lang="en-US"/>
              <a:pPr/>
              <a:t>65</a:t>
            </a:fld>
            <a:endParaRPr lang="en-US"/>
          </a:p>
        </p:txBody>
      </p: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-192439" y="43734"/>
            <a:ext cx="9493595" cy="1143000"/>
          </a:xfrm>
          <a:ln/>
        </p:spPr>
        <p:txBody>
          <a:bodyPr>
            <a:normAutofit/>
          </a:bodyPr>
          <a:lstStyle/>
          <a:p>
            <a:r>
              <a:rPr lang="en-US" sz="3200" b="1" dirty="0"/>
              <a:t>Recommendations for Row-Store Designers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9413" y="1218304"/>
            <a:ext cx="8646869" cy="4927600"/>
          </a:xfrm>
          <a:ln/>
        </p:spPr>
        <p:txBody>
          <a:bodyPr>
            <a:normAutofit/>
          </a:bodyPr>
          <a:lstStyle/>
          <a:p>
            <a:pPr marL="698500" indent="-342900">
              <a:buSzPct val="100000"/>
            </a:pPr>
            <a:r>
              <a:rPr lang="en-US" dirty="0"/>
              <a:t>Might be possible to get C-Store like performance</a:t>
            </a:r>
          </a:p>
          <a:p>
            <a:pPr marL="1244600" lvl="1" indent="-457200">
              <a:buSzPct val="100000"/>
              <a:buFont typeface="+mj-ea"/>
              <a:buAutoNum type="circleNumDbPlain"/>
            </a:pPr>
            <a:r>
              <a:rPr lang="en-US" dirty="0"/>
              <a:t>Need to store tuple headers elsewhere (not require that they be read from disk w/ tuples)</a:t>
            </a:r>
          </a:p>
          <a:p>
            <a:pPr marL="1244600" lvl="1" indent="-457200">
              <a:buSzPct val="100000"/>
              <a:buFont typeface="+mj-ea"/>
              <a:buAutoNum type="circleNumDbPlain"/>
            </a:pPr>
            <a:r>
              <a:rPr lang="en-US" dirty="0"/>
              <a:t>Need to provide efficient merge join implementation that understands sorted columns</a:t>
            </a:r>
          </a:p>
          <a:p>
            <a:pPr marL="1244600" lvl="1" indent="-457200">
              <a:buSzPct val="100000"/>
              <a:buFont typeface="+mj-ea"/>
              <a:buAutoNum type="circleNumDbPlain"/>
            </a:pPr>
            <a:r>
              <a:rPr lang="en-US" dirty="0"/>
              <a:t>Need to support direct operation on compressed data</a:t>
            </a:r>
          </a:p>
          <a:p>
            <a:pPr marL="1549400" lvl="2" indent="-342900">
              <a:spcBef>
                <a:spcPts val="600"/>
              </a:spcBef>
              <a:buSzPct val="100000"/>
            </a:pPr>
            <a:r>
              <a:rPr lang="en-US" dirty="0"/>
              <a:t>Requires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late materialization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95201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48"/>
    </mc:Choice>
    <mc:Fallback>
      <p:transition spd="slow" advTm="4784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B04F-D34B-6B58-3E43-6CC229D9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Column-Oriented Data In Modern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13273-DA12-6FAB-A7A2-92F17267C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C-Store commercialized as Vertica</a:t>
            </a:r>
          </a:p>
          <a:p>
            <a:r>
              <a:rPr lang="en-US" dirty="0"/>
              <a:t>Although it wasn’t the first column-oriented DB, it led to a proliferation of commercial column-oriented systems</a:t>
            </a:r>
          </a:p>
          <a:p>
            <a:r>
              <a:rPr lang="en-US" dirty="0"/>
              <a:t>Now the de-facto way that analytic database systems are built, including Snowflake, Redshift, and others.</a:t>
            </a:r>
          </a:p>
          <a:p>
            <a:endParaRPr lang="en-US" dirty="0"/>
          </a:p>
          <a:p>
            <a:r>
              <a:rPr lang="en-US" dirty="0"/>
              <a:t>One popular open-source option: Parquet</a:t>
            </a:r>
          </a:p>
        </p:txBody>
      </p:sp>
    </p:spTree>
    <p:extLst>
      <p:ext uri="{BB962C8B-B14F-4D97-AF65-F5344CB8AC3E}">
        <p14:creationId xmlns:p14="http://schemas.microsoft.com/office/powerpoint/2010/main" val="3809734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66BE1-ADDD-F14E-B153-3979237C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" y="1036155"/>
            <a:ext cx="8263890" cy="1075811"/>
          </a:xfrm>
        </p:spPr>
        <p:txBody>
          <a:bodyPr anchor="b">
            <a:normAutofit/>
          </a:bodyPr>
          <a:lstStyle/>
          <a:p>
            <a:r>
              <a:rPr lang="en-US" sz="4050"/>
              <a:t>Efficient Data Loading: Parquet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70" y="2118408"/>
            <a:ext cx="8229600" cy="13716"/>
          </a:xfrm>
          <a:custGeom>
            <a:avLst/>
            <a:gdLst>
              <a:gd name="connsiteX0" fmla="*/ 0 w 8229600"/>
              <a:gd name="connsiteY0" fmla="*/ 0 h 13716"/>
              <a:gd name="connsiteX1" fmla="*/ 521208 w 8229600"/>
              <a:gd name="connsiteY1" fmla="*/ 0 h 13716"/>
              <a:gd name="connsiteX2" fmla="*/ 1371600 w 8229600"/>
              <a:gd name="connsiteY2" fmla="*/ 0 h 13716"/>
              <a:gd name="connsiteX3" fmla="*/ 2221992 w 8229600"/>
              <a:gd name="connsiteY3" fmla="*/ 0 h 13716"/>
              <a:gd name="connsiteX4" fmla="*/ 3072384 w 8229600"/>
              <a:gd name="connsiteY4" fmla="*/ 0 h 13716"/>
              <a:gd name="connsiteX5" fmla="*/ 3511296 w 8229600"/>
              <a:gd name="connsiteY5" fmla="*/ 0 h 13716"/>
              <a:gd name="connsiteX6" fmla="*/ 4114800 w 8229600"/>
              <a:gd name="connsiteY6" fmla="*/ 0 h 13716"/>
              <a:gd name="connsiteX7" fmla="*/ 4553712 w 8229600"/>
              <a:gd name="connsiteY7" fmla="*/ 0 h 13716"/>
              <a:gd name="connsiteX8" fmla="*/ 5239512 w 8229600"/>
              <a:gd name="connsiteY8" fmla="*/ 0 h 13716"/>
              <a:gd name="connsiteX9" fmla="*/ 5843016 w 8229600"/>
              <a:gd name="connsiteY9" fmla="*/ 0 h 13716"/>
              <a:gd name="connsiteX10" fmla="*/ 6611112 w 8229600"/>
              <a:gd name="connsiteY10" fmla="*/ 0 h 13716"/>
              <a:gd name="connsiteX11" fmla="*/ 7461504 w 8229600"/>
              <a:gd name="connsiteY11" fmla="*/ 0 h 13716"/>
              <a:gd name="connsiteX12" fmla="*/ 8229600 w 8229600"/>
              <a:gd name="connsiteY12" fmla="*/ 0 h 13716"/>
              <a:gd name="connsiteX13" fmla="*/ 8229600 w 8229600"/>
              <a:gd name="connsiteY13" fmla="*/ 13716 h 13716"/>
              <a:gd name="connsiteX14" fmla="*/ 7461504 w 8229600"/>
              <a:gd name="connsiteY14" fmla="*/ 13716 h 13716"/>
              <a:gd name="connsiteX15" fmla="*/ 6940296 w 8229600"/>
              <a:gd name="connsiteY15" fmla="*/ 13716 h 13716"/>
              <a:gd name="connsiteX16" fmla="*/ 6419088 w 8229600"/>
              <a:gd name="connsiteY16" fmla="*/ 13716 h 13716"/>
              <a:gd name="connsiteX17" fmla="*/ 5650992 w 8229600"/>
              <a:gd name="connsiteY17" fmla="*/ 13716 h 13716"/>
              <a:gd name="connsiteX18" fmla="*/ 5129784 w 8229600"/>
              <a:gd name="connsiteY18" fmla="*/ 13716 h 13716"/>
              <a:gd name="connsiteX19" fmla="*/ 4690872 w 8229600"/>
              <a:gd name="connsiteY19" fmla="*/ 13716 h 13716"/>
              <a:gd name="connsiteX20" fmla="*/ 4087368 w 8229600"/>
              <a:gd name="connsiteY20" fmla="*/ 13716 h 13716"/>
              <a:gd name="connsiteX21" fmla="*/ 3401568 w 8229600"/>
              <a:gd name="connsiteY21" fmla="*/ 13716 h 13716"/>
              <a:gd name="connsiteX22" fmla="*/ 2798064 w 8229600"/>
              <a:gd name="connsiteY22" fmla="*/ 13716 h 13716"/>
              <a:gd name="connsiteX23" fmla="*/ 2276856 w 8229600"/>
              <a:gd name="connsiteY23" fmla="*/ 13716 h 13716"/>
              <a:gd name="connsiteX24" fmla="*/ 1426464 w 8229600"/>
              <a:gd name="connsiteY24" fmla="*/ 13716 h 13716"/>
              <a:gd name="connsiteX25" fmla="*/ 740664 w 8229600"/>
              <a:gd name="connsiteY25" fmla="*/ 13716 h 13716"/>
              <a:gd name="connsiteX26" fmla="*/ 0 w 8229600"/>
              <a:gd name="connsiteY26" fmla="*/ 13716 h 13716"/>
              <a:gd name="connsiteX27" fmla="*/ 0 w 8229600"/>
              <a:gd name="connsiteY27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3716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9169" y="6566"/>
                  <a:pt x="8229218" y="9895"/>
                  <a:pt x="8229600" y="13716"/>
                </a:cubicBezTo>
                <a:cubicBezTo>
                  <a:pt x="7940706" y="-13865"/>
                  <a:pt x="7792584" y="-20581"/>
                  <a:pt x="7461504" y="13716"/>
                </a:cubicBezTo>
                <a:cubicBezTo>
                  <a:pt x="7130424" y="48013"/>
                  <a:pt x="7080072" y="39273"/>
                  <a:pt x="6940296" y="13716"/>
                </a:cubicBezTo>
                <a:cubicBezTo>
                  <a:pt x="6800520" y="-11841"/>
                  <a:pt x="6672872" y="22099"/>
                  <a:pt x="6419088" y="13716"/>
                </a:cubicBezTo>
                <a:cubicBezTo>
                  <a:pt x="6165304" y="5333"/>
                  <a:pt x="5869721" y="415"/>
                  <a:pt x="5650992" y="13716"/>
                </a:cubicBezTo>
                <a:cubicBezTo>
                  <a:pt x="5432263" y="27017"/>
                  <a:pt x="5308310" y="-1549"/>
                  <a:pt x="5129784" y="13716"/>
                </a:cubicBezTo>
                <a:cubicBezTo>
                  <a:pt x="4951258" y="28981"/>
                  <a:pt x="4799696" y="10785"/>
                  <a:pt x="4690872" y="13716"/>
                </a:cubicBezTo>
                <a:cubicBezTo>
                  <a:pt x="4582048" y="16647"/>
                  <a:pt x="4311124" y="-12408"/>
                  <a:pt x="4087368" y="13716"/>
                </a:cubicBezTo>
                <a:cubicBezTo>
                  <a:pt x="3863612" y="39840"/>
                  <a:pt x="3730288" y="8802"/>
                  <a:pt x="3401568" y="13716"/>
                </a:cubicBezTo>
                <a:cubicBezTo>
                  <a:pt x="3072848" y="18630"/>
                  <a:pt x="3020684" y="27853"/>
                  <a:pt x="2798064" y="13716"/>
                </a:cubicBezTo>
                <a:cubicBezTo>
                  <a:pt x="2575444" y="-421"/>
                  <a:pt x="2440915" y="-11924"/>
                  <a:pt x="2276856" y="13716"/>
                </a:cubicBezTo>
                <a:cubicBezTo>
                  <a:pt x="2112797" y="39356"/>
                  <a:pt x="1726502" y="-14132"/>
                  <a:pt x="1426464" y="13716"/>
                </a:cubicBezTo>
                <a:cubicBezTo>
                  <a:pt x="1126426" y="41564"/>
                  <a:pt x="992925" y="16444"/>
                  <a:pt x="740664" y="13716"/>
                </a:cubicBezTo>
                <a:cubicBezTo>
                  <a:pt x="488403" y="10988"/>
                  <a:pt x="195650" y="-20633"/>
                  <a:pt x="0" y="13716"/>
                </a:cubicBezTo>
                <a:cubicBezTo>
                  <a:pt x="120" y="8944"/>
                  <a:pt x="-32" y="6034"/>
                  <a:pt x="0" y="0"/>
                </a:cubicBezTo>
                <a:close/>
              </a:path>
              <a:path w="8229600" h="13716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29365" y="6754"/>
                  <a:pt x="8229865" y="9234"/>
                  <a:pt x="8229600" y="13716"/>
                </a:cubicBezTo>
                <a:cubicBezTo>
                  <a:pt x="8075287" y="30482"/>
                  <a:pt x="7821366" y="17278"/>
                  <a:pt x="7626096" y="13716"/>
                </a:cubicBezTo>
                <a:cubicBezTo>
                  <a:pt x="7430826" y="10154"/>
                  <a:pt x="7320004" y="-14241"/>
                  <a:pt x="7022592" y="13716"/>
                </a:cubicBezTo>
                <a:cubicBezTo>
                  <a:pt x="6725180" y="41673"/>
                  <a:pt x="6348804" y="-18597"/>
                  <a:pt x="6172200" y="13716"/>
                </a:cubicBezTo>
                <a:cubicBezTo>
                  <a:pt x="5995596" y="46029"/>
                  <a:pt x="5788102" y="18318"/>
                  <a:pt x="5650992" y="13716"/>
                </a:cubicBezTo>
                <a:cubicBezTo>
                  <a:pt x="5513882" y="9114"/>
                  <a:pt x="5198399" y="24549"/>
                  <a:pt x="4882896" y="13716"/>
                </a:cubicBezTo>
                <a:cubicBezTo>
                  <a:pt x="4567393" y="2883"/>
                  <a:pt x="4557008" y="22393"/>
                  <a:pt x="4443984" y="13716"/>
                </a:cubicBezTo>
                <a:cubicBezTo>
                  <a:pt x="4330960" y="5039"/>
                  <a:pt x="4061674" y="24319"/>
                  <a:pt x="3758184" y="13716"/>
                </a:cubicBezTo>
                <a:cubicBezTo>
                  <a:pt x="3454694" y="3113"/>
                  <a:pt x="3380392" y="14547"/>
                  <a:pt x="3236976" y="13716"/>
                </a:cubicBezTo>
                <a:cubicBezTo>
                  <a:pt x="3093560" y="12885"/>
                  <a:pt x="2632116" y="33035"/>
                  <a:pt x="2386584" y="13716"/>
                </a:cubicBezTo>
                <a:cubicBezTo>
                  <a:pt x="2141052" y="-5603"/>
                  <a:pt x="2110884" y="24205"/>
                  <a:pt x="1947672" y="13716"/>
                </a:cubicBezTo>
                <a:cubicBezTo>
                  <a:pt x="1784460" y="3227"/>
                  <a:pt x="1535467" y="-4111"/>
                  <a:pt x="1261872" y="13716"/>
                </a:cubicBezTo>
                <a:cubicBezTo>
                  <a:pt x="988277" y="31543"/>
                  <a:pt x="1021096" y="5803"/>
                  <a:pt x="822960" y="13716"/>
                </a:cubicBezTo>
                <a:cubicBezTo>
                  <a:pt x="624824" y="21629"/>
                  <a:pt x="298309" y="-3289"/>
                  <a:pt x="0" y="13716"/>
                </a:cubicBezTo>
                <a:cubicBezTo>
                  <a:pt x="52" y="10594"/>
                  <a:pt x="386" y="5364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9E2B2-7B52-9A4C-93E1-18185F9D8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70" y="2410737"/>
            <a:ext cx="5035164" cy="3089379"/>
          </a:xfrm>
        </p:spPr>
        <p:txBody>
          <a:bodyPr anchor="t">
            <a:normAutofit/>
          </a:bodyPr>
          <a:lstStyle/>
          <a:p>
            <a:r>
              <a:rPr lang="en-US" sz="1650" dirty="0"/>
              <a:t>Parquet is column-oriented file format that is MUCH more efficient than CSV for storing tabular data</a:t>
            </a:r>
          </a:p>
          <a:p>
            <a:r>
              <a:rPr lang="en-US" sz="1650" dirty="0"/>
              <a:t>Vs CSV, Parquet is stored in binary representation</a:t>
            </a:r>
          </a:p>
          <a:p>
            <a:pPr lvl="1"/>
            <a:r>
              <a:rPr lang="en-US" sz="1650" dirty="0"/>
              <a:t>Uses less space</a:t>
            </a:r>
          </a:p>
          <a:p>
            <a:pPr lvl="1"/>
            <a:r>
              <a:rPr lang="en-US" sz="1650" dirty="0"/>
              <a:t>Doesn’t require conversion from strings to internal types</a:t>
            </a:r>
          </a:p>
          <a:p>
            <a:pPr lvl="1"/>
            <a:r>
              <a:rPr lang="en-US" sz="1650" dirty="0"/>
              <a:t>Doesn’t require parsing or error detection </a:t>
            </a:r>
          </a:p>
          <a:p>
            <a:pPr lvl="1"/>
            <a:r>
              <a:rPr lang="en-US" sz="1650" dirty="0"/>
              <a:t>Column-oriented, making access to subsets of columns much faster</a:t>
            </a:r>
          </a:p>
          <a:p>
            <a:endParaRPr lang="en-US" sz="1650" dirty="0"/>
          </a:p>
        </p:txBody>
      </p:sp>
      <p:pic>
        <p:nvPicPr>
          <p:cNvPr id="1026" name="Picture 2" descr="Parquet Floors: An Overview and How to Install Them | Philly Floor">
            <a:extLst>
              <a:ext uri="{FF2B5EF4-FFF2-40B4-BE49-F238E27FC236}">
                <a16:creationId xmlns:a16="http://schemas.microsoft.com/office/drawing/2014/main" id="{0E6F2BD1-0087-F34A-BA9A-4A2EDEACC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23568" b="2"/>
          <a:stretch/>
        </p:blipFill>
        <p:spPr bwMode="auto">
          <a:xfrm>
            <a:off x="5756744" y="2427732"/>
            <a:ext cx="2955798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4236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4418-3CE9-3F40-9BC8-C12ED770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Parquet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0405E-2B21-4B47-B2A1-BAB04105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203" y="1883569"/>
            <a:ext cx="8642556" cy="3263504"/>
          </a:xfrm>
        </p:spPr>
        <p:txBody>
          <a:bodyPr/>
          <a:lstStyle/>
          <a:p>
            <a:r>
              <a:rPr lang="en-US" dirty="0"/>
              <a:t>Data is partitioned sets of rows, called “row groups”</a:t>
            </a:r>
          </a:p>
          <a:p>
            <a:r>
              <a:rPr lang="en-US" dirty="0"/>
              <a:t>Within each row group, data from different columns is stored separately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ED03C-7288-DA41-8E6A-D23D6A7603DA}"/>
              </a:ext>
            </a:extLst>
          </p:cNvPr>
          <p:cNvSpPr txBox="1"/>
          <p:nvPr/>
        </p:nvSpPr>
        <p:spPr>
          <a:xfrm>
            <a:off x="4660710" y="4821925"/>
            <a:ext cx="29137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1B153D-281F-E64B-93BF-7A1546298EDF}"/>
              </a:ext>
            </a:extLst>
          </p:cNvPr>
          <p:cNvSpPr txBox="1"/>
          <p:nvPr/>
        </p:nvSpPr>
        <p:spPr>
          <a:xfrm>
            <a:off x="6230202" y="3226843"/>
            <a:ext cx="29137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7AF7D5-64EE-9649-9B33-8162A6E3214E}"/>
              </a:ext>
            </a:extLst>
          </p:cNvPr>
          <p:cNvGrpSpPr/>
          <p:nvPr/>
        </p:nvGrpSpPr>
        <p:grpSpPr>
          <a:xfrm>
            <a:off x="603914" y="2587105"/>
            <a:ext cx="6131257" cy="3634241"/>
            <a:chOff x="805218" y="2306473"/>
            <a:chExt cx="8175009" cy="48456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9417FD-C361-E341-B2D0-A4F793D5C623}"/>
                </a:ext>
              </a:extLst>
            </p:cNvPr>
            <p:cNvSpPr/>
            <p:nvPr/>
          </p:nvSpPr>
          <p:spPr>
            <a:xfrm>
              <a:off x="2020956" y="2882347"/>
              <a:ext cx="6931975" cy="11529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1FC23F-B507-A44A-B019-391DFF591BFE}"/>
                </a:ext>
              </a:extLst>
            </p:cNvPr>
            <p:cNvSpPr/>
            <p:nvPr/>
          </p:nvSpPr>
          <p:spPr>
            <a:xfrm>
              <a:off x="2020956" y="4157868"/>
              <a:ext cx="6945623" cy="11529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422F9E-8CA6-4141-BA9D-CC2921836556}"/>
                </a:ext>
              </a:extLst>
            </p:cNvPr>
            <p:cNvSpPr/>
            <p:nvPr/>
          </p:nvSpPr>
          <p:spPr>
            <a:xfrm>
              <a:off x="2020956" y="5705061"/>
              <a:ext cx="6959271" cy="11529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46F025-70CD-7C45-B976-8B5E7F2B350C}"/>
                </a:ext>
              </a:extLst>
            </p:cNvPr>
            <p:cNvSpPr txBox="1"/>
            <p:nvPr/>
          </p:nvSpPr>
          <p:spPr>
            <a:xfrm>
              <a:off x="805218" y="3002506"/>
              <a:ext cx="95534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Row Group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1085B0-8290-8041-8895-031FEF9A1743}"/>
                </a:ext>
              </a:extLst>
            </p:cNvPr>
            <p:cNvSpPr txBox="1"/>
            <p:nvPr/>
          </p:nvSpPr>
          <p:spPr>
            <a:xfrm>
              <a:off x="821141" y="4246728"/>
              <a:ext cx="955343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Row Group 2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2A9545-D734-7846-84CA-857BE43A8E47}"/>
                </a:ext>
              </a:extLst>
            </p:cNvPr>
            <p:cNvSpPr txBox="1"/>
            <p:nvPr/>
          </p:nvSpPr>
          <p:spPr>
            <a:xfrm>
              <a:off x="866633" y="5875363"/>
              <a:ext cx="104405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Row Group 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7AD06A-D965-C84B-AF4B-B22F08036E6F}"/>
                </a:ext>
              </a:extLst>
            </p:cNvPr>
            <p:cNvSpPr txBox="1"/>
            <p:nvPr/>
          </p:nvSpPr>
          <p:spPr>
            <a:xfrm>
              <a:off x="2088109" y="2906972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5E6639-B099-3343-AA18-7B7C9BD0505F}"/>
                </a:ext>
              </a:extLst>
            </p:cNvPr>
            <p:cNvSpPr txBox="1"/>
            <p:nvPr/>
          </p:nvSpPr>
          <p:spPr>
            <a:xfrm>
              <a:off x="2090383" y="3277736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D54FC1-8CF2-B74D-8C1D-13ED8D13012B}"/>
                </a:ext>
              </a:extLst>
            </p:cNvPr>
            <p:cNvSpPr txBox="1"/>
            <p:nvPr/>
          </p:nvSpPr>
          <p:spPr>
            <a:xfrm>
              <a:off x="2090383" y="3646226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2C842D-E89C-984D-BB40-2129CB433F65}"/>
                </a:ext>
              </a:extLst>
            </p:cNvPr>
            <p:cNvSpPr txBox="1"/>
            <p:nvPr/>
          </p:nvSpPr>
          <p:spPr>
            <a:xfrm>
              <a:off x="4123899" y="2881950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2 Block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1125C7-EB42-6C46-81D5-FDB08E867FBA}"/>
                </a:ext>
              </a:extLst>
            </p:cNvPr>
            <p:cNvSpPr txBox="1"/>
            <p:nvPr/>
          </p:nvSpPr>
          <p:spPr>
            <a:xfrm>
              <a:off x="4126174" y="3252714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2 Block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CA6FB6-4DFC-DF4F-9539-504DA2C77596}"/>
                </a:ext>
              </a:extLst>
            </p:cNvPr>
            <p:cNvSpPr txBox="1"/>
            <p:nvPr/>
          </p:nvSpPr>
          <p:spPr>
            <a:xfrm>
              <a:off x="4126174" y="3621205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2 Block 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C1FA77-FD56-E648-914A-1DD954E0465C}"/>
                </a:ext>
              </a:extLst>
            </p:cNvPr>
            <p:cNvSpPr txBox="1"/>
            <p:nvPr/>
          </p:nvSpPr>
          <p:spPr>
            <a:xfrm>
              <a:off x="6118747" y="2897873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3 Block 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B1C399-FFA1-3046-9059-AEF99683B4D7}"/>
                </a:ext>
              </a:extLst>
            </p:cNvPr>
            <p:cNvSpPr txBox="1"/>
            <p:nvPr/>
          </p:nvSpPr>
          <p:spPr>
            <a:xfrm>
              <a:off x="6121022" y="3268637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3 Block 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DDAE1C-DD80-EA48-B12E-C2D9BB902028}"/>
                </a:ext>
              </a:extLst>
            </p:cNvPr>
            <p:cNvSpPr txBox="1"/>
            <p:nvPr/>
          </p:nvSpPr>
          <p:spPr>
            <a:xfrm>
              <a:off x="2076734" y="4178489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943D66-39DA-A34E-8142-9FCC23E625B1}"/>
                </a:ext>
              </a:extLst>
            </p:cNvPr>
            <p:cNvSpPr txBox="1"/>
            <p:nvPr/>
          </p:nvSpPr>
          <p:spPr>
            <a:xfrm>
              <a:off x="2079009" y="4549253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83CC56-04CF-8143-89C0-C50F7C38F077}"/>
                </a:ext>
              </a:extLst>
            </p:cNvPr>
            <p:cNvSpPr txBox="1"/>
            <p:nvPr/>
          </p:nvSpPr>
          <p:spPr>
            <a:xfrm>
              <a:off x="2079009" y="4917743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42117-37F3-084E-9819-EBB170529B2C}"/>
                </a:ext>
              </a:extLst>
            </p:cNvPr>
            <p:cNvSpPr txBox="1"/>
            <p:nvPr/>
          </p:nvSpPr>
          <p:spPr>
            <a:xfrm>
              <a:off x="4112525" y="4153468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2 Block 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EE9FAF-2399-C94E-9A83-337EBC0F6EDF}"/>
                </a:ext>
              </a:extLst>
            </p:cNvPr>
            <p:cNvSpPr txBox="1"/>
            <p:nvPr/>
          </p:nvSpPr>
          <p:spPr>
            <a:xfrm>
              <a:off x="4114801" y="4524232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2 Block 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146AB32-AC43-6846-89D2-F2F6DBB20405}"/>
                </a:ext>
              </a:extLst>
            </p:cNvPr>
            <p:cNvSpPr txBox="1"/>
            <p:nvPr/>
          </p:nvSpPr>
          <p:spPr>
            <a:xfrm>
              <a:off x="6107372" y="4169390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3 Block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9F10185-33AA-5C42-B4A0-212D0B81D5C5}"/>
                </a:ext>
              </a:extLst>
            </p:cNvPr>
            <p:cNvSpPr txBox="1"/>
            <p:nvPr/>
          </p:nvSpPr>
          <p:spPr>
            <a:xfrm>
              <a:off x="6109648" y="4540154"/>
              <a:ext cx="1473959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3 Block 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24BD065-A398-D340-A685-D934FAE18A2C}"/>
                </a:ext>
              </a:extLst>
            </p:cNvPr>
            <p:cNvSpPr txBox="1"/>
            <p:nvPr/>
          </p:nvSpPr>
          <p:spPr>
            <a:xfrm>
              <a:off x="2065359" y="5735767"/>
              <a:ext cx="1551297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</a:t>
              </a:r>
              <a:r>
                <a:rPr lang="en-US" sz="1350" dirty="0" err="1">
                  <a:solidFill>
                    <a:prstClr val="black"/>
                  </a:solidFill>
                  <a:latin typeface="Calibri" panose="020F0502020204030204"/>
                </a:rPr>
                <a:t>i</a:t>
              </a:r>
              <a:endParaRPr lang="en-US" sz="135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635B48-4FE8-B549-8847-EBD60EA08914}"/>
                </a:ext>
              </a:extLst>
            </p:cNvPr>
            <p:cNvSpPr txBox="1"/>
            <p:nvPr/>
          </p:nvSpPr>
          <p:spPr>
            <a:xfrm>
              <a:off x="2067635" y="6106531"/>
              <a:ext cx="1549023" cy="67710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i+1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C0CD9CA-4419-E044-9420-ED32647310F6}"/>
                </a:ext>
              </a:extLst>
            </p:cNvPr>
            <p:cNvSpPr txBox="1"/>
            <p:nvPr/>
          </p:nvSpPr>
          <p:spPr>
            <a:xfrm>
              <a:off x="2067634" y="6475020"/>
              <a:ext cx="1562669" cy="67710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1 Block i+1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EF47F46-D1F9-6143-A874-B4D42521CA57}"/>
                </a:ext>
              </a:extLst>
            </p:cNvPr>
            <p:cNvSpPr txBox="1"/>
            <p:nvPr/>
          </p:nvSpPr>
          <p:spPr>
            <a:xfrm>
              <a:off x="4101151" y="5710745"/>
              <a:ext cx="1549023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2 Block j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179BE75-23BB-CF40-ADDB-C4CB3C778CB1}"/>
                </a:ext>
              </a:extLst>
            </p:cNvPr>
            <p:cNvSpPr txBox="1"/>
            <p:nvPr/>
          </p:nvSpPr>
          <p:spPr>
            <a:xfrm>
              <a:off x="4103425" y="6081509"/>
              <a:ext cx="1546747" cy="67710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2 Block j+1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1203BC5-E4BB-6848-83B8-D56AA21CA424}"/>
                </a:ext>
              </a:extLst>
            </p:cNvPr>
            <p:cNvSpPr txBox="1"/>
            <p:nvPr/>
          </p:nvSpPr>
          <p:spPr>
            <a:xfrm>
              <a:off x="6095998" y="5726667"/>
              <a:ext cx="1686483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3 Block k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4E08AFE-0D78-FA42-9586-FF833364A173}"/>
                </a:ext>
              </a:extLst>
            </p:cNvPr>
            <p:cNvSpPr txBox="1"/>
            <p:nvPr/>
          </p:nvSpPr>
          <p:spPr>
            <a:xfrm>
              <a:off x="6098272" y="6097431"/>
              <a:ext cx="1686483" cy="40010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Col 3 Block k+1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40FDEA1-98CA-B34D-9903-DCCA21CA0895}"/>
                </a:ext>
              </a:extLst>
            </p:cNvPr>
            <p:cNvSpPr/>
            <p:nvPr/>
          </p:nvSpPr>
          <p:spPr>
            <a:xfrm>
              <a:off x="2023231" y="2306473"/>
              <a:ext cx="6929700" cy="57320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Header:  Offset of start of each row / column group, and ranges of records in each row group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EF00EE4-61D6-C94E-8866-9D6CC34A6B7C}"/>
              </a:ext>
            </a:extLst>
          </p:cNvPr>
          <p:cNvSpPr txBox="1"/>
          <p:nvPr/>
        </p:nvSpPr>
        <p:spPr>
          <a:xfrm>
            <a:off x="6230202" y="4160009"/>
            <a:ext cx="29137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8C5A4D-66E8-6D48-8759-391D3CDF639B}"/>
              </a:ext>
            </a:extLst>
          </p:cNvPr>
          <p:cNvSpPr txBox="1"/>
          <p:nvPr/>
        </p:nvSpPr>
        <p:spPr>
          <a:xfrm>
            <a:off x="6230202" y="5328598"/>
            <a:ext cx="29137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031F884-8877-C749-B7C3-7EEA9A256131}"/>
              </a:ext>
            </a:extLst>
          </p:cNvPr>
          <p:cNvSpPr txBox="1"/>
          <p:nvPr/>
        </p:nvSpPr>
        <p:spPr>
          <a:xfrm>
            <a:off x="7154839" y="2812291"/>
            <a:ext cx="165820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i="1" dirty="0">
                <a:solidFill>
                  <a:srgbClr val="FF0000"/>
                </a:solidFill>
                <a:latin typeface="Calibri" panose="020F0502020204030204"/>
              </a:rPr>
              <a:t>Using header, can efficiently read any subset of columns or rows without scanning whole file (unlike CSV)</a:t>
            </a:r>
          </a:p>
          <a:p>
            <a:pPr defTabSz="685800"/>
            <a:endParaRPr lang="en-US" sz="1350" i="1" dirty="0">
              <a:solidFill>
                <a:srgbClr val="FF0000"/>
              </a:solidFill>
              <a:latin typeface="Calibri" panose="020F0502020204030204"/>
            </a:endParaRPr>
          </a:p>
          <a:p>
            <a:pPr defTabSz="685800"/>
            <a:r>
              <a:rPr lang="en-US" sz="1350" i="1" dirty="0">
                <a:solidFill>
                  <a:srgbClr val="FF0000"/>
                </a:solidFill>
                <a:latin typeface="Calibri" panose="020F0502020204030204"/>
              </a:rPr>
              <a:t>Within a row group, data for each column is stored together</a:t>
            </a:r>
          </a:p>
        </p:txBody>
      </p:sp>
    </p:spTree>
    <p:extLst>
      <p:ext uri="{BB962C8B-B14F-4D97-AF65-F5344CB8AC3E}">
        <p14:creationId xmlns:p14="http://schemas.microsoft.com/office/powerpoint/2010/main" val="29733517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4FDFA-5EBB-8749-9689-FBEBD2BC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 Pushdown w/ Parquet &amp; Pandas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DDD1E-68CC-A746-AFD5-0570A45E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pd.read_parquet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(‘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file.pq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ourier" pitchFamily="2" charset="0"/>
              </a:rPr>
              <a:t>’, columns=[‘Col 1’, ‘Col 2’])</a:t>
            </a:r>
          </a:p>
          <a:p>
            <a:r>
              <a:rPr lang="en-US" dirty="0"/>
              <a:t>Only reads col1 and col2 from disk</a:t>
            </a:r>
          </a:p>
          <a:p>
            <a:r>
              <a:rPr lang="en-US" dirty="0"/>
              <a:t>For a wide dataset saves a ton of I/O</a:t>
            </a:r>
          </a:p>
          <a:p>
            <a:endParaRPr lang="en-US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DBFE429-7FE7-2743-8E68-E5F079AC4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18" y="3433410"/>
            <a:ext cx="4496315" cy="2567340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966576A-E802-D741-9074-7C9F587A2CE6}"/>
              </a:ext>
            </a:extLst>
          </p:cNvPr>
          <p:cNvCxnSpPr/>
          <p:nvPr/>
        </p:nvCxnSpPr>
        <p:spPr>
          <a:xfrm>
            <a:off x="3456803" y="3739463"/>
            <a:ext cx="0" cy="1807176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09242F4-D621-5043-AC3F-AF3865113546}"/>
              </a:ext>
            </a:extLst>
          </p:cNvPr>
          <p:cNvCxnSpPr/>
          <p:nvPr/>
        </p:nvCxnSpPr>
        <p:spPr>
          <a:xfrm>
            <a:off x="4618338" y="3742553"/>
            <a:ext cx="0" cy="1807176"/>
          </a:xfrm>
          <a:prstGeom prst="line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65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36461-21C5-03CD-3E42-5C9C1995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Warehouse: TPC-H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B03FA2-EEBD-5913-F7DE-200E69A80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778" y="1593795"/>
            <a:ext cx="6344433" cy="359766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1265B9-869D-EDE9-02A7-6F4561D39C3D}"/>
              </a:ext>
            </a:extLst>
          </p:cNvPr>
          <p:cNvSpPr txBox="1"/>
          <p:nvPr/>
        </p:nvSpPr>
        <p:spPr>
          <a:xfrm>
            <a:off x="237995" y="5398718"/>
            <a:ext cx="831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use through </a:t>
            </a:r>
            <a:r>
              <a:rPr lang="en-US" dirty="0" err="1"/>
              <a:t>lineitem_orders</a:t>
            </a:r>
            <a:r>
              <a:rPr lang="en-US" dirty="0"/>
              <a:t> – I.e., products purchased by day, or by customer 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A4FC2B-7990-CBCB-22F3-4FDB6C10D055}"/>
              </a:ext>
            </a:extLst>
          </p:cNvPr>
          <p:cNvSpPr txBox="1"/>
          <p:nvPr/>
        </p:nvSpPr>
        <p:spPr>
          <a:xfrm>
            <a:off x="3092711" y="6060142"/>
            <a:ext cx="374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“star schema”</a:t>
            </a:r>
          </a:p>
        </p:txBody>
      </p:sp>
    </p:spTree>
    <p:extLst>
      <p:ext uri="{BB962C8B-B14F-4D97-AF65-F5344CB8AC3E}">
        <p14:creationId xmlns:p14="http://schemas.microsoft.com/office/powerpoint/2010/main" val="4966543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34F7-19C8-9542-B53B-E64FE01C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Measurement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B1419E-40FB-424A-AC48-DF5DC58E7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67" y="2552234"/>
            <a:ext cx="7886700" cy="22227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94C7C0-22E9-054A-BEF4-6CBA40C08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974"/>
          <a:stretch/>
        </p:blipFill>
        <p:spPr>
          <a:xfrm>
            <a:off x="369416" y="4951070"/>
            <a:ext cx="5124450" cy="7716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3C2EBF-4D60-774D-A2F3-1E18D44865D6}"/>
              </a:ext>
            </a:extLst>
          </p:cNvPr>
          <p:cNvSpPr txBox="1"/>
          <p:nvPr/>
        </p:nvSpPr>
        <p:spPr>
          <a:xfrm>
            <a:off x="5949780" y="5231543"/>
            <a:ext cx="234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47x speedup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B1DE7D-4A1A-9943-A136-34D0C9FD7415}"/>
              </a:ext>
            </a:extLst>
          </p:cNvPr>
          <p:cNvSpPr txBox="1">
            <a:spLocks/>
          </p:cNvSpPr>
          <p:nvPr/>
        </p:nvSpPr>
        <p:spPr>
          <a:xfrm>
            <a:off x="498905" y="1994780"/>
            <a:ext cx="7886700" cy="4564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Compare reading CSV to parquet to just columns we need</a:t>
            </a:r>
          </a:p>
        </p:txBody>
      </p:sp>
    </p:spTree>
    <p:extLst>
      <p:ext uri="{BB962C8B-B14F-4D97-AF65-F5344CB8AC3E}">
        <p14:creationId xmlns:p14="http://schemas.microsoft.com/office/powerpoint/2010/main" val="21590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98BC7-393F-5B4E-B833-4EDFA747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 Parquet?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48989-6FE2-1348-A574-3E70FEB39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always be more efficient than CSV</a:t>
            </a:r>
          </a:p>
          <a:p>
            <a:r>
              <a:rPr lang="en-US" dirty="0"/>
              <a:t>Converting from Parquet to CSV takes time, so only makes sense to do so if working repeatedly with a file</a:t>
            </a:r>
          </a:p>
          <a:p>
            <a:r>
              <a:rPr lang="en-US" dirty="0"/>
              <a:t>Parquet requires a library to access/read it, whereas many tools can work with CSV</a:t>
            </a:r>
          </a:p>
          <a:p>
            <a:r>
              <a:rPr lang="en-US" dirty="0"/>
              <a:t>Because CSV is text, it can have mixed types in columns, or other inconsistencies</a:t>
            </a:r>
          </a:p>
          <a:p>
            <a:pPr lvl="1"/>
            <a:r>
              <a:rPr lang="en-US" dirty="0"/>
              <a:t>May be useful sometimes, but also very annoying!</a:t>
            </a:r>
          </a:p>
          <a:p>
            <a:pPr lvl="1"/>
            <a:r>
              <a:rPr lang="en-US" dirty="0"/>
              <a:t>Parquet does not support mixed types in a column</a:t>
            </a:r>
          </a:p>
        </p:txBody>
      </p:sp>
    </p:spTree>
    <p:extLst>
      <p:ext uri="{BB962C8B-B14F-4D97-AF65-F5344CB8AC3E}">
        <p14:creationId xmlns:p14="http://schemas.microsoft.com/office/powerpoint/2010/main" val="3185515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82BA-86C2-951D-5C48-37480A05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06D5B-E6ED-063E-6006-BE4F090B6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Column oriented databases are a different way to “linearize” data to disk than the row-oriented representation we have studied</a:t>
            </a:r>
          </a:p>
          <a:p>
            <a:endParaRPr lang="en-US" dirty="0"/>
          </a:p>
          <a:p>
            <a:r>
              <a:rPr lang="en-US" dirty="0"/>
              <a:t>A good fit for “warehousing” workloads that mostly read many records of a few tables</a:t>
            </a:r>
          </a:p>
          <a:p>
            <a:endParaRPr lang="en-US" dirty="0"/>
          </a:p>
          <a:p>
            <a:r>
              <a:rPr lang="en-US" dirty="0"/>
              <a:t>C-Store system implements many additional ideas:</a:t>
            </a:r>
          </a:p>
          <a:p>
            <a:pPr lvl="1"/>
            <a:r>
              <a:rPr lang="en-US" dirty="0"/>
              <a:t>“Late materialization” execution</a:t>
            </a:r>
          </a:p>
          <a:p>
            <a:pPr lvl="1"/>
            <a:r>
              <a:rPr lang="en-US" dirty="0"/>
              <a:t>Column-specific compression and direct execution on compressed data</a:t>
            </a:r>
          </a:p>
          <a:p>
            <a:pPr lvl="1"/>
            <a:r>
              <a:rPr lang="en-US" dirty="0"/>
              <a:t>Read/write optimized stores</a:t>
            </a:r>
          </a:p>
          <a:p>
            <a:pPr lvl="1"/>
            <a:endParaRPr lang="en-US" dirty="0"/>
          </a:p>
          <a:p>
            <a:r>
              <a:rPr lang="en-US" dirty="0"/>
              <a:t>Ideas have found their way into many modern systems and libraries, e.g., Parquet</a:t>
            </a:r>
          </a:p>
        </p:txBody>
      </p:sp>
    </p:spTree>
    <p:extLst>
      <p:ext uri="{BB962C8B-B14F-4D97-AF65-F5344CB8AC3E}">
        <p14:creationId xmlns:p14="http://schemas.microsoft.com/office/powerpoint/2010/main" val="246397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  <a:solidFill>
            <a:srgbClr val="595959"/>
          </a:solidFill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How Long Does a Scan Take?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3190"/>
            <a:ext cx="8229600" cy="11078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Time proportional to amount of data read</a:t>
            </a:r>
          </a:p>
          <a:p>
            <a:r>
              <a:rPr lang="en-US" dirty="0"/>
              <a:t>Example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1955800" y="3262916"/>
          <a:ext cx="6731000" cy="365125"/>
        </p:xfrm>
        <a:graphic>
          <a:graphicData uri="http://schemas.openxmlformats.org/drawingml/2006/table">
            <a:tbl>
              <a:tblPr/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25"/>
          <p:cNvGraphicFramePr>
            <a:graphicFrameLocks noGrp="1"/>
          </p:cNvGraphicFramePr>
          <p:nvPr/>
        </p:nvGraphicFramePr>
        <p:xfrm>
          <a:off x="1955800" y="3656616"/>
          <a:ext cx="6731000" cy="365125"/>
        </p:xfrm>
        <a:graphic>
          <a:graphicData uri="http://schemas.openxmlformats.org/drawingml/2006/table">
            <a:tbl>
              <a:tblPr/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10,000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7"/>
          <p:cNvGraphicFramePr>
            <a:graphicFrameLocks noGrp="1"/>
          </p:cNvGraphicFramePr>
          <p:nvPr/>
        </p:nvGraphicFramePr>
        <p:xfrm>
          <a:off x="1955800" y="4050316"/>
          <a:ext cx="6731000" cy="365125"/>
        </p:xfrm>
        <a:graphic>
          <a:graphicData uri="http://schemas.openxmlformats.org/drawingml/2006/table">
            <a:tbl>
              <a:tblPr/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30.78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12,500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69"/>
          <p:cNvGraphicFramePr>
            <a:graphicFrameLocks noGrp="1"/>
          </p:cNvGraphicFramePr>
          <p:nvPr/>
        </p:nvGraphicFramePr>
        <p:xfrm>
          <a:off x="1955800" y="4444016"/>
          <a:ext cx="6731000" cy="365125"/>
        </p:xfrm>
        <a:graphic>
          <a:graphicData uri="http://schemas.openxmlformats.org/drawingml/2006/table">
            <a:tbl>
              <a:tblPr/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7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AAPL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93.24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NQDS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91"/>
          <p:cNvSpPr>
            <a:spLocks/>
          </p:cNvSpPr>
          <p:nvPr/>
        </p:nvSpPr>
        <p:spPr bwMode="auto">
          <a:xfrm>
            <a:off x="3378925" y="2293937"/>
            <a:ext cx="3961426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300" b="1" dirty="0">
                <a:solidFill>
                  <a:srgbClr val="837E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“Row” Representation</a:t>
            </a:r>
          </a:p>
          <a:p>
            <a:endParaRPr lang="en-US" sz="1700" b="1" dirty="0">
              <a:solidFill>
                <a:prstClr val="black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9" name="Line 92"/>
          <p:cNvSpPr>
            <a:spLocks noChangeShapeType="1"/>
          </p:cNvSpPr>
          <p:nvPr/>
        </p:nvSpPr>
        <p:spPr bwMode="auto">
          <a:xfrm rot="10800000">
            <a:off x="1308100" y="3440716"/>
            <a:ext cx="660400" cy="0"/>
          </a:xfrm>
          <a:prstGeom prst="line">
            <a:avLst/>
          </a:prstGeom>
          <a:noFill/>
          <a:ln w="76200" cap="flat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0" name="Line 93"/>
          <p:cNvSpPr>
            <a:spLocks noChangeShapeType="1"/>
          </p:cNvSpPr>
          <p:nvPr/>
        </p:nvSpPr>
        <p:spPr bwMode="auto">
          <a:xfrm rot="10800000">
            <a:off x="1282700" y="4621816"/>
            <a:ext cx="660400" cy="0"/>
          </a:xfrm>
          <a:prstGeom prst="line">
            <a:avLst/>
          </a:prstGeom>
          <a:noFill/>
          <a:ln w="76200" cap="flat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1" name="Line 94"/>
          <p:cNvSpPr>
            <a:spLocks noChangeShapeType="1"/>
          </p:cNvSpPr>
          <p:nvPr/>
        </p:nvSpPr>
        <p:spPr bwMode="auto">
          <a:xfrm rot="10800000">
            <a:off x="1308100" y="3834416"/>
            <a:ext cx="660400" cy="0"/>
          </a:xfrm>
          <a:prstGeom prst="line">
            <a:avLst/>
          </a:prstGeom>
          <a:noFill/>
          <a:ln w="76200" cap="flat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2" name="Line 95"/>
          <p:cNvSpPr>
            <a:spLocks noChangeShapeType="1"/>
          </p:cNvSpPr>
          <p:nvPr/>
        </p:nvSpPr>
        <p:spPr bwMode="auto">
          <a:xfrm rot="10800000">
            <a:off x="1308100" y="4278916"/>
            <a:ext cx="660400" cy="0"/>
          </a:xfrm>
          <a:prstGeom prst="line">
            <a:avLst/>
          </a:prstGeom>
          <a:noFill/>
          <a:ln w="76200" cap="flat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862" y="4911176"/>
            <a:ext cx="8575938" cy="18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prstClr val="black"/>
                </a:solidFill>
                <a:sym typeface="Chalkboard" charset="0"/>
              </a:rPr>
              <a:t>Even though we only need </a:t>
            </a:r>
            <a:r>
              <a:rPr lang="en-US" i="1" dirty="0">
                <a:solidFill>
                  <a:prstClr val="black"/>
                </a:solidFill>
                <a:sym typeface="Chalkboard" charset="0"/>
              </a:rPr>
              <a:t>price</a:t>
            </a:r>
            <a:r>
              <a:rPr lang="en-US" dirty="0">
                <a:solidFill>
                  <a:prstClr val="black"/>
                </a:solidFill>
                <a:sym typeface="Chalkboard" charset="0"/>
              </a:rPr>
              <a:t>, </a:t>
            </a:r>
            <a:r>
              <a:rPr lang="en-US" i="1" dirty="0">
                <a:solidFill>
                  <a:prstClr val="black"/>
                </a:solidFill>
                <a:sym typeface="Chalkboard" charset="0"/>
              </a:rPr>
              <a:t>date</a:t>
            </a:r>
            <a:r>
              <a:rPr lang="en-US" dirty="0">
                <a:solidFill>
                  <a:prstClr val="black"/>
                </a:solidFill>
                <a:sym typeface="Chalkboard" charset="0"/>
              </a:rPr>
              <a:t> and </a:t>
            </a:r>
            <a:r>
              <a:rPr lang="en-US" i="1" dirty="0">
                <a:solidFill>
                  <a:prstClr val="black"/>
                </a:solidFill>
                <a:sym typeface="Chalkboard" charset="0"/>
              </a:rPr>
              <a:t>symbol</a:t>
            </a:r>
            <a:r>
              <a:rPr lang="en-US" dirty="0">
                <a:solidFill>
                  <a:prstClr val="black"/>
                </a:solidFill>
                <a:sym typeface="Chalkboard" charset="0"/>
              </a:rPr>
              <a:t>, if data is on disk, must scan over all columns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5" name="Rectangle 191"/>
          <p:cNvSpPr>
            <a:spLocks/>
          </p:cNvSpPr>
          <p:nvPr/>
        </p:nvSpPr>
        <p:spPr bwMode="auto">
          <a:xfrm>
            <a:off x="110862" y="968202"/>
            <a:ext cx="9063740" cy="702756"/>
          </a:xfrm>
          <a:prstGeom prst="rect">
            <a:avLst/>
          </a:prstGeom>
          <a:noFill/>
          <a:ln w="38100" cap="flat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63500" dist="25399" dir="2700000" algn="ctr" rotWithShape="0">
              <a:schemeClr val="bg2">
                <a:alpha val="70000"/>
              </a:schemeClr>
            </a:outerShdw>
          </a:effectLst>
        </p:spPr>
        <p:txBody>
          <a:bodyPr wrap="square" lIns="0" tIns="0" rIns="0" bIns="0" anchor="ctr">
            <a:spAutoFit/>
          </a:bodyPr>
          <a:lstStyle/>
          <a:p>
            <a:pPr marL="355600">
              <a:spcBef>
                <a:spcPts val="1100"/>
              </a:spcBef>
            </a:pPr>
            <a:r>
              <a:rPr 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urier New" charset="0"/>
                <a:ea typeface="ＭＳ Ｐゴシック" charset="0"/>
                <a:cs typeface="Courier New" charset="0"/>
                <a:sym typeface="Courier New" charset="0"/>
              </a:rPr>
              <a:t>SELECT </a:t>
            </a:r>
            <a:r>
              <a:rPr lang="en-US" sz="2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ourier New" charset="0"/>
                <a:ea typeface="ＭＳ Ｐゴシック" charset="0"/>
                <a:cs typeface="Courier New" charset="0"/>
                <a:sym typeface="Courier New" charset="0"/>
              </a:rPr>
              <a:t>avg</a:t>
            </a:r>
            <a:r>
              <a:rPr 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urier New" charset="0"/>
                <a:ea typeface="ＭＳ Ｐゴシック" charset="0"/>
                <a:cs typeface="Courier New" charset="0"/>
                <a:sym typeface="Courier New" charset="0"/>
              </a:rPr>
              <a:t>(price) FROM </a:t>
            </a:r>
            <a:r>
              <a:rPr lang="en-US" sz="2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Courier New" charset="0"/>
                <a:ea typeface="ＭＳ Ｐゴシック" charset="0"/>
                <a:cs typeface="Courier New" charset="0"/>
                <a:sym typeface="Courier New" charset="0"/>
              </a:rPr>
              <a:t>tickstore</a:t>
            </a:r>
            <a:r>
              <a:rPr 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urier New" charset="0"/>
                <a:ea typeface="ＭＳ Ｐゴシック" charset="0"/>
                <a:cs typeface="Courier New" charset="0"/>
                <a:sym typeface="Courier New" charset="0"/>
              </a:rPr>
              <a:t>  WHERE symbol = </a:t>
            </a:r>
            <a:r>
              <a:rPr lang="ja-JP" alt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Courier New" charset="0"/>
                <a:sym typeface="Courier New" charset="0"/>
              </a:rPr>
              <a:t>‘</a:t>
            </a:r>
            <a:r>
              <a:rPr 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urier New" charset="0"/>
                <a:ea typeface="ＭＳ Ｐゴシック" charset="0"/>
                <a:cs typeface="Courier New" charset="0"/>
                <a:sym typeface="Courier New" charset="0"/>
              </a:rPr>
              <a:t>GM</a:t>
            </a:r>
            <a:r>
              <a:rPr lang="ja-JP" alt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Courier New" charset="0"/>
                <a:sym typeface="Courier New" charset="0"/>
              </a:rPr>
              <a:t>’</a:t>
            </a:r>
            <a:r>
              <a:rPr 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urier New" charset="0"/>
                <a:ea typeface="ＭＳ Ｐゴシック" charset="0"/>
                <a:cs typeface="Courier New" charset="0"/>
                <a:sym typeface="Courier New" charset="0"/>
              </a:rPr>
              <a:t> and date = </a:t>
            </a:r>
            <a:r>
              <a:rPr lang="ja-JP" alt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Courier New" charset="0"/>
                <a:sym typeface="Courier New" charset="0"/>
              </a:rPr>
              <a:t>‘</a:t>
            </a:r>
            <a:r>
              <a:rPr 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ourier New" charset="0"/>
                <a:ea typeface="ＭＳ Ｐゴシック" charset="0"/>
                <a:cs typeface="Courier New" charset="0"/>
                <a:sym typeface="Courier New" charset="0"/>
              </a:rPr>
              <a:t>1/17/2007</a:t>
            </a:r>
            <a:r>
              <a:rPr lang="ja-JP" altLang="en-US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Courier New" charset="0"/>
                <a:sym typeface="Courier New" charset="0"/>
              </a:rPr>
              <a:t>’</a:t>
            </a:r>
            <a:endParaRPr lang="en-US" sz="2200" b="1" dirty="0">
              <a:solidFill>
                <a:prstClr val="black">
                  <a:lumMod val="65000"/>
                  <a:lumOff val="35000"/>
                </a:prstClr>
              </a:solidFill>
              <a:latin typeface="Courier New" charset="0"/>
              <a:ea typeface="ＭＳ Ｐゴシック" charset="0"/>
              <a:cs typeface="Courier New" charset="0"/>
              <a:sym typeface="Courier New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308368" y="2893584"/>
            <a:ext cx="5993529" cy="370717"/>
            <a:chOff x="2308368" y="2893584"/>
            <a:chExt cx="5993529" cy="370717"/>
          </a:xfrm>
        </p:grpSpPr>
        <p:sp>
          <p:nvSpPr>
            <p:cNvPr id="16" name="Rectangle 15"/>
            <p:cNvSpPr/>
            <p:nvPr/>
          </p:nvSpPr>
          <p:spPr>
            <a:xfrm>
              <a:off x="3590181" y="2893584"/>
              <a:ext cx="6545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  <a:sym typeface="Chalkboard" charset="0"/>
                </a:rPr>
                <a:t>price</a:t>
              </a:r>
              <a:endParaRPr lang="en-US" dirty="0">
                <a:solidFill>
                  <a:prstClr val="black"/>
                </a:solidFill>
                <a:sym typeface="Chalkboard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90123" y="2893584"/>
              <a:ext cx="9814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  <a:sym typeface="Chalkboard" charset="0"/>
                </a:rPr>
                <a:t>quantity</a:t>
              </a:r>
              <a:endParaRPr lang="en-US" dirty="0">
                <a:solidFill>
                  <a:prstClr val="black"/>
                </a:solidFill>
                <a:sym typeface="Chalkboard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127151" y="2894969"/>
              <a:ext cx="1088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  <a:sym typeface="Chalkboard" charset="0"/>
                </a:rPr>
                <a:t>exchange</a:t>
              </a:r>
              <a:endParaRPr lang="en-US" dirty="0">
                <a:solidFill>
                  <a:prstClr val="black"/>
                </a:solidFill>
                <a:sym typeface="Chalkboard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79473" y="2893584"/>
              <a:ext cx="6224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  <a:sym typeface="Chalkboard" charset="0"/>
                </a:rPr>
                <a:t>date</a:t>
              </a:r>
              <a:endParaRPr lang="en-US" dirty="0">
                <a:solidFill>
                  <a:prstClr val="black"/>
                </a:solidFill>
                <a:sym typeface="Chalkboard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08368" y="2893584"/>
              <a:ext cx="877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prstClr val="black"/>
                  </a:solidFill>
                  <a:sym typeface="Chalkboard" charset="0"/>
                </a:rPr>
                <a:t>symbol</a:t>
              </a:r>
              <a:endParaRPr lang="en-US" dirty="0">
                <a:solidFill>
                  <a:prstClr val="black"/>
                </a:solidFill>
                <a:sym typeface="Chalkboard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659077" y="25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48615" y="25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36885" y="1523999"/>
            <a:ext cx="4440115" cy="451338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sym typeface="Chalkboard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2438400"/>
            <a:ext cx="2705100" cy="26924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89071" y="1608131"/>
            <a:ext cx="3839411" cy="3984334"/>
            <a:chOff x="2189071" y="1608131"/>
            <a:chExt cx="3839411" cy="3984334"/>
          </a:xfrm>
        </p:grpSpPr>
        <p:sp>
          <p:nvSpPr>
            <p:cNvPr id="27" name="TextBox 26"/>
            <p:cNvSpPr txBox="1"/>
            <p:nvPr/>
          </p:nvSpPr>
          <p:spPr>
            <a:xfrm>
              <a:off x="3428865" y="5130800"/>
              <a:ext cx="2599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sym typeface="Chalkboard" charset="0"/>
                </a:rPr>
                <a:t>Magnetic Disk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64689" y="3622301"/>
              <a:ext cx="1143000" cy="5588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85289" y="4041401"/>
              <a:ext cx="558800" cy="2794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89071" y="1608131"/>
              <a:ext cx="1460500" cy="1879600"/>
            </a:xfrm>
            <a:prstGeom prst="rect">
              <a:avLst/>
            </a:prstGeom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2EA5EEA-8269-7244-F654-54DD950AAA3D}"/>
              </a:ext>
            </a:extLst>
          </p:cNvPr>
          <p:cNvSpPr txBox="1">
            <a:spLocks/>
          </p:cNvSpPr>
          <p:nvPr/>
        </p:nvSpPr>
        <p:spPr>
          <a:xfrm>
            <a:off x="110862" y="5874631"/>
            <a:ext cx="8575938" cy="18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prstClr val="black"/>
                </a:solidFill>
                <a:sym typeface="Chalkboard" charset="0"/>
              </a:rPr>
              <a:t>Memory and SSD also transfer a block at a time, so same issue arises. 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prstClr val="black"/>
              </a:solidFill>
              <a:sym typeface="Chalkboard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7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9034"/>
    </mc:Choice>
    <mc:Fallback xmlns="">
      <p:transition advTm="4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nimBg="1"/>
      <p:bldP spid="10" grpId="0" animBg="1"/>
      <p:bldP spid="11" grpId="0" animBg="1"/>
      <p:bldP spid="12" grpId="0" animBg="1"/>
      <p:bldP spid="14" grpId="0" build="p" bldLvl="2"/>
      <p:bldP spid="15" grpId="0"/>
      <p:bldP spid="25" grpId="0" animBg="1"/>
      <p:bldP spid="25" grpId="1" animBg="1"/>
      <p:bldP spid="1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576" y="0"/>
            <a:ext cx="9169575" cy="1143000"/>
          </a:xfrm>
          <a:solidFill>
            <a:srgbClr val="595959"/>
          </a:solidFill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Column Representation Reduces Scan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30" y="1340117"/>
            <a:ext cx="8372469" cy="939517"/>
          </a:xfrm>
        </p:spPr>
        <p:txBody>
          <a:bodyPr/>
          <a:lstStyle/>
          <a:p>
            <a:r>
              <a:rPr lang="en-US" dirty="0"/>
              <a:t>Idea:  Store each column in a separate file</a:t>
            </a:r>
          </a:p>
        </p:txBody>
      </p:sp>
      <p:graphicFrame>
        <p:nvGraphicFramePr>
          <p:cNvPr id="5" name="Group 97"/>
          <p:cNvGraphicFramePr>
            <a:graphicFrameLocks noGrp="1"/>
          </p:cNvGraphicFramePr>
          <p:nvPr/>
        </p:nvGraphicFramePr>
        <p:xfrm>
          <a:off x="3302001" y="2530784"/>
          <a:ext cx="1300162" cy="1460500"/>
        </p:xfrm>
        <a:graphic>
          <a:graphicData uri="http://schemas.openxmlformats.org/drawingml/2006/table">
            <a:tbl>
              <a:tblPr/>
              <a:tblGrid>
                <a:gridCol w="1300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30.78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93.24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Group 115"/>
          <p:cNvGraphicFramePr>
            <a:graphicFrameLocks noGrp="1"/>
          </p:cNvGraphicFramePr>
          <p:nvPr/>
        </p:nvGraphicFramePr>
        <p:xfrm>
          <a:off x="1970088" y="2530784"/>
          <a:ext cx="1298575" cy="1460500"/>
        </p:xfrm>
        <a:graphic>
          <a:graphicData uri="http://schemas.openxmlformats.org/drawingml/2006/table">
            <a:tbl>
              <a:tblPr/>
              <a:tblGrid>
                <a:gridCol w="1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GM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AAPL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Group 133"/>
          <p:cNvGraphicFramePr>
            <a:graphicFrameLocks noGrp="1"/>
          </p:cNvGraphicFramePr>
          <p:nvPr/>
        </p:nvGraphicFramePr>
        <p:xfrm>
          <a:off x="4649788" y="2530784"/>
          <a:ext cx="1377950" cy="1460500"/>
        </p:xfrm>
        <a:graphic>
          <a:graphicData uri="http://schemas.openxmlformats.org/drawingml/2006/table">
            <a:tbl>
              <a:tblPr/>
              <a:tblGrid>
                <a:gridCol w="13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10,000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12,500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9,000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Group 151"/>
          <p:cNvGraphicFramePr>
            <a:graphicFrameLocks noGrp="1"/>
          </p:cNvGraphicFramePr>
          <p:nvPr/>
        </p:nvGraphicFramePr>
        <p:xfrm>
          <a:off x="6059488" y="2530784"/>
          <a:ext cx="1377950" cy="1460500"/>
        </p:xfrm>
        <a:graphic>
          <a:graphicData uri="http://schemas.openxmlformats.org/drawingml/2006/table">
            <a:tbl>
              <a:tblPr/>
              <a:tblGrid>
                <a:gridCol w="13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NYSE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NQDS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4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Group 169"/>
          <p:cNvGraphicFramePr>
            <a:graphicFrameLocks noGrp="1"/>
          </p:cNvGraphicFramePr>
          <p:nvPr/>
        </p:nvGraphicFramePr>
        <p:xfrm>
          <a:off x="7469188" y="2530784"/>
          <a:ext cx="1377950" cy="1460500"/>
        </p:xfrm>
        <a:graphic>
          <a:graphicData uri="http://schemas.openxmlformats.org/drawingml/2006/table">
            <a:tbl>
              <a:tblPr/>
              <a:tblGrid>
                <a:gridCol w="13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6000"/>
                        <a:buFontTx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ヒラギノ角ゴ ProN W6" charset="0"/>
                          <a:cs typeface="Helvetica" charset="0"/>
                          <a:sym typeface="Helvetica" charset="0"/>
                        </a:rPr>
                        <a:t>1/17/2007</a:t>
                      </a:r>
                    </a:p>
                  </a:txBody>
                  <a:tcPr marL="0" marR="0" marT="0" marB="0" horzOverflow="overflow">
                    <a:lnL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0">
                      <a:blip r:embed="rId3">
                        <a:alphaModFix amt="95000"/>
                      </a:blip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187"/>
          <p:cNvSpPr>
            <a:spLocks/>
          </p:cNvSpPr>
          <p:nvPr/>
        </p:nvSpPr>
        <p:spPr bwMode="auto">
          <a:xfrm>
            <a:off x="4162593" y="1835429"/>
            <a:ext cx="373029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300" b="1" dirty="0">
                <a:solidFill>
                  <a:srgbClr val="837EFF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Column Representation</a:t>
            </a:r>
          </a:p>
          <a:p>
            <a:endParaRPr lang="en-US" sz="1700" b="1" dirty="0">
              <a:solidFill>
                <a:prstClr val="black"/>
              </a:solidFill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11" name="Line 188"/>
          <p:cNvSpPr>
            <a:spLocks noChangeShapeType="1"/>
          </p:cNvSpPr>
          <p:nvPr/>
        </p:nvSpPr>
        <p:spPr bwMode="auto">
          <a:xfrm rot="10800000">
            <a:off x="1320801" y="3267384"/>
            <a:ext cx="1982787" cy="0"/>
          </a:xfrm>
          <a:prstGeom prst="line">
            <a:avLst/>
          </a:prstGeom>
          <a:noFill/>
          <a:ln w="76200" cap="flat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2" name="Line 189"/>
          <p:cNvSpPr>
            <a:spLocks noChangeShapeType="1"/>
          </p:cNvSpPr>
          <p:nvPr/>
        </p:nvSpPr>
        <p:spPr bwMode="auto">
          <a:xfrm rot="10800000">
            <a:off x="1322388" y="3661084"/>
            <a:ext cx="6159500" cy="0"/>
          </a:xfrm>
          <a:prstGeom prst="line">
            <a:avLst/>
          </a:prstGeom>
          <a:noFill/>
          <a:ln w="76200" cap="flat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3" name="Rectangle 190"/>
          <p:cNvSpPr>
            <a:spLocks/>
          </p:cNvSpPr>
          <p:nvPr/>
        </p:nvSpPr>
        <p:spPr bwMode="auto">
          <a:xfrm>
            <a:off x="181859" y="2805281"/>
            <a:ext cx="1587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b="1" dirty="0">
                <a:solidFill>
                  <a:prstClr val="black"/>
                </a:solidFill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Reads Just 3 Columns</a:t>
            </a:r>
          </a:p>
        </p:txBody>
      </p:sp>
      <p:sp>
        <p:nvSpPr>
          <p:cNvPr id="14" name="Line 192"/>
          <p:cNvSpPr>
            <a:spLocks noChangeShapeType="1"/>
          </p:cNvSpPr>
          <p:nvPr/>
        </p:nvSpPr>
        <p:spPr bwMode="auto">
          <a:xfrm rot="10800000">
            <a:off x="1309688" y="2543484"/>
            <a:ext cx="660400" cy="0"/>
          </a:xfrm>
          <a:prstGeom prst="line">
            <a:avLst/>
          </a:prstGeom>
          <a:noFill/>
          <a:ln w="76200" cap="flat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5" name="Rectangle 193"/>
          <p:cNvSpPr>
            <a:spLocks/>
          </p:cNvSpPr>
          <p:nvPr/>
        </p:nvSpPr>
        <p:spPr bwMode="auto">
          <a:xfrm>
            <a:off x="1970088" y="2530784"/>
            <a:ext cx="1308100" cy="1460500"/>
          </a:xfrm>
          <a:prstGeom prst="rect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6" name="Rectangle 194"/>
          <p:cNvSpPr>
            <a:spLocks/>
          </p:cNvSpPr>
          <p:nvPr/>
        </p:nvSpPr>
        <p:spPr bwMode="auto">
          <a:xfrm>
            <a:off x="3290888" y="2530784"/>
            <a:ext cx="1308100" cy="1460500"/>
          </a:xfrm>
          <a:prstGeom prst="rect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7" name="Rectangle 195"/>
          <p:cNvSpPr>
            <a:spLocks/>
          </p:cNvSpPr>
          <p:nvPr/>
        </p:nvSpPr>
        <p:spPr bwMode="auto">
          <a:xfrm>
            <a:off x="7456488" y="2530784"/>
            <a:ext cx="1384300" cy="1460500"/>
          </a:xfrm>
          <a:prstGeom prst="rect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9875" y="4244780"/>
            <a:ext cx="9141417" cy="185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>
                <a:solidFill>
                  <a:prstClr val="black"/>
                </a:solidFill>
                <a:sym typeface="Chalkboard" charset="0"/>
              </a:rPr>
              <a:t>Assuming each column is same size, reduces bytes read from disk by factor of 3/5</a:t>
            </a:r>
          </a:p>
          <a:p>
            <a:pPr marL="0" indent="0">
              <a:buFont typeface="Arial"/>
              <a:buNone/>
            </a:pPr>
            <a:endParaRPr lang="en-US" sz="2800" b="1" dirty="0">
              <a:solidFill>
                <a:prstClr val="black"/>
              </a:solidFill>
              <a:sym typeface="Chalkboard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4987" y="5486400"/>
            <a:ext cx="9019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sym typeface="Wingdings"/>
              </a:rPr>
              <a:t>In reality, databases are often 100’s of columns</a:t>
            </a:r>
            <a:endParaRPr lang="en-US" sz="2800" dirty="0">
              <a:solidFill>
                <a:prstClr val="black"/>
              </a:solidFill>
              <a:sym typeface="Chalkboard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76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410"/>
    </mc:Choice>
    <mc:Fallback xmlns="">
      <p:transition advTm="5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 animBg="1"/>
      <p:bldP spid="12" grpId="0" animBg="1"/>
      <p:bldP spid="13" grpId="0" autoUpdateAnimBg="0"/>
      <p:bldP spid="14" grpId="0" animBg="1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4|5.3|0.7|0.6|0.5|10|5|6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6.3|8.3|2|4|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2|0.6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1|28.2|1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2.2|3.2|9.3|12.7|5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0.6|23.1|28.2|6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3|53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.9|5.8|8.3|20.1|35.3|11.6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E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1|0.5|0.5|0.7|0.7|3.8|0.9|1.5|1.4|7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8.1|14.9|2.7|2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E6|21.4|10.6|4|16.4|12.2|1.6|7.8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6|1.8|4.6|0.5|0.5|0.5|0.2|3.5|0.8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2.4|5.4|2.8|3.5|2.3|14.3|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4.7|14.3|11.5|2.8|2.2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9|23.9|12.9|30.5|7.6|0.8|4.8|4.6|3.8|0.6|0.5|7.2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">
  <a:themeElements>
    <a:clrScheme name="Custom 20">
      <a:dk1>
        <a:srgbClr val="000000"/>
      </a:dk1>
      <a:lt1>
        <a:srgbClr val="0C109A"/>
      </a:lt1>
      <a:dk2>
        <a:srgbClr val="000000"/>
      </a:dk2>
      <a:lt2>
        <a:srgbClr val="000000"/>
      </a:lt2>
      <a:accent1>
        <a:srgbClr val="242A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D2D8F2"/>
      </a:folHlink>
    </a:clrScheme>
    <a:fontScheme name="Title &amp; Bullets">
      <a:majorFont>
        <a:latin typeface="Helvetica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明朝 ProN W3" charset="0"/>
            <a:cs typeface="ヒラギノ明朝 ProN W3" charset="0"/>
            <a:sym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明朝 ProN W3" charset="0"/>
            <a:cs typeface="ヒラギノ明朝 ProN W3" charset="0"/>
            <a:sym typeface="Chalkboard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Bullets">
  <a:themeElements>
    <a:clrScheme name="Custom 20">
      <a:dk1>
        <a:srgbClr val="000000"/>
      </a:dk1>
      <a:lt1>
        <a:srgbClr val="0C109A"/>
      </a:lt1>
      <a:dk2>
        <a:srgbClr val="000000"/>
      </a:dk2>
      <a:lt2>
        <a:srgbClr val="000000"/>
      </a:lt2>
      <a:accent1>
        <a:srgbClr val="242A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FFFF"/>
      </a:accent5>
      <a:accent6>
        <a:srgbClr val="2D2D8A"/>
      </a:accent6>
      <a:hlink>
        <a:srgbClr val="009999"/>
      </a:hlink>
      <a:folHlink>
        <a:srgbClr val="D2D8F2"/>
      </a:folHlink>
    </a:clrScheme>
    <a:fontScheme name="Title &amp; Bullets">
      <a:majorFont>
        <a:latin typeface="Helvetica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明朝 ProN W3" charset="0"/>
            <a:cs typeface="ヒラギノ明朝 ProN W3" charset="0"/>
            <a:sym typeface="Chalkboar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Chalkboard" charset="0"/>
            <a:ea typeface="ヒラギノ明朝 ProN W3" charset="0"/>
            <a:cs typeface="ヒラギノ明朝 ProN W3" charset="0"/>
            <a:sym typeface="Chalkboard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12689</TotalTime>
  <Words>5394</Words>
  <Application>Microsoft Macintosh PowerPoint</Application>
  <PresentationFormat>On-screen Show (4:3)</PresentationFormat>
  <Paragraphs>996</Paragraphs>
  <Slides>72</Slides>
  <Notes>15</Notes>
  <HiddenSlides>7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72</vt:i4>
      </vt:variant>
    </vt:vector>
  </HeadingPairs>
  <TitlesOfParts>
    <vt:vector size="94" baseType="lpstr">
      <vt:lpstr>ＭＳ Ｐゴシック</vt:lpstr>
      <vt:lpstr>Arial</vt:lpstr>
      <vt:lpstr>Arial Bold</vt:lpstr>
      <vt:lpstr>Arial Bold Italic</vt:lpstr>
      <vt:lpstr>Avenir Book</vt:lpstr>
      <vt:lpstr>Calibri</vt:lpstr>
      <vt:lpstr>Cambria Math</vt:lpstr>
      <vt:lpstr>Candara</vt:lpstr>
      <vt:lpstr>Candara Bold</vt:lpstr>
      <vt:lpstr>Chalkboard</vt:lpstr>
      <vt:lpstr>Chalkboard Bold</vt:lpstr>
      <vt:lpstr>Courier</vt:lpstr>
      <vt:lpstr>Courier New</vt:lpstr>
      <vt:lpstr>Courier New Bold</vt:lpstr>
      <vt:lpstr>Helvetica</vt:lpstr>
      <vt:lpstr>Helvetica Neue</vt:lpstr>
      <vt:lpstr>Wingdings</vt:lpstr>
      <vt:lpstr>Office Theme</vt:lpstr>
      <vt:lpstr>2_Office Theme</vt:lpstr>
      <vt:lpstr>Title &amp; Bullets</vt:lpstr>
      <vt:lpstr>1_Title &amp; Bullets</vt:lpstr>
      <vt:lpstr>1_Office Theme</vt:lpstr>
      <vt:lpstr>6.5830 Lecture 9 </vt:lpstr>
      <vt:lpstr>Plan for Next Few Lectures</vt:lpstr>
      <vt:lpstr>Optimization Recap</vt:lpstr>
      <vt:lpstr>Optimization Steps</vt:lpstr>
      <vt:lpstr>Today: Column Stores</vt:lpstr>
      <vt:lpstr>Typical Database Setup</vt:lpstr>
      <vt:lpstr>Example Warehouse: TPC-H</vt:lpstr>
      <vt:lpstr>How Long Does a Scan Take?</vt:lpstr>
      <vt:lpstr>Column Representation Reduces Scan Time</vt:lpstr>
      <vt:lpstr>Linearizing a Table – Row store</vt:lpstr>
      <vt:lpstr>Linearizing a Table –  Column Store</vt:lpstr>
      <vt:lpstr>Tables Often Super Wide</vt:lpstr>
      <vt:lpstr>When Are Columns Right?</vt:lpstr>
      <vt:lpstr>C-Store: Rethinking Database Design from the Ground Up</vt:lpstr>
      <vt:lpstr>Query Processing Example</vt:lpstr>
      <vt:lpstr>Query Processing Example</vt:lpstr>
      <vt:lpstr>Query Processing Example</vt:lpstr>
      <vt:lpstr>Why Compress?</vt:lpstr>
      <vt:lpstr>Column-Oriented Compression</vt:lpstr>
      <vt:lpstr>Run Length Encoding</vt:lpstr>
      <vt:lpstr>Dictionary Encoding</vt:lpstr>
      <vt:lpstr>Lempel Ziv Encoding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LZ Example</vt:lpstr>
      <vt:lpstr>Bit Packing</vt:lpstr>
      <vt:lpstr>Delta Encoding</vt:lpstr>
      <vt:lpstr>Bitmap Encoding</vt:lpstr>
      <vt:lpstr>Sorted Data</vt:lpstr>
      <vt:lpstr>Operating on Compressed Data</vt:lpstr>
      <vt:lpstr>Direct Operation Optimizations</vt:lpstr>
      <vt:lpstr>TPC-H Compression Performance</vt:lpstr>
      <vt:lpstr>Compression + Sorting is a Huge Win</vt:lpstr>
      <vt:lpstr>Study Break: Compression</vt:lpstr>
      <vt:lpstr>Write Performance</vt:lpstr>
      <vt:lpstr>When to Rewrite ROS Objects?</vt:lpstr>
      <vt:lpstr>Problem: Lots of Partitions</vt:lpstr>
      <vt:lpstr>Problem: Lots of Partitions</vt:lpstr>
      <vt:lpstr>Problem: Lots of Partitions</vt:lpstr>
      <vt:lpstr>Problem: Lots of Partitions</vt:lpstr>
      <vt:lpstr>Problem: Lots of Partitions</vt:lpstr>
      <vt:lpstr>PowerPoint Presentation</vt:lpstr>
      <vt:lpstr>C-Store Performance</vt:lpstr>
      <vt:lpstr>Emulating a Column Store</vt:lpstr>
      <vt:lpstr>Two Emulation Approaches</vt:lpstr>
      <vt:lpstr>Bottom Line</vt:lpstr>
      <vt:lpstr>Problems with Vertical Partitioning</vt:lpstr>
      <vt:lpstr>Problems with Index-Only Plans</vt:lpstr>
      <vt:lpstr>Recommendations for Row-Store Designers</vt:lpstr>
      <vt:lpstr>Column-Oriented Data In Modern Systems</vt:lpstr>
      <vt:lpstr>Efficient Data Loading: Parquet</vt:lpstr>
      <vt:lpstr>Parquet Format</vt:lpstr>
      <vt:lpstr>Predicate Pushdown w/ Parquet &amp; Pandas</vt:lpstr>
      <vt:lpstr>Performance Measurement</vt:lpstr>
      <vt:lpstr>When to Use Parquet?</vt:lpstr>
      <vt:lpstr>Summary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6.830 Lecture 10 </dc:title>
  <dc:creator>Sam Madden</dc:creator>
  <cp:lastModifiedBy>Samuel R Madden</cp:lastModifiedBy>
  <cp:revision>71</cp:revision>
  <cp:lastPrinted>2022-10-05T18:15:02Z</cp:lastPrinted>
  <dcterms:created xsi:type="dcterms:W3CDTF">2013-03-10T21:37:40Z</dcterms:created>
  <dcterms:modified xsi:type="dcterms:W3CDTF">2023-10-04T17:39:41Z</dcterms:modified>
</cp:coreProperties>
</file>