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0" r:id="rId1"/>
    <p:sldMasterId id="2147483671" r:id="rId2"/>
  </p:sldMasterIdLst>
  <p:notesMasterIdLst>
    <p:notesMasterId r:id="rId6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40" r:id="rId12"/>
    <p:sldId id="265" r:id="rId13"/>
    <p:sldId id="266" r:id="rId14"/>
    <p:sldId id="339" r:id="rId15"/>
    <p:sldId id="267" r:id="rId16"/>
    <p:sldId id="268" r:id="rId17"/>
    <p:sldId id="269" r:id="rId18"/>
    <p:sldId id="270" r:id="rId19"/>
    <p:sldId id="271" r:id="rId20"/>
    <p:sldId id="272" r:id="rId21"/>
    <p:sldId id="277" r:id="rId22"/>
    <p:sldId id="273" r:id="rId23"/>
    <p:sldId id="274" r:id="rId24"/>
    <p:sldId id="276" r:id="rId25"/>
    <p:sldId id="278" r:id="rId26"/>
    <p:sldId id="279" r:id="rId27"/>
    <p:sldId id="280" r:id="rId28"/>
    <p:sldId id="281" r:id="rId29"/>
    <p:sldId id="283" r:id="rId30"/>
    <p:sldId id="285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6" r:id="rId42"/>
    <p:sldId id="307" r:id="rId43"/>
    <p:sldId id="308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5" r:id="rId58"/>
    <p:sldId id="341" r:id="rId59"/>
    <p:sldId id="330" r:id="rId60"/>
    <p:sldId id="331" r:id="rId61"/>
    <p:sldId id="332" r:id="rId62"/>
    <p:sldId id="342" r:id="rId63"/>
    <p:sldId id="334" r:id="rId64"/>
    <p:sldId id="335" r:id="rId65"/>
    <p:sldId id="337" r:id="rId66"/>
    <p:sldId id="338" r:id="rId6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39"/>
    <p:restoredTop sz="94731"/>
  </p:normalViewPr>
  <p:slideViewPr>
    <p:cSldViewPr snapToGrid="0">
      <p:cViewPr varScale="1">
        <p:scale>
          <a:sx n="212" d="100"/>
          <a:sy n="212" d="100"/>
        </p:scale>
        <p:origin x="27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8a771f33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8a771f33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8a771f33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8a771f33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8a771f33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8a771f33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8a771f33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8a771f33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8a771f33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8a771f33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a45d7d945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a45d7d945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9e7b2ed36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9e7b2ed36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a45d7d945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a45d7d945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8a771f6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8a771f6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8a771f33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d8a771f33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3f000f2b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3f000f2b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8a771f33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d8a771f33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8a771f33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d8a771f338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a6066349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a6066349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9e7b2ed36d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9e7b2ed36d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8a771f6b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d8a771f6b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8a771f6b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d8a771f6b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9e7b2ed36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9e7b2ed36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9e7b2ed36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9e7b2ed36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9e7b2ed36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9e7b2ed36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9e7b2ed36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9e7b2ed36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3f000f2b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3f000f2b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9e7b2ed36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9e7b2ed36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9e7b2ed36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9e7b2ed36d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e7b2ed36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9e7b2ed36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9e7b2ed36d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9e7b2ed36d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9e7b2ed36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9e7b2ed36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9e7b2ed36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9e7b2ed36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9e7b2ed36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9e7b2ed36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9e7b2ed36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9e7b2ed36d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a60663495d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a60663495d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2021, false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A: CLRs are used to record that an UNDO took place, it is useful in the event of a crash, i.e. preparation does not mean disaster happened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B: one CLR per update max, can’t CLR a CLR </a:t>
            </a:r>
            <a:r>
              <a:rPr lang="en">
                <a:solidFill>
                  <a:schemeClr val="dk1"/>
                </a:solidFill>
              </a:rPr>
              <a:t>(it logs the physical state of the page after the UNDO was performed, the UNDO was logical)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checkpoints are only for the dirty page table &amp; transactions table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D: </a:t>
            </a:r>
            <a:r>
              <a:rPr lang="en">
                <a:solidFill>
                  <a:schemeClr val="dk1"/>
                </a:solidFill>
              </a:rPr>
              <a:t>REDO starts at the minimum recLSN, which could be earlier than the second-to-last checkpoint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E: we start the REDO phase on the minimum recLSN from the dirty page table (the earliest unflushed update)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D: analysis starts at the last checkpoint, nothing to worry about there; REDO starts at either the last checkpoint or minimum recLSN, which could be earlier than the second-to-last checkpoint; UNDO starts at the end of the log and walks backwards until all losers are reverted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a60663495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1a60663495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a45d7d94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a45d7d94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d864618be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d864618be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d8a6c0b4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d8a6c0b4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a493954c3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a493954c3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d8a6c0b4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d8a6c0b4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d8a6c0b45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d8a6c0b45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refresh your memory, 2PC is a complicated thing that requires multiple rounds of communication, and things have to be on-disk at the end of many steps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required because components can independently fail, communications can be delayed or lost, the usual distributed system fun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a60663495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a60663495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a60663495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a60663495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query, execute it in SQL vs. by hand. Take a look at the number of instructions executed in each component.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instructions are not doing actual work.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E.g., if you treat a main-memory system simply as a disk-based system that never evicts pages from buffer pool, still pay 34.6% overhead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Basically: original system was bottlenecked by hardware limitations. That is, the implementation only needs to be faster than disk. If you take away disk, the implementation becomes the bottleneck.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get full performance, need a rewrite. (This is why over the last 20 years, many innovations happen in new systems rather than on top of old ones)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a60663495d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a60663495d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a60663495d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1a60663495d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a60663495d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a60663495d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a45d7d945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a45d7d945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d8a6c0b45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d8a6c0b45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a46b829ab9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a46b829ab9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d864618be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d864618be8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d864618be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d864618be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a46b829ab9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1a46b829ab9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FTT</a:t>
            </a:r>
            <a:endParaRPr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a60663495d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a60663495d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9837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d89e4e8e4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d89e4e8e4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a46b829ab9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a46b829ab9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a46b829ab9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1a46b829ab9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a60663495d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a60663495d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2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8a771f3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8a771f3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9e7b2ed36d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29e7b2ed36d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a46b829ab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1a46b829ab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a46b829ab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a46b829ab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a46b829ab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a46b829ab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8a771f33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8a771f33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8a771f33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8a771f33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8a771f33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8a771f33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6.5830 / 6.5831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 2 Review 🔍</a:t>
            </a:r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27,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FA6C0-023D-A419-3FEF-2298FFB4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Problem: Cascading aborts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6865-7D08-3342-11C6-636F18203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769794" cy="3416400"/>
          </a:xfrm>
        </p:spPr>
        <p:txBody>
          <a:bodyPr/>
          <a:lstStyle/>
          <a:p>
            <a:r>
              <a:rPr lang="en-US" dirty="0"/>
              <a:t>If T1 aborts, T2, T3 and T4 also need to abort</a:t>
            </a:r>
          </a:p>
          <a:p>
            <a:endParaRPr lang="en-US" dirty="0"/>
          </a:p>
          <a:p>
            <a:r>
              <a:rPr lang="en-US" b="1" dirty="0"/>
              <a:t>Solution:</a:t>
            </a:r>
            <a:r>
              <a:rPr lang="en-US" dirty="0"/>
              <a:t> Just keep write locks until the end!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8D920-D665-58DB-6AFB-80FB539DD4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1FE2DD-249A-937C-29AE-4855CA5D6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97614"/>
              </p:ext>
            </p:extLst>
          </p:nvPr>
        </p:nvGraphicFramePr>
        <p:xfrm>
          <a:off x="5177562" y="1152475"/>
          <a:ext cx="37080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016">
                  <a:extLst>
                    <a:ext uri="{9D8B030D-6E8A-4147-A177-3AD203B41FA5}">
                      <a16:colId xmlns:a16="http://schemas.microsoft.com/office/drawing/2014/main" val="3317972014"/>
                    </a:ext>
                  </a:extLst>
                </a:gridCol>
                <a:gridCol w="927016">
                  <a:extLst>
                    <a:ext uri="{9D8B030D-6E8A-4147-A177-3AD203B41FA5}">
                      <a16:colId xmlns:a16="http://schemas.microsoft.com/office/drawing/2014/main" val="397555700"/>
                    </a:ext>
                  </a:extLst>
                </a:gridCol>
                <a:gridCol w="927016">
                  <a:extLst>
                    <a:ext uri="{9D8B030D-6E8A-4147-A177-3AD203B41FA5}">
                      <a16:colId xmlns:a16="http://schemas.microsoft.com/office/drawing/2014/main" val="200092155"/>
                    </a:ext>
                  </a:extLst>
                </a:gridCol>
                <a:gridCol w="927016">
                  <a:extLst>
                    <a:ext uri="{9D8B030D-6E8A-4147-A177-3AD203B41FA5}">
                      <a16:colId xmlns:a16="http://schemas.microsoft.com/office/drawing/2014/main" val="1088736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31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WA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903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RA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22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RA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815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RA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91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ABORT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48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ABORT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30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ABORT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810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ABORT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64943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38D899-4C6D-F831-F160-5FADCB8EE68D}"/>
              </a:ext>
            </a:extLst>
          </p:cNvPr>
          <p:cNvCxnSpPr/>
          <p:nvPr/>
        </p:nvCxnSpPr>
        <p:spPr>
          <a:xfrm>
            <a:off x="6025351" y="3215539"/>
            <a:ext cx="272503" cy="18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A22A33-58DC-9470-321F-F30420201838}"/>
              </a:ext>
            </a:extLst>
          </p:cNvPr>
          <p:cNvCxnSpPr/>
          <p:nvPr/>
        </p:nvCxnSpPr>
        <p:spPr>
          <a:xfrm>
            <a:off x="6931678" y="3604108"/>
            <a:ext cx="272503" cy="18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66A753-7005-3C08-5908-9C0A051C9DEB}"/>
              </a:ext>
            </a:extLst>
          </p:cNvPr>
          <p:cNvCxnSpPr/>
          <p:nvPr/>
        </p:nvCxnSpPr>
        <p:spPr>
          <a:xfrm>
            <a:off x="7855161" y="3991025"/>
            <a:ext cx="272503" cy="18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>
            <a:extLst>
              <a:ext uri="{FF2B5EF4-FFF2-40B4-BE49-F238E27FC236}">
                <a16:creationId xmlns:a16="http://schemas.microsoft.com/office/drawing/2014/main" id="{3B5BAA2A-1475-8242-9370-8E07E3C4F0EC}"/>
              </a:ext>
            </a:extLst>
          </p:cNvPr>
          <p:cNvSpPr/>
          <p:nvPr/>
        </p:nvSpPr>
        <p:spPr>
          <a:xfrm>
            <a:off x="5232064" y="1477575"/>
            <a:ext cx="187724" cy="3815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3A5D01-953F-6756-E032-97D32A56B441}"/>
              </a:ext>
            </a:extLst>
          </p:cNvPr>
          <p:cNvSpPr txBox="1"/>
          <p:nvPr/>
        </p:nvSpPr>
        <p:spPr>
          <a:xfrm>
            <a:off x="4396386" y="1390359"/>
            <a:ext cx="11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Growing phase</a:t>
            </a:r>
          </a:p>
        </p:txBody>
      </p:sp>
    </p:spTree>
    <p:extLst>
      <p:ext uri="{BB962C8B-B14F-4D97-AF65-F5344CB8AC3E}">
        <p14:creationId xmlns:p14="http://schemas.microsoft.com/office/powerpoint/2010/main" val="276632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463" y="381000"/>
            <a:ext cx="6315075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69" name="Google Shape;169;p34"/>
          <p:cNvSpPr txBox="1"/>
          <p:nvPr/>
        </p:nvSpPr>
        <p:spPr>
          <a:xfrm>
            <a:off x="1147950" y="3498550"/>
            <a:ext cx="3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🔑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275" y="295275"/>
            <a:ext cx="6267450" cy="45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76" name="Google Shape;176;p35"/>
          <p:cNvSpPr txBox="1"/>
          <p:nvPr/>
        </p:nvSpPr>
        <p:spPr>
          <a:xfrm>
            <a:off x="1187700" y="3190450"/>
            <a:ext cx="3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🔑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3B2B-C485-9729-5D99-FE8CCD70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E9105-4B66-39BD-67AE-12825DD00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Permitted under strict 2PL but not rigorous 2PL: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A8A70-A67A-6D22-14D4-A9E36A1EED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816E05-99CC-6D6C-2DF5-40DD3C6AA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639046"/>
              </p:ext>
            </p:extLst>
          </p:nvPr>
        </p:nvGraphicFramePr>
        <p:xfrm>
          <a:off x="3135464" y="2305673"/>
          <a:ext cx="28730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536">
                  <a:extLst>
                    <a:ext uri="{9D8B030D-6E8A-4147-A177-3AD203B41FA5}">
                      <a16:colId xmlns:a16="http://schemas.microsoft.com/office/drawing/2014/main" val="1550147277"/>
                    </a:ext>
                  </a:extLst>
                </a:gridCol>
                <a:gridCol w="1436536">
                  <a:extLst>
                    <a:ext uri="{9D8B030D-6E8A-4147-A177-3AD203B41FA5}">
                      <a16:colId xmlns:a16="http://schemas.microsoft.com/office/drawing/2014/main" val="2957682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T1: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T2: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691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70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875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COMMIT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90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791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8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338" y="381000"/>
            <a:ext cx="6791325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52400"/>
            <a:ext cx="694859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52400"/>
            <a:ext cx="647186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00" name="Google Shape;20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038" y="152400"/>
            <a:ext cx="627193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Preventing phantom reads</a:t>
            </a:r>
            <a:endParaRPr/>
          </a:p>
        </p:txBody>
      </p:sp>
      <p:sp>
        <p:nvSpPr>
          <p:cNvPr id="206" name="Google Shape;206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way: Acquire table locks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if we have a clustered index we don’t need to scan the whole table for the range query. We can do better using “gap locks” / next key locking.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DB Entries: 10, 11, 13, 20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T1: Scan entries &gt; 18 → Also lock “gaps”, i.e. lock gap 14 - 20 and 20 - </a:t>
            </a:r>
            <a:r>
              <a:rPr lang="en" sz="19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∞</a:t>
            </a:r>
            <a:r>
              <a:rPr lang="en">
                <a:solidFill>
                  <a:srgbClr val="222222"/>
                </a:solidFill>
              </a:rPr>
              <a:t>.</a:t>
            </a:r>
            <a:endParaRPr>
              <a:solidFill>
                <a:srgbClr val="22222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○"/>
            </a:pPr>
            <a:r>
              <a:rPr lang="en">
                <a:solidFill>
                  <a:srgbClr val="222222"/>
                </a:solidFill>
              </a:rPr>
              <a:t>T2: Insert record 19 → Also needs to acquire the gap lock that T1 holds.</a:t>
            </a:r>
            <a:endParaRPr>
              <a:solidFill>
                <a:srgbClr val="22222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T1: Scan entries &gt; 18 → No phantom read since T2 is waiting on the gap lock.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207" name="Google Shape;207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08" name="Google Shape;208;p40"/>
          <p:cNvSpPr txBox="1"/>
          <p:nvPr/>
        </p:nvSpPr>
        <p:spPr>
          <a:xfrm>
            <a:off x="170750" y="1530750"/>
            <a:ext cx="3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🔑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14" name="Google Shape;21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075" y="152400"/>
            <a:ext cx="628785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1"/>
          <p:cNvSpPr txBox="1"/>
          <p:nvPr/>
        </p:nvSpPr>
        <p:spPr>
          <a:xfrm>
            <a:off x="1540525" y="1948050"/>
            <a:ext cx="3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🔑</a:t>
            </a:r>
            <a:endParaRPr/>
          </a:p>
        </p:txBody>
      </p:sp>
      <p:sp>
        <p:nvSpPr>
          <p:cNvPr id="216" name="Google Shape;216;p41"/>
          <p:cNvSpPr/>
          <p:nvPr/>
        </p:nvSpPr>
        <p:spPr>
          <a:xfrm>
            <a:off x="1596575" y="4691750"/>
            <a:ext cx="1986600" cy="22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Logistics</a:t>
            </a:r>
            <a:endParaRPr/>
          </a:p>
        </p:txBody>
      </p:sp>
      <p:sp>
        <p:nvSpPr>
          <p:cNvPr id="106" name="Google Shape;106;p26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/>
              <a:t>What:</a:t>
            </a:r>
            <a:r>
              <a:rPr lang="en" sz="1800"/>
              <a:t> Covers lectures 10 to 20 (inclusive)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/>
              <a:t>When:</a:t>
            </a:r>
            <a:r>
              <a:rPr lang="en" sz="1800"/>
              <a:t> Wednesday during lecture (November 29, 2023 at 2:30 pm)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/>
              <a:t>Where:</a:t>
            </a:r>
            <a:r>
              <a:rPr lang="en" sz="1800"/>
              <a:t> Lecture classroom (32-155)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/>
              <a:t>Length:</a:t>
            </a:r>
            <a:r>
              <a:rPr lang="en" sz="1800"/>
              <a:t> 80 minutes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/>
              <a:t>How:</a:t>
            </a:r>
            <a:r>
              <a:rPr lang="en" sz="1800"/>
              <a:t> Quiz will be on paper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Open book/notes/laptop, but no Googling / LLMs please.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Only class website is permitted.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Email staff for special accommodation (6.5830-staff@mit.edu)</a:t>
            </a:r>
            <a:endParaRPr sz="1800"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6"/>
          <p:cNvPicPr preferRelativeResize="0"/>
          <p:nvPr/>
        </p:nvPicPr>
        <p:blipFill rotWithShape="1">
          <a:blip r:embed="rId3">
            <a:alphaModFix/>
          </a:blip>
          <a:srcRect t="24041"/>
          <a:stretch/>
        </p:blipFill>
        <p:spPr>
          <a:xfrm>
            <a:off x="658200" y="1222525"/>
            <a:ext cx="8362950" cy="33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55" name="Google Shape;25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50" y="3354750"/>
            <a:ext cx="2743876" cy="17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Locking Granularity / Intention Locks	</a:t>
            </a:r>
            <a:endParaRPr/>
          </a:p>
        </p:txBody>
      </p:sp>
      <p:sp>
        <p:nvSpPr>
          <p:cNvPr id="257" name="Google Shape;257;p46"/>
          <p:cNvSpPr txBox="1"/>
          <p:nvPr/>
        </p:nvSpPr>
        <p:spPr>
          <a:xfrm>
            <a:off x="2917700" y="3460825"/>
            <a:ext cx="3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🔑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52400"/>
            <a:ext cx="6057900" cy="43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23" name="Google Shape;223;p42"/>
          <p:cNvSpPr txBox="1"/>
          <p:nvPr/>
        </p:nvSpPr>
        <p:spPr>
          <a:xfrm>
            <a:off x="501925" y="3749550"/>
            <a:ext cx="3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🔑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00" y="231925"/>
            <a:ext cx="6086475" cy="43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52400"/>
            <a:ext cx="6162675" cy="44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43" name="Google Shape;243;p45"/>
          <p:cNvSpPr txBox="1"/>
          <p:nvPr/>
        </p:nvSpPr>
        <p:spPr>
          <a:xfrm>
            <a:off x="5822725" y="1891575"/>
            <a:ext cx="252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🔑 </a:t>
            </a:r>
            <a:r>
              <a:rPr lang="en"/>
              <a:t>Do not acquire read locks.</a:t>
            </a:r>
            <a:endParaRPr/>
          </a:p>
        </p:txBody>
      </p:sp>
      <p:sp>
        <p:nvSpPr>
          <p:cNvPr id="244" name="Google Shape;244;p45"/>
          <p:cNvSpPr txBox="1"/>
          <p:nvPr/>
        </p:nvSpPr>
        <p:spPr>
          <a:xfrm>
            <a:off x="5784600" y="2487275"/>
            <a:ext cx="189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🔑 </a:t>
            </a:r>
            <a:r>
              <a:rPr lang="en"/>
              <a:t>“Short” read locks.</a:t>
            </a:r>
            <a:endParaRPr/>
          </a:p>
        </p:txBody>
      </p:sp>
      <p:sp>
        <p:nvSpPr>
          <p:cNvPr id="245" name="Google Shape;245;p45"/>
          <p:cNvSpPr txBox="1"/>
          <p:nvPr/>
        </p:nvSpPr>
        <p:spPr>
          <a:xfrm>
            <a:off x="5784600" y="3082975"/>
            <a:ext cx="189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🔑 No gap locks.</a:t>
            </a:r>
            <a:endParaRPr dirty="0"/>
          </a:p>
        </p:txBody>
      </p:sp>
      <p:cxnSp>
        <p:nvCxnSpPr>
          <p:cNvPr id="246" name="Google Shape;246;p45"/>
          <p:cNvCxnSpPr/>
          <p:nvPr/>
        </p:nvCxnSpPr>
        <p:spPr>
          <a:xfrm>
            <a:off x="5466600" y="2091675"/>
            <a:ext cx="31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7" name="Google Shape;247;p45"/>
          <p:cNvCxnSpPr/>
          <p:nvPr/>
        </p:nvCxnSpPr>
        <p:spPr>
          <a:xfrm>
            <a:off x="5466600" y="2687375"/>
            <a:ext cx="31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8" name="Google Shape;248;p45"/>
          <p:cNvCxnSpPr/>
          <p:nvPr/>
        </p:nvCxnSpPr>
        <p:spPr>
          <a:xfrm>
            <a:off x="5466600" y="3283075"/>
            <a:ext cx="31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	</a:t>
            </a:r>
            <a:endParaRPr/>
          </a:p>
        </p:txBody>
      </p:sp>
      <p:sp>
        <p:nvSpPr>
          <p:cNvPr id="263" name="Google Shape;263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Transactions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Logging and recovery (ARIES)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Parallel/distributed databases (analytics and transactions)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Systems “potpourri”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High-performance transactional systems (H-Store / Calvin / Aurora)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Eventual consistency (DynamoDB)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Cluster computing (Spark)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Cloud analytics (Snowflake)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Cardinality estimation</a:t>
            </a:r>
          </a:p>
        </p:txBody>
      </p:sp>
      <p:sp>
        <p:nvSpPr>
          <p:cNvPr id="264" name="Google Shape;264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 about crash</a:t>
            </a:r>
            <a:endParaRPr/>
          </a:p>
        </p:txBody>
      </p:sp>
      <p:sp>
        <p:nvSpPr>
          <p:cNvPr id="270" name="Google Shape;270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Assume any data in memory is gone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Data on disk is preserved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→ Recovery algorithms depend on when your system flushes pages</a:t>
            </a:r>
            <a:endParaRPr/>
          </a:p>
        </p:txBody>
      </p:sp>
      <p:sp>
        <p:nvSpPr>
          <p:cNvPr id="271" name="Google Shape;271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24875" cy="46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78" name="Google Shape;278;p49"/>
          <p:cNvSpPr/>
          <p:nvPr/>
        </p:nvSpPr>
        <p:spPr>
          <a:xfrm>
            <a:off x="6043000" y="929300"/>
            <a:ext cx="2862300" cy="1317000"/>
          </a:xfrm>
          <a:prstGeom prst="roundRect">
            <a:avLst>
              <a:gd name="adj" fmla="val 89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Steal:</a:t>
            </a:r>
            <a:r>
              <a:rPr lang="en"/>
              <a:t> Can write dirty pages to disk before the txn commits.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Force:</a:t>
            </a:r>
            <a:r>
              <a:rPr lang="en"/>
              <a:t> Force writes to disk on txn commit.</a:t>
            </a:r>
            <a:endParaRPr/>
          </a:p>
        </p:txBody>
      </p:sp>
      <p:sp>
        <p:nvSpPr>
          <p:cNvPr id="279" name="Google Shape;279;p49"/>
          <p:cNvSpPr txBox="1"/>
          <p:nvPr/>
        </p:nvSpPr>
        <p:spPr>
          <a:xfrm>
            <a:off x="8565450" y="1880225"/>
            <a:ext cx="3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🔑</a:t>
            </a:r>
            <a:endParaRPr/>
          </a:p>
        </p:txBody>
      </p:sp>
      <p:sp>
        <p:nvSpPr>
          <p:cNvPr id="280" name="Google Shape;280;p49"/>
          <p:cNvSpPr txBox="1"/>
          <p:nvPr/>
        </p:nvSpPr>
        <p:spPr>
          <a:xfrm>
            <a:off x="5337050" y="2280425"/>
            <a:ext cx="1618800" cy="129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3C78D8"/>
                </a:solidFill>
              </a:rPr>
              <a:t>In GoDB, we do FORCE / NO STEAL and assume DB won’t crash between FORCE and COMMIT</a:t>
            </a:r>
            <a:endParaRPr sz="1200" i="1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95126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87" name="Google Shape;287;p50"/>
          <p:cNvSpPr txBox="1"/>
          <p:nvPr/>
        </p:nvSpPr>
        <p:spPr>
          <a:xfrm>
            <a:off x="4352250" y="3617325"/>
            <a:ext cx="3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🔑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7E6DF-62C6-BED1-AF43-C20A0FD5AA66}"/>
              </a:ext>
            </a:extLst>
          </p:cNvPr>
          <p:cNvSpPr txBox="1"/>
          <p:nvPr/>
        </p:nvSpPr>
        <p:spPr>
          <a:xfrm>
            <a:off x="7564341" y="1861767"/>
            <a:ext cx="1456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🔑 </a:t>
            </a:r>
            <a:r>
              <a:rPr lang="en" b="1" dirty="0"/>
              <a:t>Write-ahead log!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Simplistic protocol</a:t>
            </a:r>
            <a:endParaRPr/>
          </a:p>
        </p:txBody>
      </p:sp>
      <p:sp>
        <p:nvSpPr>
          <p:cNvPr id="301" name="Google Shape;301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24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Normal execution: Physical write-ahead-logging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Recovery: Replay log from beginning. We can recover the exact state at the crash (physical logging)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02" name="Google Shape;302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303" name="Google Shape;303;p52"/>
          <p:cNvPicPr preferRelativeResize="0"/>
          <p:nvPr/>
        </p:nvPicPr>
        <p:blipFill rotWithShape="1">
          <a:blip r:embed="rId3">
            <a:alphaModFix/>
          </a:blip>
          <a:srcRect l="4099" t="12729" r="16918" b="321"/>
          <a:stretch/>
        </p:blipFill>
        <p:spPr>
          <a:xfrm>
            <a:off x="4764850" y="1017725"/>
            <a:ext cx="4256300" cy="36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2"/>
          <p:cNvSpPr/>
          <p:nvPr/>
        </p:nvSpPr>
        <p:spPr>
          <a:xfrm>
            <a:off x="5036400" y="2879275"/>
            <a:ext cx="3984900" cy="99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Simplistic protocol: Problem #1</a:t>
            </a:r>
            <a:endParaRPr dirty="0"/>
          </a:p>
        </p:txBody>
      </p:sp>
      <p:sp>
        <p:nvSpPr>
          <p:cNvPr id="323" name="Google Shape;323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 don’t want to REDO things that are already reflected on disk (i.e. do an operation twice). That’s a problem for escrows (e.g. record += 1).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Easy: Just keep a pageLSN field in the page header that tells you the last LSN that modified the page (at the time the page was flushed).</a:t>
            </a:r>
            <a:endParaRPr/>
          </a:p>
        </p:txBody>
      </p:sp>
      <p:sp>
        <p:nvSpPr>
          <p:cNvPr id="324" name="Google Shape;324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325" name="Google Shape;32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49" y="2647950"/>
            <a:ext cx="4088149" cy="23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4"/>
          <p:cNvSpPr/>
          <p:nvPr/>
        </p:nvSpPr>
        <p:spPr>
          <a:xfrm>
            <a:off x="4695725" y="2733775"/>
            <a:ext cx="255300" cy="2219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54"/>
          <p:cNvSpPr txBox="1"/>
          <p:nvPr/>
        </p:nvSpPr>
        <p:spPr>
          <a:xfrm>
            <a:off x="4951025" y="2676025"/>
            <a:ext cx="95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1. REDO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328" name="Google Shape;32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7750" y="2733775"/>
            <a:ext cx="1254149" cy="13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4"/>
          <p:cNvSpPr txBox="1"/>
          <p:nvPr/>
        </p:nvSpPr>
        <p:spPr>
          <a:xfrm>
            <a:off x="5023150" y="4340775"/>
            <a:ext cx="215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🔑 </a:t>
            </a:r>
            <a:r>
              <a:rPr lang="en" sz="1200">
                <a:solidFill>
                  <a:schemeClr val="dk2"/>
                </a:solidFill>
              </a:rPr>
              <a:t>Skip if LSN &lt;= pageLSN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30" name="Google Shape;330;p54"/>
          <p:cNvSpPr/>
          <p:nvPr/>
        </p:nvSpPr>
        <p:spPr>
          <a:xfrm>
            <a:off x="7076250" y="4172500"/>
            <a:ext cx="1137600" cy="434700"/>
          </a:xfrm>
          <a:prstGeom prst="bentUpArrow">
            <a:avLst>
              <a:gd name="adj1" fmla="val 17035"/>
              <a:gd name="adj2" fmla="val 25000"/>
              <a:gd name="adj3" fmla="val 25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	</a:t>
            </a:r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Transactions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Logging and recovery (ARIES)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Parallel/distributed databases (analytics and transactions)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Systems “potpourri”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High-performance transactional systems (H-Store / Calvin / </a:t>
            </a:r>
            <a:r>
              <a:rPr lang="en" dirty="0">
                <a:solidFill>
                  <a:schemeClr val="bg1">
                    <a:lumMod val="65000"/>
                  </a:schemeClr>
                </a:solidFill>
              </a:rPr>
              <a:t>Aurora</a:t>
            </a:r>
            <a:r>
              <a:rPr lang="en" dirty="0"/>
              <a:t>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Eventual consistency (DynamoDB)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Cluster computing (Spark)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bg1">
                    <a:lumMod val="65000"/>
                  </a:schemeClr>
                </a:solidFill>
              </a:rPr>
              <a:t>Cloud analytics (Snowflake)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Cardinality estimation</a:t>
            </a:r>
            <a:endParaRPr dirty="0"/>
          </a:p>
        </p:txBody>
      </p:sp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Simplistic protocol: Problem #2</a:t>
            </a:r>
            <a:endParaRPr dirty="0"/>
          </a:p>
        </p:txBody>
      </p:sp>
      <p:sp>
        <p:nvSpPr>
          <p:cNvPr id="310" name="Google Shape;310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 want to recover to a state from which the user can resume normal operation (no pending transactions that were uncommitted at crash).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Easy: Just keep track of which transactions were not committed at crash and UNDO them. Can undo them logically (makes our life easier).</a:t>
            </a:r>
            <a:endParaRPr/>
          </a:p>
        </p:txBody>
      </p:sp>
      <p:sp>
        <p:nvSpPr>
          <p:cNvPr id="311" name="Google Shape;311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312" name="Google Shape;31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49" y="2647950"/>
            <a:ext cx="4088149" cy="23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3"/>
          <p:cNvSpPr/>
          <p:nvPr/>
        </p:nvSpPr>
        <p:spPr>
          <a:xfrm>
            <a:off x="4695725" y="2733775"/>
            <a:ext cx="255300" cy="2219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53"/>
          <p:cNvSpPr txBox="1"/>
          <p:nvPr/>
        </p:nvSpPr>
        <p:spPr>
          <a:xfrm>
            <a:off x="4951025" y="2676025"/>
            <a:ext cx="95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1. REDO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315" name="Google Shape;31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5950" y="2733785"/>
            <a:ext cx="1308037" cy="122806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3"/>
          <p:cNvSpPr txBox="1"/>
          <p:nvPr/>
        </p:nvSpPr>
        <p:spPr>
          <a:xfrm>
            <a:off x="7746025" y="2676025"/>
            <a:ext cx="10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2. UNDO </a:t>
            </a:r>
            <a:r>
              <a:rPr lang="en">
                <a:solidFill>
                  <a:schemeClr val="dk1"/>
                </a:solidFill>
              </a:rPr>
              <a:t>🔑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17" name="Google Shape;317;p53"/>
          <p:cNvSpPr/>
          <p:nvPr/>
        </p:nvSpPr>
        <p:spPr>
          <a:xfrm>
            <a:off x="7432350" y="2800662"/>
            <a:ext cx="255300" cy="1228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Simplistic protocol: Problem #3 (last one!)</a:t>
            </a:r>
            <a:endParaRPr/>
          </a:p>
        </p:txBody>
      </p:sp>
      <p:sp>
        <p:nvSpPr>
          <p:cNvPr id="336" name="Google Shape;336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This is super slow! Imagine we need to replay a log containing months of transactions.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🔑 Only the last couple of log entries really need to be REDOne and UNDOne (with time pages get flushed &amp; transactions commit)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7" name="Google Shape;337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338" name="Google Shape;33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49" y="2647950"/>
            <a:ext cx="4088149" cy="23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5"/>
          <p:cNvSpPr/>
          <p:nvPr/>
        </p:nvSpPr>
        <p:spPr>
          <a:xfrm>
            <a:off x="4695725" y="2733775"/>
            <a:ext cx="255300" cy="2219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5"/>
          <p:cNvSpPr txBox="1"/>
          <p:nvPr/>
        </p:nvSpPr>
        <p:spPr>
          <a:xfrm>
            <a:off x="4951025" y="2676025"/>
            <a:ext cx="95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1. REDO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341" name="Google Shape;34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7750" y="2733775"/>
            <a:ext cx="1254149" cy="13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5"/>
          <p:cNvSpPr txBox="1"/>
          <p:nvPr/>
        </p:nvSpPr>
        <p:spPr>
          <a:xfrm>
            <a:off x="5023150" y="4340775"/>
            <a:ext cx="215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🔑 </a:t>
            </a:r>
            <a:r>
              <a:rPr lang="en" sz="1200">
                <a:solidFill>
                  <a:schemeClr val="dk2"/>
                </a:solidFill>
              </a:rPr>
              <a:t>Skip if LSN &lt;= pageLSN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43" name="Google Shape;343;p55"/>
          <p:cNvSpPr/>
          <p:nvPr/>
        </p:nvSpPr>
        <p:spPr>
          <a:xfrm>
            <a:off x="7076250" y="4172500"/>
            <a:ext cx="1137600" cy="434700"/>
          </a:xfrm>
          <a:prstGeom prst="bentUpArrow">
            <a:avLst>
              <a:gd name="adj1" fmla="val 17035"/>
              <a:gd name="adj2" fmla="val 25000"/>
              <a:gd name="adj3" fmla="val 25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Simplistic protocol: Problem #3 (last one!)</a:t>
            </a:r>
            <a:endParaRPr/>
          </a:p>
        </p:txBody>
      </p:sp>
      <p:sp>
        <p:nvSpPr>
          <p:cNvPr id="349" name="Google Shape;349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This is super slow! Image we need to replay a log containing months of transactions.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Only the last couple of log entries really need to be REDOne and UNDOne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🔑 For each dirty page in the buffer pool, we keep track which was the </a:t>
            </a:r>
            <a:r>
              <a:rPr lang="en" u="sng">
                <a:solidFill>
                  <a:schemeClr val="dk1"/>
                </a:solidFill>
              </a:rPr>
              <a:t>first</a:t>
            </a:r>
            <a:r>
              <a:rPr lang="en">
                <a:solidFill>
                  <a:schemeClr val="dk1"/>
                </a:solidFill>
              </a:rPr>
              <a:t> LSN that dirtied it. → For this page, we only need to REDO the log from there.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50" name="Google Shape;350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351" name="Google Shape;35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825" y="2952175"/>
            <a:ext cx="3646176" cy="210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062" y="3184730"/>
            <a:ext cx="1706325" cy="1639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Simplistic protocol: Problem #3 (last one!)</a:t>
            </a:r>
            <a:endParaRPr/>
          </a:p>
        </p:txBody>
      </p:sp>
      <p:sp>
        <p:nvSpPr>
          <p:cNvPr id="358" name="Google Shape;358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For each dirty page in the buffer pool, we keep track which was the </a:t>
            </a:r>
            <a:r>
              <a:rPr lang="en" u="sng">
                <a:solidFill>
                  <a:schemeClr val="dk1"/>
                </a:solidFill>
              </a:rPr>
              <a:t>first</a:t>
            </a:r>
            <a:r>
              <a:rPr lang="en">
                <a:solidFill>
                  <a:schemeClr val="dk1"/>
                </a:solidFill>
              </a:rPr>
              <a:t> LSN that dirtied it. → For this page, we only need to REDO the log from there.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But where to keep this “dirty page table”?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Persist: Lots of logging and we need to force these writes to disk.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Memory: It will be lost at crash, so we need to start scanning the log from beginning again to build it.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>
                <a:solidFill>
                  <a:schemeClr val="dk1"/>
                </a:solidFill>
              </a:rPr>
              <a:t>🔑 </a:t>
            </a:r>
            <a:r>
              <a:rPr lang="en">
                <a:solidFill>
                  <a:schemeClr val="dk1"/>
                </a:solidFill>
              </a:rPr>
              <a:t>Solution: Checkpoints: Keep in memory but periodically write to disk.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You will need to scan some of the log to rebuild the dirty pages table, but not all of it!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At the same time you avoid doing a lot of forced writes!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9" name="Google Shape;359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Simplistic protocol: Problem #3 (last one!)</a:t>
            </a:r>
            <a:endParaRPr/>
          </a:p>
        </p:txBody>
      </p:sp>
      <p:sp>
        <p:nvSpPr>
          <p:cNvPr id="365" name="Google Shape;365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do we need to checkpoint to only re-scan some of the log?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Dirty page table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Transaction table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66" name="Google Shape;366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367" name="Google Shape;36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000" y="2458175"/>
            <a:ext cx="2762250" cy="18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Simplistic protocol: Problem #3 (last one!)</a:t>
            </a:r>
            <a:endParaRPr/>
          </a:p>
        </p:txBody>
      </p:sp>
      <p:sp>
        <p:nvSpPr>
          <p:cNvPr id="373" name="Google Shape;373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do we need to checkpoint to only re-scan some of the log?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Dirty page table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Transaction table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74" name="Google Shape;374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375" name="Google Shape;37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000" y="2458175"/>
            <a:ext cx="2762250" cy="186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9"/>
          <p:cNvSpPr txBox="1"/>
          <p:nvPr/>
        </p:nvSpPr>
        <p:spPr>
          <a:xfrm rot="-1623004">
            <a:off x="1721289" y="2194537"/>
            <a:ext cx="1838516" cy="46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“UNDO table”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377" name="Google Shape;377;p59"/>
          <p:cNvSpPr txBox="1"/>
          <p:nvPr/>
        </p:nvSpPr>
        <p:spPr>
          <a:xfrm rot="1364958">
            <a:off x="4712134" y="2215492"/>
            <a:ext cx="1838635" cy="46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“REDO table”</a:t>
            </a:r>
            <a:endParaRPr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/ ARIES</a:t>
            </a:r>
            <a:endParaRPr/>
          </a:p>
        </p:txBody>
      </p:sp>
      <p:sp>
        <p:nvSpPr>
          <p:cNvPr id="383" name="Google Shape;383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Normal operation: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Physical write-ahead-logging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Include LSN of last update in page headers (pageLSN)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Keep track of active transactions (for UNDO) and LSNs that first dirtied a page (for REDO) → checkpoint that periodically.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Recovery: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b="1">
                <a:solidFill>
                  <a:schemeClr val="dk1"/>
                </a:solidFill>
              </a:rPr>
              <a:t>Analysis phase</a:t>
            </a:r>
            <a:r>
              <a:rPr lang="en">
                <a:solidFill>
                  <a:schemeClr val="dk1"/>
                </a:solidFill>
              </a:rPr>
              <a:t>: Start from last checkpoint in log and reconstruct transaction table and dirty page table at time of crash.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b="1">
                <a:solidFill>
                  <a:schemeClr val="dk1"/>
                </a:solidFill>
              </a:rPr>
              <a:t>REDO phase</a:t>
            </a:r>
            <a:r>
              <a:rPr lang="en">
                <a:solidFill>
                  <a:schemeClr val="dk1"/>
                </a:solidFill>
              </a:rPr>
              <a:t>: Physically REDO log records that haven’t been flushed before crash. After that, your system will be in the state at the crash.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b="1">
                <a:solidFill>
                  <a:schemeClr val="dk1"/>
                </a:solidFill>
              </a:rPr>
              <a:t>UNDO phase</a:t>
            </a:r>
            <a:r>
              <a:rPr lang="en">
                <a:solidFill>
                  <a:schemeClr val="dk1"/>
                </a:solidFill>
              </a:rPr>
              <a:t>: UNDO transactions that weren’t committed at the time of the crash (“losers”).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4" name="Google Shape;384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pic>
        <p:nvPicPr>
          <p:cNvPr id="390" name="Google Shape;39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013" y="0"/>
            <a:ext cx="687197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UNDO</a:t>
            </a:r>
            <a:endParaRPr/>
          </a:p>
        </p:txBody>
      </p:sp>
      <p:sp>
        <p:nvSpPr>
          <p:cNvPr id="396" name="Google Shape;396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🔑 We need to log UNDOs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If we crash during recovery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If we crash while rolling back an aborted transaction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These log records are called Compensation Log Records (CLRs)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Check where to start UNDO (lastLSN in Transaction Table) and UNDO each update going backwards using the prevLSN field in log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97" name="Google Shape;397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398" name="Google Shape;39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200" y="3509850"/>
            <a:ext cx="4000499" cy="13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7750" y="3296631"/>
            <a:ext cx="1624074" cy="152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55641-8445-9D22-91CF-6E7E1AF68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199" y="3330379"/>
            <a:ext cx="1542304" cy="1448515"/>
          </a:xfrm>
          <a:prstGeom prst="rect">
            <a:avLst/>
          </a:prstGeom>
        </p:spPr>
      </p:pic>
      <p:sp>
        <p:nvSpPr>
          <p:cNvPr id="404" name="Google Shape;404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UNDO</a:t>
            </a:r>
            <a:endParaRPr/>
          </a:p>
        </p:txBody>
      </p:sp>
      <p:sp>
        <p:nvSpPr>
          <p:cNvPr id="405" name="Google Shape;405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🔑 We need to log UNDOs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If we crash during recovery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If we crash while rolling back an aborted transaction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These log records are called Compensation Log Records (CLRs)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Check where to start UNDO (</a:t>
            </a:r>
            <a:r>
              <a:rPr lang="en" dirty="0" err="1">
                <a:solidFill>
                  <a:schemeClr val="dk1"/>
                </a:solidFill>
              </a:rPr>
              <a:t>lastLSN</a:t>
            </a:r>
            <a:r>
              <a:rPr lang="en" dirty="0">
                <a:solidFill>
                  <a:schemeClr val="dk1"/>
                </a:solidFill>
              </a:rPr>
              <a:t> in Transaction Table) and UNDO each update going backwards using the </a:t>
            </a:r>
            <a:r>
              <a:rPr lang="en" dirty="0" err="1">
                <a:solidFill>
                  <a:schemeClr val="dk1"/>
                </a:solidFill>
              </a:rPr>
              <a:t>prevLSN</a:t>
            </a:r>
            <a:r>
              <a:rPr lang="en" dirty="0">
                <a:solidFill>
                  <a:schemeClr val="dk1"/>
                </a:solidFill>
              </a:rPr>
              <a:t> field in log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6" name="Google Shape;406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407" name="Google Shape;40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200" y="3509850"/>
            <a:ext cx="4000499" cy="13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8200" y="3509850"/>
            <a:ext cx="4000500" cy="1583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Transactions</a:t>
            </a:r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🔑 Groups a sequence of operations into an all-or-nothing unit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powerful abstraction!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Desirable properties (ACID)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 u="sng"/>
              <a:t>A</a:t>
            </a:r>
            <a:r>
              <a:rPr lang="en" b="1"/>
              <a:t>tomicity</a:t>
            </a:r>
            <a:r>
              <a:rPr lang="en"/>
              <a:t>: All or nothing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 u="sng"/>
              <a:t>C</a:t>
            </a:r>
            <a:r>
              <a:rPr lang="en" b="1"/>
              <a:t>onsistency</a:t>
            </a:r>
            <a:r>
              <a:rPr lang="en"/>
              <a:t>: Maintains application-specific invariants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 u="sng"/>
              <a:t>I</a:t>
            </a:r>
            <a:r>
              <a:rPr lang="en" b="1"/>
              <a:t>solation</a:t>
            </a:r>
            <a:r>
              <a:rPr lang="en"/>
              <a:t>: Transaction “appears” to run alone on the database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 u="sng"/>
              <a:t>D</a:t>
            </a:r>
            <a:r>
              <a:rPr lang="en" b="1"/>
              <a:t>urability</a:t>
            </a:r>
            <a:r>
              <a:rPr lang="en"/>
              <a:t>: Committed transactions’ writes persist even if the system crashes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Transactions can be </a:t>
            </a:r>
            <a:r>
              <a:rPr lang="en" b="1"/>
              <a:t>aborted</a:t>
            </a:r>
            <a:r>
              <a:rPr lang="en"/>
              <a:t> by the user or DBMS</a:t>
            </a:r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2" name="Google Shape;122;p28"/>
          <p:cNvSpPr txBox="1"/>
          <p:nvPr/>
        </p:nvSpPr>
        <p:spPr>
          <a:xfrm>
            <a:off x="6902875" y="4675375"/>
            <a:ext cx="182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🔑 denotes a </a:t>
            </a:r>
            <a:r>
              <a:rPr lang="en" sz="1200" b="1"/>
              <a:t>key idea</a:t>
            </a:r>
            <a:endParaRPr sz="1200" b="1"/>
          </a:p>
        </p:txBody>
      </p:sp>
      <p:grpSp>
        <p:nvGrpSpPr>
          <p:cNvPr id="123" name="Google Shape;123;p28"/>
          <p:cNvGrpSpPr/>
          <p:nvPr/>
        </p:nvGrpSpPr>
        <p:grpSpPr>
          <a:xfrm>
            <a:off x="620100" y="2793325"/>
            <a:ext cx="269100" cy="379638"/>
            <a:chOff x="620100" y="2793325"/>
            <a:chExt cx="269100" cy="379638"/>
          </a:xfrm>
        </p:grpSpPr>
        <p:sp>
          <p:nvSpPr>
            <p:cNvPr id="124" name="Google Shape;124;p28"/>
            <p:cNvSpPr/>
            <p:nvPr/>
          </p:nvSpPr>
          <p:spPr>
            <a:xfrm>
              <a:off x="620100" y="3038263"/>
              <a:ext cx="269100" cy="134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620100" y="2793325"/>
              <a:ext cx="269100" cy="134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501" name="Google Shape;501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502" name="Google Shape;50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7417"/>
            <a:ext cx="9144001" cy="3888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	</a:t>
            </a:r>
            <a:endParaRPr/>
          </a:p>
        </p:txBody>
      </p:sp>
      <p:sp>
        <p:nvSpPr>
          <p:cNvPr id="508" name="Google Shape;508;p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Transactions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Logging and recovery (ARIES)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Parallel/distributed databases (analytics and transactions)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Systems “potpourri”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High-performance transactional systems (H-Store / Calvin / Aurora)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Eventual consistency (DynamoDB)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Cluster computing (Spark)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Cloud analytics (Snowflake)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Cardinality estimation</a:t>
            </a:r>
          </a:p>
        </p:txBody>
      </p:sp>
      <p:sp>
        <p:nvSpPr>
          <p:cNvPr id="509" name="Google Shape;509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and Parallel Databases</a:t>
            </a:r>
            <a:endParaRPr/>
          </a:p>
        </p:txBody>
      </p:sp>
      <p:sp>
        <p:nvSpPr>
          <p:cNvPr id="515" name="Google Shape;515;p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🔑 Same semantics as a single-node ACID SQL database, but on multiple cores/machines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Distributed databases must deal with node failures</a:t>
            </a:r>
            <a:endParaRPr dirty="0"/>
          </a:p>
        </p:txBody>
      </p:sp>
      <p:sp>
        <p:nvSpPr>
          <p:cNvPr id="516" name="Google Shape;516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Partition the Data</a:t>
            </a:r>
            <a:endParaRPr/>
          </a:p>
        </p:txBody>
      </p:sp>
      <p:sp>
        <p:nvSpPr>
          <p:cNvPr id="534" name="Google Shape;534;p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Round-robin</a:t>
            </a:r>
            <a:endParaRPr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Perfect load-balancing (data-wise)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Often all nodes need to participate in a query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Hash</a:t>
            </a:r>
            <a:endParaRPr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Pretty good load balancing (unless many duplicates)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Bad at range analytical queries (cannot easily skip partitions)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Range</a:t>
            </a:r>
            <a:endParaRPr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Good at range / localized analytical queries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Can be bad at load-balancing (data skew)</a:t>
            </a:r>
            <a:endParaRPr dirty="0"/>
          </a:p>
        </p:txBody>
      </p:sp>
      <p:sp>
        <p:nvSpPr>
          <p:cNvPr id="535" name="Google Shape;535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Joins (Hash Partitioning and Equijoins)</a:t>
            </a:r>
            <a:endParaRPr/>
          </a:p>
        </p:txBody>
      </p:sp>
      <p:sp>
        <p:nvSpPr>
          <p:cNvPr id="541" name="Google Shape;541;p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Partitioned on join attributes?</a:t>
            </a:r>
            <a:r>
              <a:rPr lang="en"/>
              <a:t> Run join locally on each partition.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Otherwise, two options (non-exhaustive):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Re-partition (one or both tables): “shuffle join”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node transmits and receives (|T| / n) / n * (n - 1) bytes per repartitioned table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Replicate table across all nodes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node transmits and receives (|T| / n) * (n - 1) bytes</a:t>
            </a:r>
            <a:endParaRPr/>
          </a:p>
        </p:txBody>
      </p:sp>
      <p:sp>
        <p:nvSpPr>
          <p:cNvPr id="542" name="Google Shape;542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Transactions: Two Phase Commit</a:t>
            </a:r>
            <a:endParaRPr/>
          </a:p>
        </p:txBody>
      </p:sp>
      <p:sp>
        <p:nvSpPr>
          <p:cNvPr id="548" name="Google Shape;548;p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🔑 Distributed algorithm used to make a commit/abort decision </a:t>
            </a:r>
            <a:r>
              <a:rPr lang="en" b="1"/>
              <a:t>for multiple “sites”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“Commit only if </a:t>
            </a:r>
            <a:r>
              <a:rPr lang="en" b="1"/>
              <a:t>all</a:t>
            </a:r>
            <a:r>
              <a:rPr lang="en"/>
              <a:t> participants agree to commit”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a coordinator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Often considered a performance bottleneck</a:t>
            </a:r>
            <a:endParaRPr/>
          </a:p>
        </p:txBody>
      </p:sp>
      <p:sp>
        <p:nvSpPr>
          <p:cNvPr id="549" name="Google Shape;549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541" y="1067150"/>
            <a:ext cx="4722645" cy="3520616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Two Phase Commit</a:t>
            </a:r>
            <a:endParaRPr dirty="0"/>
          </a:p>
        </p:txBody>
      </p:sp>
      <p:sp>
        <p:nvSpPr>
          <p:cNvPr id="557" name="Google Shape;557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	</a:t>
            </a:r>
            <a:endParaRPr/>
          </a:p>
        </p:txBody>
      </p:sp>
      <p:sp>
        <p:nvSpPr>
          <p:cNvPr id="563" name="Google Shape;563;p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Transactions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Logging and recovery (ARIES)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Parallel/distributed databases (analytics and transactions)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Systems “potpourri”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tx1"/>
                </a:solidFill>
              </a:rPr>
              <a:t>High-performance transactional systems (H-Store / Calvin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 Aurora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Eventual consistency (DynamoDB)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Cluster computing (Spark)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Cloud analytics (Snowflake)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Cardinality estimation</a:t>
            </a:r>
          </a:p>
        </p:txBody>
      </p:sp>
      <p:sp>
        <p:nvSpPr>
          <p:cNvPr id="564" name="Google Shape;564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High-Performance Transactions</a:t>
            </a:r>
            <a:endParaRPr/>
          </a:p>
        </p:txBody>
      </p:sp>
      <p:sp>
        <p:nvSpPr>
          <p:cNvPr id="570" name="Google Shape;570;p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7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Running old code on new hardware ⇏ speed-up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performance bottlenecks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2PC is slow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Consider new architectures!</a:t>
            </a:r>
            <a:endParaRPr/>
          </a:p>
        </p:txBody>
      </p:sp>
      <p:sp>
        <p:nvSpPr>
          <p:cNvPr id="571" name="Google Shape;571;p84"/>
          <p:cNvSpPr txBox="1"/>
          <p:nvPr/>
        </p:nvSpPr>
        <p:spPr>
          <a:xfrm>
            <a:off x="5879425" y="4141200"/>
            <a:ext cx="3049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Stavros Harizopoulos, Daniel J. Abadi, Samuel Madden, and Michael Stonebraker. OLTP through the looking glass, and what we found there. SIGMOD 2008</a:t>
            </a:r>
            <a:endParaRPr sz="900"/>
          </a:p>
        </p:txBody>
      </p:sp>
      <p:pic>
        <p:nvPicPr>
          <p:cNvPr id="572" name="Google Shape;572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934" y="1152475"/>
            <a:ext cx="4213692" cy="29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H-Store</a:t>
            </a:r>
            <a:endParaRPr/>
          </a:p>
        </p:txBody>
      </p:sp>
      <p:sp>
        <p:nvSpPr>
          <p:cNvPr id="578" name="Google Shape;578;p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6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Distributed </a:t>
            </a:r>
            <a:r>
              <a:rPr lang="en" b="1" u="sng"/>
              <a:t>in-memory</a:t>
            </a:r>
            <a:r>
              <a:rPr lang="en" b="1"/>
              <a:t> DBMS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Often enough memory to store the entire dataset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🔑 </a:t>
            </a:r>
            <a:r>
              <a:rPr lang="en" b="1"/>
              <a:t>Partition the data; single-thread per partition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Eliminate coordination overhead within a partition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</a:rPr>
              <a:t>Stored-procedure transactions</a:t>
            </a:r>
            <a:endParaRPr sz="1800" b="1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Optimize partitioning for the workload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Avoid waiting for the client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Weaknesses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Stored-procedure assumption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Multi-partition transactions?</a:t>
            </a:r>
            <a:endParaRPr/>
          </a:p>
        </p:txBody>
      </p:sp>
      <p:sp>
        <p:nvSpPr>
          <p:cNvPr id="579" name="Google Shape;579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pic>
        <p:nvPicPr>
          <p:cNvPr id="580" name="Google Shape;580;p85"/>
          <p:cNvPicPr preferRelativeResize="0"/>
          <p:nvPr/>
        </p:nvPicPr>
        <p:blipFill rotWithShape="1">
          <a:blip r:embed="rId3">
            <a:alphaModFix/>
          </a:blip>
          <a:srcRect l="51437" t="8477" b="24132"/>
          <a:stretch/>
        </p:blipFill>
        <p:spPr>
          <a:xfrm>
            <a:off x="6528431" y="2784875"/>
            <a:ext cx="2181394" cy="103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85"/>
          <p:cNvPicPr preferRelativeResize="0"/>
          <p:nvPr/>
        </p:nvPicPr>
        <p:blipFill rotWithShape="1">
          <a:blip r:embed="rId3">
            <a:alphaModFix/>
          </a:blip>
          <a:srcRect l="1276" t="7387" r="51451" b="24339"/>
          <a:stretch/>
        </p:blipFill>
        <p:spPr>
          <a:xfrm>
            <a:off x="6534300" y="718575"/>
            <a:ext cx="2181401" cy="10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85"/>
          <p:cNvSpPr txBox="1"/>
          <p:nvPr/>
        </p:nvSpPr>
        <p:spPr>
          <a:xfrm>
            <a:off x="6589550" y="4706125"/>
            <a:ext cx="207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Diagrams courtesy of Prof. Andy Pavlo</a:t>
            </a:r>
            <a:endParaRPr sz="800"/>
          </a:p>
        </p:txBody>
      </p:sp>
      <p:sp>
        <p:nvSpPr>
          <p:cNvPr id="583" name="Google Shape;583;p85"/>
          <p:cNvSpPr txBox="1"/>
          <p:nvPr/>
        </p:nvSpPr>
        <p:spPr>
          <a:xfrm>
            <a:off x="6534300" y="1846400"/>
            <a:ext cx="207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“Classical” design</a:t>
            </a:r>
            <a:endParaRPr/>
          </a:p>
        </p:txBody>
      </p:sp>
      <p:sp>
        <p:nvSpPr>
          <p:cNvPr id="584" name="Google Shape;584;p85"/>
          <p:cNvSpPr txBox="1"/>
          <p:nvPr/>
        </p:nvSpPr>
        <p:spPr>
          <a:xfrm>
            <a:off x="6733825" y="3920975"/>
            <a:ext cx="177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Thread-per-partition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ke Hotline Bling Meme Generator - Imgflip">
            <a:extLst>
              <a:ext uri="{FF2B5EF4-FFF2-40B4-BE49-F238E27FC236}">
                <a16:creationId xmlns:a16="http://schemas.microsoft.com/office/drawing/2014/main" id="{4271C318-B15E-2412-38FA-D47082EA5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91" y="2614142"/>
            <a:ext cx="2359803" cy="235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Transaction Isolation</a:t>
            </a:r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Want:</a:t>
            </a:r>
            <a:r>
              <a:rPr lang="en" dirty="0"/>
              <a:t> Run transactions in parallel for performance reasons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How to ensure “correctness”?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🔑 Create illusion of transactions running alone, one-by-one, on the database</a:t>
            </a:r>
            <a:endParaRPr dirty="0"/>
          </a:p>
        </p:txBody>
      </p:sp>
      <p:sp>
        <p:nvSpPr>
          <p:cNvPr id="132" name="Google Shape;13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3" name="Google Shape;133;p29"/>
          <p:cNvSpPr txBox="1"/>
          <p:nvPr/>
        </p:nvSpPr>
        <p:spPr>
          <a:xfrm>
            <a:off x="4426496" y="4190974"/>
            <a:ext cx="229525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Serializable</a:t>
            </a:r>
            <a:endParaRPr sz="1800" b="1" dirty="0"/>
          </a:p>
        </p:txBody>
      </p:sp>
      <p:sp>
        <p:nvSpPr>
          <p:cNvPr id="2" name="Google Shape;133;p29">
            <a:extLst>
              <a:ext uri="{FF2B5EF4-FFF2-40B4-BE49-F238E27FC236}">
                <a16:creationId xmlns:a16="http://schemas.microsoft.com/office/drawing/2014/main" id="{CC2C08E8-EA24-C2F5-49D3-F481FEDCA0BE}"/>
              </a:ext>
            </a:extLst>
          </p:cNvPr>
          <p:cNvSpPr txBox="1"/>
          <p:nvPr/>
        </p:nvSpPr>
        <p:spPr>
          <a:xfrm>
            <a:off x="4426496" y="2940923"/>
            <a:ext cx="1824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Serial</a:t>
            </a:r>
            <a:endParaRPr sz="18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Calvin</a:t>
            </a:r>
            <a:endParaRPr/>
          </a:p>
        </p:txBody>
      </p:sp>
      <p:sp>
        <p:nvSpPr>
          <p:cNvPr id="590" name="Google Shape;590;p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Distributed DBMS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dk1"/>
                </a:solidFill>
              </a:rPr>
              <a:t>🔑 </a:t>
            </a:r>
            <a:r>
              <a:rPr lang="en" b="1"/>
              <a:t>Deterministic execution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Avoid distributed coordination (2PC) during transaction execution by determining a non-conflicting, deterministic execution order up front!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Ordering performed in batches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Weaknesses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Need to know transactions &amp; read/write sets up front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Stored-procedure assumption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lot of contention (e.g. all txns contend for one record) you can only issue them one at a time (no other way to avoid conflicts)</a:t>
            </a:r>
            <a:endParaRPr/>
          </a:p>
        </p:txBody>
      </p:sp>
      <p:sp>
        <p:nvSpPr>
          <p:cNvPr id="591" name="Google Shape;591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	</a:t>
            </a:r>
            <a:endParaRPr/>
          </a:p>
        </p:txBody>
      </p:sp>
      <p:sp>
        <p:nvSpPr>
          <p:cNvPr id="597" name="Google Shape;597;p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Transactions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Logging and recovery (ARIES)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Parallel/distributed databases (analytics and transactions)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Systems “potpourri”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High-performance transactional systems (H-Store / Calvin / Aurora)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tx1"/>
                </a:solidFill>
              </a:rPr>
              <a:t>Eventual consistency (DynamoDB)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Cluster computing (Spark)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Cloud analytics (Snowflake)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Cardinality estimation</a:t>
            </a:r>
          </a:p>
        </p:txBody>
      </p:sp>
      <p:sp>
        <p:nvSpPr>
          <p:cNvPr id="598" name="Google Shape;598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 theorem	</a:t>
            </a:r>
            <a:endParaRPr/>
          </a:p>
        </p:txBody>
      </p:sp>
      <p:sp>
        <p:nvSpPr>
          <p:cNvPr id="604" name="Google Shape;604;p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Consistency, availability, partition-tolerance: You can have 2, not all 3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ACID has strong consistency but will appear down if machines go down or network becomes partitioned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Many systems choose availability over consistency (e.g. NoSQL)</a:t>
            </a:r>
            <a:endParaRPr dirty="0"/>
          </a:p>
        </p:txBody>
      </p:sp>
      <p:sp>
        <p:nvSpPr>
          <p:cNvPr id="605" name="Google Shape;605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sp>
        <p:nvSpPr>
          <p:cNvPr id="606" name="Google Shape;606;p88"/>
          <p:cNvSpPr txBox="1"/>
          <p:nvPr/>
        </p:nvSpPr>
        <p:spPr>
          <a:xfrm>
            <a:off x="7917764" y="1152475"/>
            <a:ext cx="42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🔑</a:t>
            </a: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Dynamo</a:t>
            </a:r>
            <a:endParaRPr/>
          </a:p>
        </p:txBody>
      </p:sp>
      <p:sp>
        <p:nvSpPr>
          <p:cNvPr id="612" name="Google Shape;612;p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Availability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Partitioning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scaling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consistent hashing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Replication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fault tolerance and performance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‘N’ successors in the ring stores the key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Vector clocks for detecting conflicting writes</a:t>
            </a:r>
            <a:endParaRPr/>
          </a:p>
        </p:txBody>
      </p:sp>
      <p:sp>
        <p:nvSpPr>
          <p:cNvPr id="613" name="Google Shape;613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sp>
        <p:nvSpPr>
          <p:cNvPr id="614" name="Google Shape;614;p89"/>
          <p:cNvSpPr txBox="1"/>
          <p:nvPr/>
        </p:nvSpPr>
        <p:spPr>
          <a:xfrm>
            <a:off x="2986950" y="1992975"/>
            <a:ext cx="42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🔑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Vector Clock Updates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0" name="Google Shape;620;p9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Char char="●"/>
                </a:pPr>
                <a:r>
                  <a:rPr lang="en-US" dirty="0">
                    <a:solidFill>
                      <a:schemeClr val="dk1"/>
                    </a:solidFill>
                  </a:rPr>
                  <a:t>Each coordinator maintains a version counter for </a:t>
                </a:r>
                <a:r>
                  <a:rPr lang="en-US" b="1" dirty="0">
                    <a:solidFill>
                      <a:schemeClr val="dk1"/>
                    </a:solidFill>
                  </a:rPr>
                  <a:t>each data item </a:t>
                </a:r>
                <a:r>
                  <a:rPr lang="en-US" dirty="0">
                    <a:solidFill>
                      <a:schemeClr val="dk1"/>
                    </a:solidFill>
                  </a:rPr>
                  <a:t>that increments for every write it coordinates</a:t>
                </a:r>
              </a:p>
              <a:p>
                <a:pPr lvl="1" indent="-342900">
                  <a:buSzPts val="1800"/>
                  <a:buChar char="●"/>
                </a:pPr>
                <a:r>
                  <a:rPr lang="en-US" dirty="0"/>
                  <a:t>If a node stores m objects, it stores m vector clocks along with them</a:t>
                </a:r>
              </a:p>
              <a:p>
                <a:pPr lvl="1" indent="-342900">
                  <a:buSzPts val="1800"/>
                  <a:buChar char="●"/>
                </a:pPr>
                <a:r>
                  <a:rPr lang="en-US" dirty="0"/>
                  <a:t>Each vector clock has n entries, which denote the number of writes done by each of n coordinators</a:t>
                </a:r>
              </a:p>
              <a:p>
                <a:pPr lvl="1" indent="-342900">
                  <a:buSzPts val="1800"/>
                  <a:buChar char="●"/>
                </a:pPr>
                <a:endParaRPr lang="en-US" dirty="0"/>
              </a:p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Char char="●"/>
                </a:pPr>
                <a:r>
                  <a:rPr lang="en-US" dirty="0"/>
                  <a:t>Clock for one data item A at coordinator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</a:p>
              <a:p>
                <a:pPr lvl="1" indent="-342900">
                  <a:buSzPts val="1800"/>
                </a:pPr>
                <a:r>
                  <a:rPr lang="en-US" sz="1800" dirty="0"/>
                  <a:t>before: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800" dirty="0"/>
                  <a:t>[1],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800" dirty="0"/>
                  <a:t>[i],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800" dirty="0"/>
                  <a:t>[n]</a:t>
                </a:r>
              </a:p>
              <a:p>
                <a:pPr lvl="1" indent="-342900">
                  <a:buSzPts val="1800"/>
                </a:pPr>
                <a:r>
                  <a:rPr lang="en-US" sz="1800" dirty="0"/>
                  <a:t>after: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800" dirty="0"/>
                  <a:t>[1],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b="1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1800" b="1" dirty="0"/>
                  <a:t>[</a:t>
                </a:r>
                <a:r>
                  <a:rPr lang="en-US" sz="1800" b="1" dirty="0" err="1"/>
                  <a:t>i</a:t>
                </a:r>
                <a:r>
                  <a:rPr lang="en-US" sz="1800" b="1" dirty="0"/>
                  <a:t>]+1</a:t>
                </a:r>
                <a:r>
                  <a:rPr lang="en-US" sz="1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800" dirty="0"/>
                  <a:t>[n]</a:t>
                </a:r>
              </a:p>
              <a:p>
                <a:pPr marL="914400" lvl="1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Char char="○"/>
                </a:pPr>
                <a:endParaRPr sz="1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20" name="Google Shape;620;p9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1" name="Google Shape;621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sp>
        <p:nvSpPr>
          <p:cNvPr id="622" name="Google Shape;622;p90"/>
          <p:cNvSpPr txBox="1"/>
          <p:nvPr/>
        </p:nvSpPr>
        <p:spPr>
          <a:xfrm>
            <a:off x="97050" y="2789730"/>
            <a:ext cx="42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🔑</a:t>
            </a:r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 Clock</a:t>
            </a:r>
            <a:endParaRPr/>
          </a:p>
        </p:txBody>
      </p:sp>
      <p:sp>
        <p:nvSpPr>
          <p:cNvPr id="628" name="Google Shape;628;p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Read - Read from the quorums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E.g.: Read V1, V2, V3 - If one of these, say V1, is greater than the others for every component, V1 is the latest value and we can reconcile based on vector clocks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What if they are incomparable? ---&gt; i.e., can’t decide which is the latest version of the data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V1 = [1, </a:t>
            </a:r>
            <a:r>
              <a:rPr lang="en" b="1" dirty="0"/>
              <a:t>1</a:t>
            </a:r>
            <a:r>
              <a:rPr lang="en" dirty="0"/>
              <a:t>], V2 = [</a:t>
            </a:r>
            <a:r>
              <a:rPr lang="en" b="1" dirty="0"/>
              <a:t>2</a:t>
            </a:r>
            <a:r>
              <a:rPr lang="en" dirty="0"/>
              <a:t>, 0]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Return both data versions, and use application-specific reconciliation  </a:t>
            </a:r>
            <a:r>
              <a:rPr lang="en" sz="1800" dirty="0">
                <a:solidFill>
                  <a:schemeClr val="dk1"/>
                </a:solidFill>
              </a:rPr>
              <a:t>🔑</a:t>
            </a:r>
            <a:endParaRPr dirty="0"/>
          </a:p>
        </p:txBody>
      </p:sp>
      <p:sp>
        <p:nvSpPr>
          <p:cNvPr id="629" name="Google Shape;629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Dynamo Question (2015)</a:t>
            </a:r>
            <a:endParaRPr/>
          </a:p>
        </p:txBody>
      </p:sp>
      <p:sp>
        <p:nvSpPr>
          <p:cNvPr id="651" name="Google Shape;651;p94"/>
          <p:cNvSpPr txBox="1">
            <a:spLocks noGrp="1"/>
          </p:cNvSpPr>
          <p:nvPr>
            <p:ph type="body" idx="1"/>
          </p:nvPr>
        </p:nvSpPr>
        <p:spPr>
          <a:xfrm>
            <a:off x="311700" y="2098409"/>
            <a:ext cx="31836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V1 =&lt; R1 : 0, R2 : 3, R3 : 2 &gt;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V2 =&lt; R1 : </a:t>
            </a:r>
            <a:r>
              <a:rPr lang="en" b="1" dirty="0"/>
              <a:t>1</a:t>
            </a:r>
            <a:r>
              <a:rPr lang="en" dirty="0"/>
              <a:t>, R2 : 3, R3 :</a:t>
            </a:r>
            <a:r>
              <a:rPr lang="en" b="1" dirty="0"/>
              <a:t> 2</a:t>
            </a:r>
            <a:r>
              <a:rPr lang="en" dirty="0"/>
              <a:t> &gt;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V3 =&lt; R1 : </a:t>
            </a:r>
            <a:r>
              <a:rPr lang="en" b="1" dirty="0"/>
              <a:t>0</a:t>
            </a:r>
            <a:r>
              <a:rPr lang="en" dirty="0"/>
              <a:t>, R2 : 0, R3 : </a:t>
            </a:r>
            <a:r>
              <a:rPr lang="en" b="1" dirty="0"/>
              <a:t>3</a:t>
            </a:r>
            <a:r>
              <a:rPr lang="en" dirty="0"/>
              <a:t> &gt;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652" name="Google Shape;652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sp>
        <p:nvSpPr>
          <p:cNvPr id="653" name="Google Shape;653;p94"/>
          <p:cNvSpPr txBox="1"/>
          <p:nvPr/>
        </p:nvSpPr>
        <p:spPr>
          <a:xfrm>
            <a:off x="3495300" y="2098409"/>
            <a:ext cx="5312100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sz="1800" dirty="0">
                <a:solidFill>
                  <a:schemeClr val="dk1"/>
                </a:solidFill>
              </a:rPr>
              <a:t>A) The writer that produced V1 observed V2</a:t>
            </a:r>
            <a:endParaRPr sz="1800" dirty="0">
              <a:solidFill>
                <a:schemeClr val="dk1"/>
              </a:solidFill>
            </a:endParaRP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sz="1800" dirty="0">
                <a:solidFill>
                  <a:schemeClr val="dk1"/>
                </a:solidFill>
              </a:rPr>
              <a:t>B) The writer that produced V2 observed V1</a:t>
            </a:r>
            <a:endParaRPr sz="1800" dirty="0">
              <a:solidFill>
                <a:schemeClr val="dk1"/>
              </a:solidFill>
            </a:endParaRP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sz="1800" dirty="0">
                <a:solidFill>
                  <a:schemeClr val="dk1"/>
                </a:solidFill>
              </a:rPr>
              <a:t>C) V2 and V3 are :”concurrent writes” (cannot be reconciled)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" name="Google Shape;653;p94">
            <a:extLst>
              <a:ext uri="{FF2B5EF4-FFF2-40B4-BE49-F238E27FC236}">
                <a16:creationId xmlns:a16="http://schemas.microsoft.com/office/drawing/2014/main" id="{EC72E16F-02EA-7360-3873-E9ED40308E04}"/>
              </a:ext>
            </a:extLst>
          </p:cNvPr>
          <p:cNvSpPr txBox="1"/>
          <p:nvPr/>
        </p:nvSpPr>
        <p:spPr>
          <a:xfrm>
            <a:off x="251108" y="1405834"/>
            <a:ext cx="84957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dk1"/>
                </a:solidFill>
              </a:rPr>
              <a:t>Which of the following statements are true?</a:t>
            </a:r>
            <a:endParaRPr sz="1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	</a:t>
            </a:r>
            <a:endParaRPr/>
          </a:p>
        </p:txBody>
      </p:sp>
      <p:sp>
        <p:nvSpPr>
          <p:cNvPr id="597" name="Google Shape;597;p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Transactions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Logging and recovery (ARIES)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Parallel/distributed databases (analytics and transactions)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Systems “potpourri”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High-performance transactional systems (H-Store / Calvin / Aurora)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Eventual consistency (DynamoDB)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tx1"/>
                </a:solidFill>
              </a:rPr>
              <a:t>Cluster computing (Spark)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Cloud analytics (Snowflake)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Cardinality estimation</a:t>
            </a:r>
          </a:p>
        </p:txBody>
      </p:sp>
      <p:sp>
        <p:nvSpPr>
          <p:cNvPr id="598" name="Google Shape;598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875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Spark</a:t>
            </a:r>
            <a:endParaRPr/>
          </a:p>
        </p:txBody>
      </p:sp>
      <p:sp>
        <p:nvSpPr>
          <p:cNvPr id="687" name="Google Shape;687;p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2090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Distributed “dataflow” language</a:t>
            </a:r>
          </a:p>
          <a:p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R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esilient 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D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istributed 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D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ataset (RDD) which you can perform operations on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Programs operate on partitions of data in parallel</a:t>
            </a:r>
            <a:endParaRPr dirty="0"/>
          </a:p>
        </p:txBody>
      </p:sp>
      <p:pic>
        <p:nvPicPr>
          <p:cNvPr id="688" name="Google Shape;688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286" y="445024"/>
            <a:ext cx="2868100" cy="212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Spark: Memory use</a:t>
            </a:r>
            <a:endParaRPr/>
          </a:p>
        </p:txBody>
      </p:sp>
      <p:sp>
        <p:nvSpPr>
          <p:cNvPr id="695" name="Google Shape;695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  <p:sp>
        <p:nvSpPr>
          <p:cNvPr id="696" name="Google Shape;696;p100"/>
          <p:cNvSpPr txBox="1"/>
          <p:nvPr/>
        </p:nvSpPr>
        <p:spPr>
          <a:xfrm>
            <a:off x="311700" y="1287775"/>
            <a:ext cx="8669700" cy="114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Intermediate results are kept in-memory (e.g. in contrast to MapReduce)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Very useful for interactive or iterative workloads, e.g., ML tasks that train over same data periodically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697" name="Google Shape;697;p100"/>
          <p:cNvSpPr txBox="1"/>
          <p:nvPr/>
        </p:nvSpPr>
        <p:spPr>
          <a:xfrm>
            <a:off x="97050" y="1298685"/>
            <a:ext cx="42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🔑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862" y="119062"/>
            <a:ext cx="6467475" cy="49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40" name="Google Shape;140;p30"/>
          <p:cNvSpPr txBox="1"/>
          <p:nvPr/>
        </p:nvSpPr>
        <p:spPr>
          <a:xfrm>
            <a:off x="1237663" y="1147913"/>
            <a:ext cx="3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🔑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Spark: Lineage</a:t>
            </a:r>
            <a:endParaRPr/>
          </a:p>
        </p:txBody>
      </p:sp>
      <p:sp>
        <p:nvSpPr>
          <p:cNvPr id="703" name="Google Shape;703;p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Limit operations to coarse-grained transformations and only log the transformations instead of replicating data for recovering ---&gt; </a:t>
            </a:r>
            <a:r>
              <a:rPr lang="en" b="1" dirty="0"/>
              <a:t>Lineages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Use cases to recover from failure:</a:t>
            </a:r>
            <a:endParaRPr b="1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Short lineage chain? </a:t>
            </a:r>
            <a:r>
              <a:rPr lang="en" dirty="0">
                <a:solidFill>
                  <a:schemeClr val="dk1"/>
                </a:solidFill>
              </a:rPr>
              <a:t>🔑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Just recompute from lineage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Long lineage chain?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Checkpoint intermediate results to stable storage!</a:t>
            </a:r>
            <a:endParaRPr dirty="0"/>
          </a:p>
        </p:txBody>
      </p:sp>
      <p:sp>
        <p:nvSpPr>
          <p:cNvPr id="704" name="Google Shape;704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	</a:t>
            </a:r>
            <a:endParaRPr/>
          </a:p>
        </p:txBody>
      </p:sp>
      <p:sp>
        <p:nvSpPr>
          <p:cNvPr id="597" name="Google Shape;597;p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Transactions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Logging and recovery (ARIES)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Parallel/distributed databases (analytics and transactions)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Systems “potpourri”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High-performance transactional systems (H-Store / Calvin / Aurora)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Eventual consistency (DynamoDB)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Cluster computing (Spark)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Cloud analytics (Snowflake)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Cardinality estimation</a:t>
            </a:r>
          </a:p>
        </p:txBody>
      </p:sp>
      <p:sp>
        <p:nvSpPr>
          <p:cNvPr id="598" name="Google Shape;598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04057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  <p:pic>
        <p:nvPicPr>
          <p:cNvPr id="717" name="Google Shape;717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" y="152400"/>
            <a:ext cx="680141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103"/>
          <p:cNvSpPr txBox="1"/>
          <p:nvPr/>
        </p:nvSpPr>
        <p:spPr>
          <a:xfrm>
            <a:off x="3123475" y="2476350"/>
            <a:ext cx="38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🔑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Cardinality Estimation for one column</a:t>
            </a:r>
            <a:endParaRPr/>
          </a:p>
        </p:txBody>
      </p:sp>
      <p:sp>
        <p:nvSpPr>
          <p:cNvPr id="724" name="Google Shape;724;p104"/>
          <p:cNvSpPr txBox="1"/>
          <p:nvPr/>
        </p:nvSpPr>
        <p:spPr>
          <a:xfrm>
            <a:off x="398300" y="1151675"/>
            <a:ext cx="498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 width vs </a:t>
            </a:r>
            <a:r>
              <a:rPr lang="en" b="1"/>
              <a:t>Equal depth histograms </a:t>
            </a:r>
            <a:endParaRPr b="1"/>
          </a:p>
        </p:txBody>
      </p:sp>
      <p:pic>
        <p:nvPicPr>
          <p:cNvPr id="725" name="Google Shape;725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04275"/>
            <a:ext cx="4879849" cy="211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6" name="Google Shape;726;p104"/>
          <p:cNvCxnSpPr/>
          <p:nvPr/>
        </p:nvCxnSpPr>
        <p:spPr>
          <a:xfrm flipH="1">
            <a:off x="4632575" y="3541550"/>
            <a:ext cx="8700" cy="41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7" name="Google Shape;727;p104"/>
          <p:cNvSpPr txBox="1"/>
          <p:nvPr/>
        </p:nvSpPr>
        <p:spPr>
          <a:xfrm>
            <a:off x="3784000" y="4009125"/>
            <a:ext cx="285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of error: Within this large bucket, assume </a:t>
            </a:r>
            <a:r>
              <a:rPr lang="en" b="1"/>
              <a:t>uniformity</a:t>
            </a:r>
            <a:endParaRPr b="1"/>
          </a:p>
        </p:txBody>
      </p:sp>
      <p:sp>
        <p:nvSpPr>
          <p:cNvPr id="728" name="Google Shape;728;p104"/>
          <p:cNvSpPr txBox="1"/>
          <p:nvPr/>
        </p:nvSpPr>
        <p:spPr>
          <a:xfrm>
            <a:off x="5288975" y="1619250"/>
            <a:ext cx="38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🔑</a:t>
            </a:r>
            <a:endParaRPr/>
          </a:p>
        </p:txBody>
      </p:sp>
      <p:sp>
        <p:nvSpPr>
          <p:cNvPr id="729" name="Google Shape;729;p104"/>
          <p:cNvSpPr txBox="1"/>
          <p:nvPr/>
        </p:nvSpPr>
        <p:spPr>
          <a:xfrm>
            <a:off x="5437925" y="1350800"/>
            <a:ext cx="35934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More detail where there is more data ---&gt; uniformity  assumption more accurate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Fast to compute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Less detail in other regions (e.g., in the large bins)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Cardinality Estimation for 2 columns</a:t>
            </a:r>
            <a:endParaRPr/>
          </a:p>
        </p:txBody>
      </p:sp>
      <p:sp>
        <p:nvSpPr>
          <p:cNvPr id="746" name="Google Shape;746;p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dirty="0">
                <a:solidFill>
                  <a:srgbClr val="000000"/>
                </a:solidFill>
              </a:rPr>
              <a:t>Take selectivity estimates for single columns, and assume they are </a:t>
            </a:r>
            <a:r>
              <a:rPr lang="en" b="1" dirty="0">
                <a:solidFill>
                  <a:srgbClr val="000000"/>
                </a:solidFill>
              </a:rPr>
              <a:t>independent, </a:t>
            </a:r>
            <a:r>
              <a:rPr lang="en" dirty="0">
                <a:solidFill>
                  <a:srgbClr val="000000"/>
                </a:solidFill>
              </a:rPr>
              <a:t>i.e. mu</a:t>
            </a:r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" dirty="0" err="1">
                <a:solidFill>
                  <a:srgbClr val="000000"/>
                </a:solidFill>
              </a:rPr>
              <a:t>tiply</a:t>
            </a: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dirty="0" err="1">
                <a:solidFill>
                  <a:srgbClr val="000000"/>
                </a:solidFill>
              </a:rPr>
              <a:t>selectivities</a:t>
            </a:r>
            <a:r>
              <a:rPr lang="en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47" name="Google Shape;747;p106"/>
          <p:cNvSpPr txBox="1"/>
          <p:nvPr/>
        </p:nvSpPr>
        <p:spPr>
          <a:xfrm>
            <a:off x="762050" y="2078175"/>
            <a:ext cx="5654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Fast to compute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Don’t need to store 2d distributions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Columns are often correlated (might severely misestimate then)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Errors will accumulate as more columns / joins added</a:t>
            </a:r>
            <a:endParaRPr/>
          </a:p>
        </p:txBody>
      </p:sp>
      <p:sp>
        <p:nvSpPr>
          <p:cNvPr id="748" name="Google Shape;748;p106"/>
          <p:cNvSpPr txBox="1"/>
          <p:nvPr/>
        </p:nvSpPr>
        <p:spPr>
          <a:xfrm>
            <a:off x="449700" y="1479425"/>
            <a:ext cx="42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🔑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Assumptions</a:t>
            </a:r>
            <a:endParaRPr/>
          </a:p>
        </p:txBody>
      </p:sp>
      <p:sp>
        <p:nvSpPr>
          <p:cNvPr id="754" name="Google Shape;754;p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Uniformity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Within a bin of histogram; (or when computing joins)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Independence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When combining selectivities for multiple columns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888" y="381000"/>
            <a:ext cx="6372225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52" name="Google Shape;152;p32"/>
          <p:cNvSpPr txBox="1"/>
          <p:nvPr/>
        </p:nvSpPr>
        <p:spPr>
          <a:xfrm>
            <a:off x="232975" y="3007725"/>
            <a:ext cx="3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🔑</a:t>
            </a:r>
            <a:endParaRPr/>
          </a:p>
        </p:txBody>
      </p:sp>
      <p:pic>
        <p:nvPicPr>
          <p:cNvPr id="154" name="Google Shape;154;p32"/>
          <p:cNvPicPr preferRelativeResize="0"/>
          <p:nvPr/>
        </p:nvPicPr>
        <p:blipFill rotWithShape="1">
          <a:blip r:embed="rId3">
            <a:alphaModFix/>
          </a:blip>
          <a:srcRect l="2543"/>
          <a:stretch/>
        </p:blipFill>
        <p:spPr>
          <a:xfrm>
            <a:off x="543425" y="361950"/>
            <a:ext cx="6126775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1B1828-656E-8C32-4F3D-81343397F2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006"/>
          <a:stretch/>
        </p:blipFill>
        <p:spPr>
          <a:xfrm>
            <a:off x="6779839" y="1650545"/>
            <a:ext cx="1839967" cy="2117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D7D0EB-D0D2-D24E-EC6C-295EAB318B51}"/>
              </a:ext>
            </a:extLst>
          </p:cNvPr>
          <p:cNvSpPr txBox="1"/>
          <p:nvPr/>
        </p:nvSpPr>
        <p:spPr>
          <a:xfrm>
            <a:off x="6779839" y="1318054"/>
            <a:ext cx="2241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 conflict serializable: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388" y="374450"/>
            <a:ext cx="6276975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61" name="Google Shape;161;p33"/>
          <p:cNvPicPr preferRelativeResize="0"/>
          <p:nvPr/>
        </p:nvPicPr>
        <p:blipFill rotWithShape="1">
          <a:blip r:embed="rId4">
            <a:alphaModFix/>
          </a:blip>
          <a:srcRect t="2581"/>
          <a:stretch/>
        </p:blipFill>
        <p:spPr>
          <a:xfrm>
            <a:off x="6783325" y="1805525"/>
            <a:ext cx="2116375" cy="15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3"/>
          <p:cNvSpPr txBox="1"/>
          <p:nvPr/>
        </p:nvSpPr>
        <p:spPr>
          <a:xfrm>
            <a:off x="139125" y="3523400"/>
            <a:ext cx="3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🔑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2978</Words>
  <Application>Microsoft Macintosh PowerPoint</Application>
  <PresentationFormat>On-screen Show (16:9)</PresentationFormat>
  <Paragraphs>445</Paragraphs>
  <Slides>65</Slides>
  <Notes>63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Cambria Math</vt:lpstr>
      <vt:lpstr>Roboto</vt:lpstr>
      <vt:lpstr>Times New Roman</vt:lpstr>
      <vt:lpstr>Simple Light</vt:lpstr>
      <vt:lpstr>Simple Light</vt:lpstr>
      <vt:lpstr>6.5830 / 6.5831 Quiz 2 Review 🔍</vt:lpstr>
      <vt:lpstr>Logistics</vt:lpstr>
      <vt:lpstr>Topics </vt:lpstr>
      <vt:lpstr>Transactions</vt:lpstr>
      <vt:lpstr>Transaction Isolation</vt:lpstr>
      <vt:lpstr>PowerPoint Presentation</vt:lpstr>
      <vt:lpstr>PowerPoint Presentation</vt:lpstr>
      <vt:lpstr>PowerPoint Presentation</vt:lpstr>
      <vt:lpstr>PowerPoint Presentation</vt:lpstr>
      <vt:lpstr>Problem: Cascading aborts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Preventing phantom reads</vt:lpstr>
      <vt:lpstr>PowerPoint Presentation</vt:lpstr>
      <vt:lpstr>Locking Granularity / Intention Locks </vt:lpstr>
      <vt:lpstr>PowerPoint Presentation</vt:lpstr>
      <vt:lpstr>PowerPoint Presentation</vt:lpstr>
      <vt:lpstr>PowerPoint Presentation</vt:lpstr>
      <vt:lpstr>Topics </vt:lpstr>
      <vt:lpstr>Assumptions about crash</vt:lpstr>
      <vt:lpstr>PowerPoint Presentation</vt:lpstr>
      <vt:lpstr>PowerPoint Presentation</vt:lpstr>
      <vt:lpstr>Simplistic protocol</vt:lpstr>
      <vt:lpstr>Simplistic protocol: Problem #1</vt:lpstr>
      <vt:lpstr>Simplistic protocol: Problem #2</vt:lpstr>
      <vt:lpstr>Simplistic protocol: Problem #3 (last one!)</vt:lpstr>
      <vt:lpstr>Simplistic protocol: Problem #3 (last one!)</vt:lpstr>
      <vt:lpstr>Simplistic protocol: Problem #3 (last one!)</vt:lpstr>
      <vt:lpstr>Simplistic protocol: Problem #3 (last one!)</vt:lpstr>
      <vt:lpstr>Simplistic protocol: Problem #3 (last one!)</vt:lpstr>
      <vt:lpstr>Summary / ARIES</vt:lpstr>
      <vt:lpstr>PowerPoint Presentation</vt:lpstr>
      <vt:lpstr>UNDO</vt:lpstr>
      <vt:lpstr>UNDO</vt:lpstr>
      <vt:lpstr>PowerPoint Presentation</vt:lpstr>
      <vt:lpstr>Topics </vt:lpstr>
      <vt:lpstr>Distributed and Parallel Databases</vt:lpstr>
      <vt:lpstr>Ways to Partition the Data</vt:lpstr>
      <vt:lpstr>Parallel Joins (Hash Partitioning and Equijoins)</vt:lpstr>
      <vt:lpstr>Distributed Transactions: Two Phase Commit</vt:lpstr>
      <vt:lpstr>Two Phase Commit</vt:lpstr>
      <vt:lpstr>Topics </vt:lpstr>
      <vt:lpstr>High-Performance Transactions</vt:lpstr>
      <vt:lpstr>H-Store</vt:lpstr>
      <vt:lpstr>Calvin</vt:lpstr>
      <vt:lpstr>Topics </vt:lpstr>
      <vt:lpstr>CAP theorem </vt:lpstr>
      <vt:lpstr>Dynamo</vt:lpstr>
      <vt:lpstr>Vector Clock Updates</vt:lpstr>
      <vt:lpstr>Vector Clock</vt:lpstr>
      <vt:lpstr>Dynamo Question (2015)</vt:lpstr>
      <vt:lpstr>Topics </vt:lpstr>
      <vt:lpstr>Spark</vt:lpstr>
      <vt:lpstr>Spark: Memory use</vt:lpstr>
      <vt:lpstr>Spark: Lineage</vt:lpstr>
      <vt:lpstr>Topics </vt:lpstr>
      <vt:lpstr>PowerPoint Presentation</vt:lpstr>
      <vt:lpstr>Cardinality Estimation for one column</vt:lpstr>
      <vt:lpstr>Cardinality Estimation for 2 columns</vt:lpstr>
      <vt:lpstr>Main Assumptions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6.5830 / 6.5831 Quiz 2 Review 🔍</dc:title>
  <cp:lastModifiedBy>Ferdinand Noam Kossmann</cp:lastModifiedBy>
  <cp:revision>8</cp:revision>
  <dcterms:modified xsi:type="dcterms:W3CDTF">2023-11-27T22:31:40Z</dcterms:modified>
</cp:coreProperties>
</file>